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256" r:id="rId5"/>
    <p:sldId id="4753" r:id="rId6"/>
    <p:sldId id="4756" r:id="rId7"/>
    <p:sldId id="4741" r:id="rId8"/>
    <p:sldId id="4751" r:id="rId9"/>
    <p:sldId id="4730" r:id="rId10"/>
    <p:sldId id="4757" r:id="rId11"/>
    <p:sldId id="4572" r:id="rId12"/>
    <p:sldId id="4729" r:id="rId13"/>
    <p:sldId id="4593" r:id="rId14"/>
    <p:sldId id="4740" r:id="rId15"/>
    <p:sldId id="4596" r:id="rId16"/>
    <p:sldId id="4598" r:id="rId17"/>
    <p:sldId id="4748" r:id="rId18"/>
    <p:sldId id="4759" r:id="rId19"/>
    <p:sldId id="4760" r:id="rId20"/>
    <p:sldId id="4761" r:id="rId21"/>
    <p:sldId id="4564" r:id="rId22"/>
    <p:sldId id="4600" r:id="rId23"/>
    <p:sldId id="4602" r:id="rId24"/>
    <p:sldId id="4762" r:id="rId25"/>
    <p:sldId id="4562" r:id="rId26"/>
    <p:sldId id="4565" r:id="rId27"/>
    <p:sldId id="4601" r:id="rId28"/>
    <p:sldId id="4743" r:id="rId29"/>
    <p:sldId id="4604" r:id="rId30"/>
    <p:sldId id="4605" r:id="rId31"/>
    <p:sldId id="4608" r:id="rId32"/>
    <p:sldId id="4611" r:id="rId33"/>
    <p:sldId id="4609" r:id="rId34"/>
    <p:sldId id="4754" r:id="rId35"/>
    <p:sldId id="4610" r:id="rId36"/>
    <p:sldId id="4749" r:id="rId37"/>
    <p:sldId id="4735" r:id="rId38"/>
    <p:sldId id="4736" r:id="rId39"/>
    <p:sldId id="4737" r:id="rId40"/>
    <p:sldId id="4742" r:id="rId41"/>
    <p:sldId id="4763" r:id="rId42"/>
    <p:sldId id="4766" r:id="rId43"/>
    <p:sldId id="4767" r:id="rId44"/>
    <p:sldId id="4768" r:id="rId45"/>
    <p:sldId id="4769" r:id="rId46"/>
    <p:sldId id="4770" r:id="rId47"/>
    <p:sldId id="4771" r:id="rId48"/>
    <p:sldId id="4772" r:id="rId49"/>
    <p:sldId id="4773" r:id="rId50"/>
    <p:sldId id="4774" r:id="rId51"/>
    <p:sldId id="4775" r:id="rId52"/>
    <p:sldId id="4776" r:id="rId53"/>
    <p:sldId id="4777" r:id="rId54"/>
    <p:sldId id="4778" r:id="rId55"/>
    <p:sldId id="4779" r:id="rId56"/>
    <p:sldId id="4780" r:id="rId57"/>
    <p:sldId id="4781" r:id="rId58"/>
    <p:sldId id="4782" r:id="rId59"/>
    <p:sldId id="4764" r:id="rId60"/>
    <p:sldId id="4722" r:id="rId61"/>
    <p:sldId id="4783" r:id="rId62"/>
  </p:sldIdLst>
  <p:sldSz cx="12192000" cy="6858000"/>
  <p:notesSz cx="7099300" cy="10234613"/>
  <p:custDataLst>
    <p:tags r:id="rId65"/>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6D54372-3A2A-4C47-9585-AE3BF37A4D40}">
          <p14:sldIdLst>
            <p14:sldId id="256"/>
            <p14:sldId id="4753"/>
          </p14:sldIdLst>
        </p14:section>
        <p14:section name="Impuls I" id="{ADCF1C84-BB0E-466C-872C-842E0204BE28}">
          <p14:sldIdLst>
            <p14:sldId id="4756"/>
            <p14:sldId id="4741"/>
            <p14:sldId id="4751"/>
            <p14:sldId id="4730"/>
            <p14:sldId id="4757"/>
            <p14:sldId id="4572"/>
            <p14:sldId id="4729"/>
            <p14:sldId id="4593"/>
            <p14:sldId id="4740"/>
            <p14:sldId id="4596"/>
            <p14:sldId id="4598"/>
          </p14:sldIdLst>
        </p14:section>
        <p14:section name="Impuls II" id="{89A96CC5-4A57-4B0E-AD8A-3B382E14B834}">
          <p14:sldIdLst>
            <p14:sldId id="4748"/>
            <p14:sldId id="4759"/>
            <p14:sldId id="4760"/>
            <p14:sldId id="4761"/>
            <p14:sldId id="4564"/>
            <p14:sldId id="4600"/>
            <p14:sldId id="4602"/>
            <p14:sldId id="4762"/>
            <p14:sldId id="4562"/>
            <p14:sldId id="4565"/>
            <p14:sldId id="4601"/>
            <p14:sldId id="4743"/>
            <p14:sldId id="4604"/>
            <p14:sldId id="4605"/>
            <p14:sldId id="4608"/>
            <p14:sldId id="4611"/>
            <p14:sldId id="4609"/>
            <p14:sldId id="4754"/>
            <p14:sldId id="4610"/>
            <p14:sldId id="4749"/>
            <p14:sldId id="4735"/>
            <p14:sldId id="4736"/>
            <p14:sldId id="4737"/>
          </p14:sldIdLst>
        </p14:section>
        <p14:section name="Diskussionsrunde" id="{8D615548-5F04-4064-A453-9C2CBD9EA93D}">
          <p14:sldIdLst>
            <p14:sldId id="4742"/>
          </p14:sldIdLst>
        </p14:section>
        <p14:section name="Exkurs: KI" id="{AC985F8A-7E62-44B2-B325-04C493D3BB71}">
          <p14:sldIdLst>
            <p14:sldId id="4763"/>
            <p14:sldId id="4766"/>
            <p14:sldId id="4767"/>
            <p14:sldId id="4768"/>
            <p14:sldId id="4769"/>
            <p14:sldId id="4770"/>
            <p14:sldId id="4771"/>
            <p14:sldId id="4772"/>
            <p14:sldId id="4773"/>
            <p14:sldId id="4774"/>
            <p14:sldId id="4775"/>
            <p14:sldId id="4776"/>
            <p14:sldId id="4777"/>
            <p14:sldId id="4778"/>
            <p14:sldId id="4779"/>
            <p14:sldId id="4780"/>
            <p14:sldId id="4781"/>
            <p14:sldId id="4782"/>
            <p14:sldId id="4764"/>
            <p14:sldId id="4722"/>
            <p14:sldId id="4783"/>
          </p14:sldIdLst>
        </p14:section>
      </p14:sectionLst>
    </p:ext>
    <p:ext uri="{EFAFB233-063F-42B5-8137-9DF3F51BA10A}">
      <p15:sldGuideLst xmlns:p15="http://schemas.microsoft.com/office/powerpoint/2012/main">
        <p15:guide id="1" orient="horz" pos="1389" userDrawn="1">
          <p15:clr>
            <a:srgbClr val="A4A3A4"/>
          </p15:clr>
        </p15:guide>
        <p15:guide id="2" orient="horz" pos="1570" userDrawn="1">
          <p15:clr>
            <a:srgbClr val="A4A3A4"/>
          </p15:clr>
        </p15:guide>
        <p15:guide id="3" orient="horz" pos="1139" userDrawn="1">
          <p15:clr>
            <a:srgbClr val="A4A3A4"/>
          </p15:clr>
        </p15:guide>
        <p15:guide id="4" orient="horz" pos="2795" userDrawn="1">
          <p15:clr>
            <a:srgbClr val="A4A3A4"/>
          </p15:clr>
        </p15:guide>
        <p15:guide id="5" orient="horz" pos="1542" userDrawn="1">
          <p15:clr>
            <a:srgbClr val="A4A3A4"/>
          </p15:clr>
        </p15:guide>
        <p15:guide id="6" pos="767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7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Heuchemer" initials="SH" lastIdx="7" clrIdx="0">
    <p:extLst>
      <p:ext uri="{19B8F6BF-5375-455C-9EA6-DF929625EA0E}">
        <p15:presenceInfo xmlns:p15="http://schemas.microsoft.com/office/powerpoint/2012/main" userId="Sylvia Heuchemer" providerId="None"/>
      </p:ext>
    </p:extLst>
  </p:cmAuthor>
  <p:cmAuthor id="2" name="Ilona Arcaro (imatheis)" initials="IA(" lastIdx="3" clrIdx="1">
    <p:extLst>
      <p:ext uri="{19B8F6BF-5375-455C-9EA6-DF929625EA0E}">
        <p15:presenceInfo xmlns:p15="http://schemas.microsoft.com/office/powerpoint/2012/main" userId="S::ilona.arcaro@th-koeln.de::4ceca574-f5a8-4b36-82d1-ba5cd0e3d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9"/>
    <a:srgbClr val="52AE32"/>
    <a:srgbClr val="0070C0"/>
    <a:srgbClr val="88C6EE"/>
    <a:srgbClr val="009FE3"/>
    <a:srgbClr val="FEF6F8"/>
    <a:srgbClr val="90CE80"/>
    <a:srgbClr val="2B85C6"/>
    <a:srgbClr val="DAE2E6"/>
    <a:srgbClr val="0081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0909" autoAdjust="0"/>
  </p:normalViewPr>
  <p:slideViewPr>
    <p:cSldViewPr snapToGrid="0">
      <p:cViewPr varScale="1">
        <p:scale>
          <a:sx n="78" d="100"/>
          <a:sy n="78" d="100"/>
        </p:scale>
        <p:origin x="974" y="58"/>
      </p:cViewPr>
      <p:guideLst>
        <p:guide orient="horz" pos="1389"/>
        <p:guide orient="horz" pos="1570"/>
        <p:guide orient="horz" pos="1139"/>
        <p:guide orient="horz" pos="2795"/>
        <p:guide orient="horz" pos="1542"/>
        <p:guide pos="767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224"/>
        <p:guide pos="227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191981" y="133036"/>
            <a:ext cx="3549651" cy="672467"/>
          </a:xfrm>
          <a:prstGeom prst="rect">
            <a:avLst/>
          </a:prstGeom>
        </p:spPr>
        <p:txBody>
          <a:bodyPr vert="horz" lIns="0" tIns="0" rIns="0" bIns="0" rtlCol="0"/>
          <a:lstStyle>
            <a:lvl1pPr algn="l">
              <a:defRPr sz="1200"/>
            </a:lvl1pPr>
          </a:lstStyle>
          <a:p>
            <a:endParaRPr lang="de-DE" sz="900">
              <a:latin typeface="Arial"/>
            </a:endParaRPr>
          </a:p>
        </p:txBody>
      </p:sp>
      <p:grpSp>
        <p:nvGrpSpPr>
          <p:cNvPr id="3" name="Gruppierung 2"/>
          <p:cNvGrpSpPr/>
          <p:nvPr/>
        </p:nvGrpSpPr>
        <p:grpSpPr>
          <a:xfrm>
            <a:off x="1183217" y="-2"/>
            <a:ext cx="5916082" cy="80588"/>
            <a:chOff x="1143000" y="-2"/>
            <a:chExt cx="5714999" cy="108000"/>
          </a:xfrm>
        </p:grpSpPr>
        <p:sp>
          <p:nvSpPr>
            <p:cNvPr id="7" name="Rechteck 6"/>
            <p:cNvSpPr/>
            <p:nvPr userDrawn="1"/>
          </p:nvSpPr>
          <p:spPr bwMode="auto">
            <a:xfrm>
              <a:off x="1143000" y="-2"/>
              <a:ext cx="1801145" cy="108000"/>
            </a:xfrm>
            <a:prstGeom prst="rect">
              <a:avLst/>
            </a:prstGeom>
            <a:solidFill>
              <a:srgbClr val="AA0F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 name="Rechteck 7"/>
            <p:cNvSpPr/>
            <p:nvPr userDrawn="1"/>
          </p:nvSpPr>
          <p:spPr bwMode="auto">
            <a:xfrm>
              <a:off x="2944145" y="-2"/>
              <a:ext cx="1801145" cy="108000"/>
            </a:xfrm>
            <a:prstGeom prst="rect">
              <a:avLst/>
            </a:prstGeom>
            <a:solidFill>
              <a:srgbClr val="D747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 name="Rechteck 8"/>
            <p:cNvSpPr/>
            <p:nvPr userDrawn="1"/>
          </p:nvSpPr>
          <p:spPr bwMode="auto">
            <a:xfrm>
              <a:off x="4745288" y="-2"/>
              <a:ext cx="2112711" cy="108000"/>
            </a:xfrm>
            <a:prstGeom prst="rect">
              <a:avLst/>
            </a:prstGeom>
            <a:solidFill>
              <a:srgbClr val="901B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pic>
        <p:nvPicPr>
          <p:cNvPr id="12" name="Bild 7" descr="Logo_17pt.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11410" y="9376468"/>
            <a:ext cx="1086259" cy="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3590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96875" y="768350"/>
            <a:ext cx="5130800" cy="2886075"/>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183218" y="3810729"/>
            <a:ext cx="5655090" cy="493364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Überschriftenplatzhalter 1"/>
          <p:cNvSpPr>
            <a:spLocks noGrp="1"/>
          </p:cNvSpPr>
          <p:nvPr>
            <p:ph type="hdr" sz="quarter"/>
          </p:nvPr>
        </p:nvSpPr>
        <p:spPr>
          <a:xfrm>
            <a:off x="1191981" y="155282"/>
            <a:ext cx="3549651" cy="497415"/>
          </a:xfrm>
          <a:prstGeom prst="rect">
            <a:avLst/>
          </a:prstGeom>
        </p:spPr>
        <p:txBody>
          <a:bodyPr vert="horz" lIns="0" tIns="0" rIns="0" bIns="0" rtlCol="0"/>
          <a:lstStyle>
            <a:lvl1pPr algn="l">
              <a:defRPr sz="1200"/>
            </a:lvl1pPr>
          </a:lstStyle>
          <a:p>
            <a:endParaRPr lang="de-DE" sz="900">
              <a:latin typeface="Arial"/>
            </a:endParaRPr>
          </a:p>
        </p:txBody>
      </p:sp>
      <p:grpSp>
        <p:nvGrpSpPr>
          <p:cNvPr id="2" name="Gruppierung 1"/>
          <p:cNvGrpSpPr/>
          <p:nvPr/>
        </p:nvGrpSpPr>
        <p:grpSpPr>
          <a:xfrm>
            <a:off x="1183217" y="-2"/>
            <a:ext cx="5916082" cy="80588"/>
            <a:chOff x="1143000" y="-2"/>
            <a:chExt cx="5714999" cy="108000"/>
          </a:xfrm>
        </p:grpSpPr>
        <p:sp>
          <p:nvSpPr>
            <p:cNvPr id="9" name="Rechteck 8"/>
            <p:cNvSpPr/>
            <p:nvPr/>
          </p:nvSpPr>
          <p:spPr bwMode="auto">
            <a:xfrm>
              <a:off x="1143000" y="-2"/>
              <a:ext cx="1801145" cy="108000"/>
            </a:xfrm>
            <a:prstGeom prst="rect">
              <a:avLst/>
            </a:prstGeom>
            <a:solidFill>
              <a:srgbClr val="AA0F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 name="Rechteck 9"/>
            <p:cNvSpPr/>
            <p:nvPr/>
          </p:nvSpPr>
          <p:spPr bwMode="auto">
            <a:xfrm>
              <a:off x="2944145" y="-2"/>
              <a:ext cx="1801145" cy="108000"/>
            </a:xfrm>
            <a:prstGeom prst="rect">
              <a:avLst/>
            </a:prstGeom>
            <a:solidFill>
              <a:srgbClr val="D747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 name="Rechteck 10"/>
            <p:cNvSpPr/>
            <p:nvPr/>
          </p:nvSpPr>
          <p:spPr bwMode="auto">
            <a:xfrm>
              <a:off x="4745288" y="-2"/>
              <a:ext cx="2112711" cy="108000"/>
            </a:xfrm>
            <a:prstGeom prst="rect">
              <a:avLst/>
            </a:prstGeom>
            <a:solidFill>
              <a:srgbClr val="901B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sp>
        <p:nvSpPr>
          <p:cNvPr id="12" name="Rectangle 4"/>
          <p:cNvSpPr>
            <a:spLocks noChangeArrowheads="1"/>
          </p:cNvSpPr>
          <p:nvPr/>
        </p:nvSpPr>
        <p:spPr bwMode="auto">
          <a:xfrm>
            <a:off x="4908707" y="423878"/>
            <a:ext cx="998612" cy="4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hangingPunct="0">
              <a:lnSpc>
                <a:spcPts val="1223"/>
              </a:lnSpc>
            </a:pPr>
            <a:r>
              <a:rPr kumimoji="0" lang="de-DE" sz="900">
                <a:solidFill>
                  <a:schemeClr val="tx1"/>
                </a:solidFill>
                <a:latin typeface="Arial"/>
              </a:rPr>
              <a:t>Chart</a:t>
            </a:r>
            <a:r>
              <a:rPr kumimoji="0" lang="de-DE" sz="900">
                <a:solidFill>
                  <a:srgbClr val="000000"/>
                </a:solidFill>
                <a:latin typeface="Arial"/>
              </a:rPr>
              <a:t>: </a:t>
            </a:r>
            <a:fld id="{0EDD0313-0B74-8746-A195-B585C1FAF86D}" type="slidenum">
              <a:rPr kumimoji="0" lang="de-DE" sz="900">
                <a:solidFill>
                  <a:srgbClr val="000000"/>
                </a:solidFill>
                <a:latin typeface="Arial"/>
              </a:rPr>
              <a:pPr eaLnBrk="0" hangingPunct="0">
                <a:lnSpc>
                  <a:spcPts val="1223"/>
                </a:lnSpc>
              </a:pPr>
              <a:t>‹Nr.›</a:t>
            </a:fld>
            <a:endParaRPr kumimoji="0" lang="de-DE" sz="900">
              <a:solidFill>
                <a:schemeClr val="tx1"/>
              </a:solidFill>
              <a:latin typeface="Arial"/>
            </a:endParaRPr>
          </a:p>
        </p:txBody>
      </p:sp>
      <p:pic>
        <p:nvPicPr>
          <p:cNvPr id="13" name="Bild 7" descr="Logo_17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1410" y="9124280"/>
            <a:ext cx="1086259" cy="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
          <p:cNvSpPr txBox="1">
            <a:spLocks noChangeArrowheads="1"/>
          </p:cNvSpPr>
          <p:nvPr/>
        </p:nvSpPr>
        <p:spPr bwMode="auto">
          <a:xfrm>
            <a:off x="4908708" y="166538"/>
            <a:ext cx="1088963" cy="257341"/>
          </a:xfrm>
          <a:prstGeom prst="rect">
            <a:avLst/>
          </a:prstGeom>
          <a:noFill/>
          <a:ln w="9525">
            <a:noFill/>
            <a:miter lim="800000"/>
            <a:headEnd/>
            <a:tailEnd/>
          </a:ln>
        </p:spPr>
        <p:txBody>
          <a:bodyPr wrap="none" lIns="0" tIns="0" rIns="0" bIns="0"/>
          <a:lstStyle>
            <a:defPPr>
              <a:defRPr lang="de-DE"/>
            </a:defPPr>
            <a:lvl1pPr algn="l" rtl="0" eaLnBrk="0" fontAlgn="base" hangingPunct="0">
              <a:lnSpc>
                <a:spcPts val="1500"/>
              </a:lnSpc>
              <a:spcBef>
                <a:spcPts val="0"/>
              </a:spcBef>
              <a:spcAft>
                <a:spcPct val="0"/>
              </a:spcAft>
              <a:defRPr kumimoji="0" sz="1200" kern="1200">
                <a:solidFill>
                  <a:schemeClr val="tx1"/>
                </a:solidFill>
                <a:latin typeface="Arial"/>
                <a:ea typeface="ＭＳ Ｐゴシック" charset="0"/>
                <a:cs typeface="+mn-cs"/>
              </a:defRPr>
            </a:lvl1pPr>
            <a:lvl2pPr marL="457200" algn="l" rtl="0" fontAlgn="base">
              <a:spcBef>
                <a:spcPct val="0"/>
              </a:spcBef>
              <a:spcAft>
                <a:spcPct val="0"/>
              </a:spcAft>
              <a:defRPr kumimoji="1" sz="1200" kern="1200">
                <a:solidFill>
                  <a:schemeClr val="bg2"/>
                </a:solidFill>
                <a:latin typeface="Myriad Pro" charset="0"/>
                <a:ea typeface="ＭＳ Ｐゴシック" charset="0"/>
                <a:cs typeface="+mn-cs"/>
              </a:defRPr>
            </a:lvl2pPr>
            <a:lvl3pPr marL="914400" algn="l" rtl="0" fontAlgn="base">
              <a:spcBef>
                <a:spcPct val="0"/>
              </a:spcBef>
              <a:spcAft>
                <a:spcPct val="0"/>
              </a:spcAft>
              <a:defRPr kumimoji="1" sz="1200" kern="1200">
                <a:solidFill>
                  <a:schemeClr val="bg2"/>
                </a:solidFill>
                <a:latin typeface="Myriad Pro" charset="0"/>
                <a:ea typeface="ＭＳ Ｐゴシック" charset="0"/>
                <a:cs typeface="+mn-cs"/>
              </a:defRPr>
            </a:lvl3pPr>
            <a:lvl4pPr marL="1371600" algn="l" rtl="0" fontAlgn="base">
              <a:spcBef>
                <a:spcPct val="0"/>
              </a:spcBef>
              <a:spcAft>
                <a:spcPct val="0"/>
              </a:spcAft>
              <a:defRPr kumimoji="1" sz="1200" kern="1200">
                <a:solidFill>
                  <a:schemeClr val="bg2"/>
                </a:solidFill>
                <a:latin typeface="Myriad Pro" charset="0"/>
                <a:ea typeface="ＭＳ Ｐゴシック" charset="0"/>
                <a:cs typeface="+mn-cs"/>
              </a:defRPr>
            </a:lvl4pPr>
            <a:lvl5pPr marL="1828800" algn="l" rtl="0" fontAlgn="base">
              <a:spcBef>
                <a:spcPct val="0"/>
              </a:spcBef>
              <a:spcAft>
                <a:spcPct val="0"/>
              </a:spcAft>
              <a:defRPr kumimoji="1" sz="1200" kern="1200">
                <a:solidFill>
                  <a:schemeClr val="bg2"/>
                </a:solidFill>
                <a:latin typeface="Myriad Pro" charset="0"/>
                <a:ea typeface="ＭＳ Ｐゴシック" charset="0"/>
                <a:cs typeface="+mn-cs"/>
              </a:defRPr>
            </a:lvl5pPr>
            <a:lvl6pPr marL="2286000" algn="l" defTabSz="457200" rtl="0" eaLnBrk="1" latinLnBrk="0" hangingPunct="1">
              <a:defRPr kumimoji="1" sz="1200" kern="1200">
                <a:solidFill>
                  <a:schemeClr val="bg2"/>
                </a:solidFill>
                <a:latin typeface="Myriad Pro" charset="0"/>
                <a:ea typeface="ＭＳ Ｐゴシック" charset="0"/>
                <a:cs typeface="+mn-cs"/>
              </a:defRPr>
            </a:lvl6pPr>
            <a:lvl7pPr marL="2743200" algn="l" defTabSz="457200" rtl="0" eaLnBrk="1" latinLnBrk="0" hangingPunct="1">
              <a:defRPr kumimoji="1" sz="1200" kern="1200">
                <a:solidFill>
                  <a:schemeClr val="bg2"/>
                </a:solidFill>
                <a:latin typeface="Myriad Pro" charset="0"/>
                <a:ea typeface="ＭＳ Ｐゴシック" charset="0"/>
                <a:cs typeface="+mn-cs"/>
              </a:defRPr>
            </a:lvl7pPr>
            <a:lvl8pPr marL="3200400" algn="l" defTabSz="457200" rtl="0" eaLnBrk="1" latinLnBrk="0" hangingPunct="1">
              <a:defRPr kumimoji="1" sz="1200" kern="1200">
                <a:solidFill>
                  <a:schemeClr val="bg2"/>
                </a:solidFill>
                <a:latin typeface="Myriad Pro" charset="0"/>
                <a:ea typeface="ＭＳ Ｐゴシック" charset="0"/>
                <a:cs typeface="+mn-cs"/>
              </a:defRPr>
            </a:lvl8pPr>
            <a:lvl9pPr marL="3657600" algn="l" defTabSz="457200" rtl="0" eaLnBrk="1" latinLnBrk="0" hangingPunct="1">
              <a:defRPr kumimoji="1" sz="1200" kern="1200">
                <a:solidFill>
                  <a:schemeClr val="bg2"/>
                </a:solidFill>
                <a:latin typeface="Myriad Pro" charset="0"/>
                <a:ea typeface="ＭＳ Ｐゴシック" charset="0"/>
                <a:cs typeface="+mn-cs"/>
              </a:defRPr>
            </a:lvl9pPr>
          </a:lstStyle>
          <a:p>
            <a:pPr>
              <a:lnSpc>
                <a:spcPts val="1223"/>
              </a:lnSpc>
              <a:defRPr/>
            </a:pPr>
            <a:fld id="{3A6DA0C8-B110-EF42-9B42-44D642A5B286}" type="datetime1">
              <a:rPr lang="de-DE" sz="900" smtClean="0"/>
              <a:pPr>
                <a:lnSpc>
                  <a:spcPts val="1223"/>
                </a:lnSpc>
                <a:defRPr/>
              </a:pPr>
              <a:t>28.04.2026</a:t>
            </a:fld>
            <a:endParaRPr lang="de-DE" sz="900"/>
          </a:p>
        </p:txBody>
      </p:sp>
      <p:sp>
        <p:nvSpPr>
          <p:cNvPr id="15" name="Fußzeilenplatzhalter 3"/>
          <p:cNvSpPr txBox="1">
            <a:spLocks/>
          </p:cNvSpPr>
          <p:nvPr/>
        </p:nvSpPr>
        <p:spPr>
          <a:xfrm>
            <a:off x="1183218" y="9134945"/>
            <a:ext cx="4099789" cy="923296"/>
          </a:xfrm>
          <a:prstGeom prst="rect">
            <a:avLst/>
          </a:prstGeom>
        </p:spPr>
        <p:txBody>
          <a:bodyPr lIns="0" tIns="0" rIns="0" bIns="0"/>
          <a:lstStyle>
            <a:defPPr>
              <a:defRPr lang="de-DE"/>
            </a:defPPr>
            <a:lvl1pPr algn="l" rtl="0" fontAlgn="base">
              <a:lnSpc>
                <a:spcPts val="1500"/>
              </a:lnSpc>
              <a:spcBef>
                <a:spcPct val="0"/>
              </a:spcBef>
              <a:spcAft>
                <a:spcPct val="0"/>
              </a:spcAft>
              <a:defRPr kumimoji="1" sz="1200" b="1" i="0" kern="1200">
                <a:solidFill>
                  <a:srgbClr val="141313"/>
                </a:solidFill>
                <a:latin typeface="Arial"/>
                <a:ea typeface="ＭＳ Ｐゴシック" charset="0"/>
                <a:cs typeface="+mn-cs"/>
              </a:defRPr>
            </a:lvl1pPr>
            <a:lvl2pPr marL="457200" algn="l" rtl="0" fontAlgn="base">
              <a:spcBef>
                <a:spcPct val="0"/>
              </a:spcBef>
              <a:spcAft>
                <a:spcPct val="0"/>
              </a:spcAft>
              <a:defRPr kumimoji="1" sz="1200" kern="1200">
                <a:solidFill>
                  <a:schemeClr val="bg2"/>
                </a:solidFill>
                <a:latin typeface="Myriad Pro" charset="0"/>
                <a:ea typeface="ＭＳ Ｐゴシック" charset="0"/>
                <a:cs typeface="+mn-cs"/>
              </a:defRPr>
            </a:lvl2pPr>
            <a:lvl3pPr marL="914400" algn="l" rtl="0" fontAlgn="base">
              <a:spcBef>
                <a:spcPct val="0"/>
              </a:spcBef>
              <a:spcAft>
                <a:spcPct val="0"/>
              </a:spcAft>
              <a:defRPr kumimoji="1" sz="1200" kern="1200">
                <a:solidFill>
                  <a:schemeClr val="bg2"/>
                </a:solidFill>
                <a:latin typeface="Myriad Pro" charset="0"/>
                <a:ea typeface="ＭＳ Ｐゴシック" charset="0"/>
                <a:cs typeface="+mn-cs"/>
              </a:defRPr>
            </a:lvl3pPr>
            <a:lvl4pPr marL="1371600" algn="l" rtl="0" fontAlgn="base">
              <a:spcBef>
                <a:spcPct val="0"/>
              </a:spcBef>
              <a:spcAft>
                <a:spcPct val="0"/>
              </a:spcAft>
              <a:defRPr kumimoji="1" sz="1200" kern="1200">
                <a:solidFill>
                  <a:schemeClr val="bg2"/>
                </a:solidFill>
                <a:latin typeface="Myriad Pro" charset="0"/>
                <a:ea typeface="ＭＳ Ｐゴシック" charset="0"/>
                <a:cs typeface="+mn-cs"/>
              </a:defRPr>
            </a:lvl4pPr>
            <a:lvl5pPr marL="1828800" algn="l" rtl="0" fontAlgn="base">
              <a:spcBef>
                <a:spcPct val="0"/>
              </a:spcBef>
              <a:spcAft>
                <a:spcPct val="0"/>
              </a:spcAft>
              <a:defRPr kumimoji="1" sz="1200" kern="1200">
                <a:solidFill>
                  <a:schemeClr val="bg2"/>
                </a:solidFill>
                <a:latin typeface="Myriad Pro" charset="0"/>
                <a:ea typeface="ＭＳ Ｐゴシック" charset="0"/>
                <a:cs typeface="+mn-cs"/>
              </a:defRPr>
            </a:lvl5pPr>
            <a:lvl6pPr marL="2286000" algn="l" defTabSz="457200" rtl="0" eaLnBrk="1" latinLnBrk="0" hangingPunct="1">
              <a:defRPr kumimoji="1" sz="1200" kern="1200">
                <a:solidFill>
                  <a:schemeClr val="bg2"/>
                </a:solidFill>
                <a:latin typeface="Myriad Pro" charset="0"/>
                <a:ea typeface="ＭＳ Ｐゴシック" charset="0"/>
                <a:cs typeface="+mn-cs"/>
              </a:defRPr>
            </a:lvl6pPr>
            <a:lvl7pPr marL="2743200" algn="l" defTabSz="457200" rtl="0" eaLnBrk="1" latinLnBrk="0" hangingPunct="1">
              <a:defRPr kumimoji="1" sz="1200" kern="1200">
                <a:solidFill>
                  <a:schemeClr val="bg2"/>
                </a:solidFill>
                <a:latin typeface="Myriad Pro" charset="0"/>
                <a:ea typeface="ＭＳ Ｐゴシック" charset="0"/>
                <a:cs typeface="+mn-cs"/>
              </a:defRPr>
            </a:lvl7pPr>
            <a:lvl8pPr marL="3200400" algn="l" defTabSz="457200" rtl="0" eaLnBrk="1" latinLnBrk="0" hangingPunct="1">
              <a:defRPr kumimoji="1" sz="1200" kern="1200">
                <a:solidFill>
                  <a:schemeClr val="bg2"/>
                </a:solidFill>
                <a:latin typeface="Myriad Pro" charset="0"/>
                <a:ea typeface="ＭＳ Ｐゴシック" charset="0"/>
                <a:cs typeface="+mn-cs"/>
              </a:defRPr>
            </a:lvl8pPr>
            <a:lvl9pPr marL="3657600" algn="l" defTabSz="457200" rtl="0" eaLnBrk="1" latinLnBrk="0" hangingPunct="1">
              <a:defRPr kumimoji="1" sz="1200" kern="1200">
                <a:solidFill>
                  <a:schemeClr val="bg2"/>
                </a:solidFill>
                <a:latin typeface="Myriad Pro" charset="0"/>
                <a:ea typeface="ＭＳ Ｐゴシック" charset="0"/>
                <a:cs typeface="+mn-cs"/>
              </a:defRPr>
            </a:lvl9pPr>
          </a:lstStyle>
          <a:p>
            <a:pPr>
              <a:lnSpc>
                <a:spcPts val="1223"/>
              </a:lnSpc>
              <a:defRPr/>
            </a:pPr>
            <a:r>
              <a:rPr lang="de-DE" sz="900"/>
              <a:t>Prof. Dr. Elisabeth Exempel</a:t>
            </a:r>
          </a:p>
          <a:p>
            <a:pPr>
              <a:lnSpc>
                <a:spcPts val="1223"/>
              </a:lnSpc>
              <a:defRPr/>
            </a:pPr>
            <a:r>
              <a:rPr lang="de-DE" sz="900" b="0">
                <a:solidFill>
                  <a:schemeClr val="tx1"/>
                </a:solidFill>
              </a:rPr>
              <a:t>Ggf. Funktionsbezeichnung</a:t>
            </a:r>
          </a:p>
          <a:p>
            <a:pPr>
              <a:lnSpc>
                <a:spcPts val="1223"/>
              </a:lnSpc>
              <a:defRPr/>
            </a:pPr>
            <a:r>
              <a:rPr lang="de-DE" sz="900" b="0">
                <a:solidFill>
                  <a:schemeClr val="tx1"/>
                </a:solidFill>
              </a:rPr>
              <a:t>Instituts- und/oder Fakultäts-, Referats-, Teambezeichnung</a:t>
            </a:r>
            <a:br>
              <a:rPr lang="de-DE" sz="900" b="0">
                <a:solidFill>
                  <a:schemeClr val="tx1"/>
                </a:solidFill>
              </a:rPr>
            </a:br>
            <a:r>
              <a:rPr lang="de-DE" sz="900" b="0">
                <a:solidFill>
                  <a:schemeClr val="tx1"/>
                </a:solidFill>
              </a:rPr>
              <a:t>maximal drei Zeilen möglich (editierbar im </a:t>
            </a:r>
            <a:r>
              <a:rPr lang="de-DE" sz="900" b="0" err="1">
                <a:solidFill>
                  <a:schemeClr val="tx1"/>
                </a:solidFill>
              </a:rPr>
              <a:t>Foliemaster</a:t>
            </a:r>
            <a:r>
              <a:rPr lang="de-DE" sz="900" b="0">
                <a:solidFill>
                  <a:schemeClr val="tx1"/>
                </a:solidFill>
              </a:rPr>
              <a:t>)</a:t>
            </a:r>
          </a:p>
          <a:p>
            <a:pPr>
              <a:lnSpc>
                <a:spcPts val="1223"/>
              </a:lnSpc>
              <a:defRPr/>
            </a:pPr>
            <a:endParaRPr lang="de-DE" sz="1000"/>
          </a:p>
        </p:txBody>
      </p:sp>
    </p:spTree>
    <p:extLst>
      <p:ext uri="{BB962C8B-B14F-4D97-AF65-F5344CB8AC3E}">
        <p14:creationId xmlns:p14="http://schemas.microsoft.com/office/powerpoint/2010/main" val="417024683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6875" y="768350"/>
            <a:ext cx="5130800" cy="2886075"/>
          </a:xfrm>
        </p:spPr>
      </p:sp>
      <p:sp>
        <p:nvSpPr>
          <p:cNvPr id="3" name="Notizenplatzhalter 2"/>
          <p:cNvSpPr>
            <a:spLocks noGrp="1"/>
          </p:cNvSpPr>
          <p:nvPr>
            <p:ph type="body" idx="1"/>
          </p:nvPr>
        </p:nvSpPr>
        <p:spPr/>
        <p:txBody>
          <a:bodyPr/>
          <a:lstStyle/>
          <a:p>
            <a:r>
              <a:rPr lang="de-DE" dirty="0"/>
              <a:t>- Vorstellung: Markus Dusdal / Dafina Bulliqi</a:t>
            </a:r>
          </a:p>
        </p:txBody>
      </p:sp>
    </p:spTree>
    <p:extLst>
      <p:ext uri="{BB962C8B-B14F-4D97-AF65-F5344CB8AC3E}">
        <p14:creationId xmlns:p14="http://schemas.microsoft.com/office/powerpoint/2010/main" val="2565320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65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pPr marL="171450" indent="-171450">
              <a:buFontTx/>
              <a:buChar char="-"/>
            </a:pPr>
            <a:r>
              <a:rPr lang="de-DE" dirty="0"/>
              <a:t>Festlegung des grundsätzlichen technologiebezogenen Informationsbedarf: </a:t>
            </a:r>
          </a:p>
          <a:p>
            <a:pPr marL="628650" lvl="1" indent="-171450">
              <a:buFontTx/>
              <a:buChar char="-"/>
            </a:pPr>
            <a:r>
              <a:rPr lang="de-DE" dirty="0"/>
              <a:t>Digitale vs. Physische Technologien </a:t>
            </a:r>
          </a:p>
          <a:p>
            <a:pPr marL="628650" lvl="1" indent="-171450">
              <a:buFontTx/>
              <a:buChar char="-"/>
            </a:pPr>
            <a:r>
              <a:rPr lang="de-DE" dirty="0"/>
              <a:t>Produkt- vs. Prozesstechnologien</a:t>
            </a:r>
          </a:p>
          <a:p>
            <a:pPr marL="171450" lvl="0" indent="-171450">
              <a:buFontTx/>
              <a:buChar char="-"/>
            </a:pPr>
            <a:r>
              <a:rPr lang="de-DE" dirty="0"/>
              <a:t>Produkttechnologie: Technologien, die direkt in ein Produkt eingehen und dessen Funktionen oder Merkmale für den Kunden bestimmen.</a:t>
            </a:r>
          </a:p>
          <a:p>
            <a:pPr marL="171450" lvl="0" indent="-171450">
              <a:buFontTx/>
              <a:buChar char="-"/>
            </a:pPr>
            <a:r>
              <a:rPr lang="de-DE" dirty="0"/>
              <a:t>Prozesstechnologie: Technologien, die zur Herstellung, Bearbeitung oder Montage eines Produkts verwendet werden.</a:t>
            </a:r>
          </a:p>
          <a:p>
            <a:pPr marL="171450" lvl="0" indent="-171450">
              <a:buFontTx/>
              <a:buChar char="-"/>
            </a:pPr>
            <a:r>
              <a:rPr lang="de-DE" b="1" dirty="0"/>
              <a:t>Technologieführer</a:t>
            </a:r>
            <a:r>
              <a:rPr lang="de-DE" dirty="0"/>
              <a:t> müssen durch </a:t>
            </a:r>
            <a:r>
              <a:rPr lang="de-DE" b="1" dirty="0"/>
              <a:t>einzigartige Produktmerkmale </a:t>
            </a:r>
            <a:r>
              <a:rPr lang="de-DE" dirty="0"/>
              <a:t>einen Mehrwert schaffen, was durch </a:t>
            </a:r>
            <a:r>
              <a:rPr lang="de-DE" b="1" dirty="0"/>
              <a:t>Produkttechnologie</a:t>
            </a:r>
            <a:r>
              <a:rPr lang="de-DE" dirty="0"/>
              <a:t> realisiert wird. </a:t>
            </a:r>
          </a:p>
          <a:p>
            <a:pPr marL="171450" lvl="0" indent="-171450">
              <a:buFontTx/>
              <a:buChar char="-"/>
            </a:pPr>
            <a:r>
              <a:rPr lang="de-DE" b="1" dirty="0"/>
              <a:t>Kostenführer</a:t>
            </a:r>
            <a:r>
              <a:rPr lang="de-DE" dirty="0"/>
              <a:t> benötigen eine </a:t>
            </a:r>
            <a:r>
              <a:rPr lang="de-DE" b="1" dirty="0"/>
              <a:t>extrem effiziente Produktion</a:t>
            </a:r>
            <a:r>
              <a:rPr lang="de-DE" dirty="0"/>
              <a:t>, um die </a:t>
            </a:r>
            <a:r>
              <a:rPr lang="de-DE" b="1" dirty="0"/>
              <a:t>niedrigsten Preise </a:t>
            </a:r>
            <a:r>
              <a:rPr lang="de-DE" dirty="0"/>
              <a:t>am Markt anbieten zu können, was durch Prozesstechnologie erreicht wird.</a:t>
            </a:r>
          </a:p>
        </p:txBody>
      </p:sp>
    </p:spTree>
    <p:extLst>
      <p:ext uri="{BB962C8B-B14F-4D97-AF65-F5344CB8AC3E}">
        <p14:creationId xmlns:p14="http://schemas.microsoft.com/office/powerpoint/2010/main" val="195190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r>
              <a:rPr lang="de-DE" dirty="0"/>
              <a:t>- Neues technologisches Wissen ist mit Unsicherheit behaftet, weil noch nicht alle Risiken bekannt sind, Erfahrungswerte fehlen oder – gerade bei Unis &amp; Forschungseinrichtungen – noch keine Praxisergebnisse vorliegen, die unter realistischen Bedingungen erzielt wurden</a:t>
            </a:r>
          </a:p>
        </p:txBody>
      </p:sp>
    </p:spTree>
    <p:extLst>
      <p:ext uri="{BB962C8B-B14F-4D97-AF65-F5344CB8AC3E}">
        <p14:creationId xmlns:p14="http://schemas.microsoft.com/office/powerpoint/2010/main" val="294177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0798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B97E87-907B-4CFE-9A8E-4812D63C25AA}" type="slidenum">
              <a:rPr lang="de-DE" smtClean="0"/>
              <a:t>14</a:t>
            </a:fld>
            <a:endParaRPr lang="de-DE"/>
          </a:p>
        </p:txBody>
      </p:sp>
    </p:spTree>
    <p:extLst>
      <p:ext uri="{BB962C8B-B14F-4D97-AF65-F5344CB8AC3E}">
        <p14:creationId xmlns:p14="http://schemas.microsoft.com/office/powerpoint/2010/main" val="106091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76977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6208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8874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5390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6690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ym typeface="Wingdings" panose="05000000000000000000" pitchFamily="2" charset="2"/>
              </a:rPr>
              <a:t>Anmerkungen: </a:t>
            </a:r>
          </a:p>
          <a:p>
            <a:pPr marL="171450" indent="-171450">
              <a:buFontTx/>
              <a:buChar char="-"/>
            </a:pPr>
            <a:r>
              <a:rPr lang="de-DE" sz="1200" dirty="0">
                <a:sym typeface="Wingdings" panose="05000000000000000000" pitchFamily="2" charset="2"/>
              </a:rPr>
              <a:t>Agenda hat sich verändert (Hintergrund: Quick-Checks sind für Vertreter von produzierenden Unternehmen geeignet – das gibt der heutige Teilnehmerkreis nicht her)</a:t>
            </a:r>
          </a:p>
          <a:p>
            <a:pPr marL="171450" indent="-171450">
              <a:buFontTx/>
              <a:buChar char="-"/>
            </a:pPr>
            <a:r>
              <a:rPr lang="de-DE" sz="1200" dirty="0">
                <a:sym typeface="Wingdings" panose="05000000000000000000" pitchFamily="2" charset="2"/>
              </a:rPr>
              <a:t>Quick-Checks können gerne bei uns angefragt werden und werden dann per Mail verschickt</a:t>
            </a:r>
          </a:p>
          <a:p>
            <a:pPr marL="171450" indent="-171450">
              <a:buFontTx/>
              <a:buChar char="-"/>
            </a:pPr>
            <a:r>
              <a:rPr lang="de-DE" sz="1200" dirty="0">
                <a:sym typeface="Wingdings" panose="05000000000000000000" pitchFamily="2" charset="2"/>
              </a:rPr>
              <a:t>Veranstaltung wird aufgezeichnet, aber Teilnehmer sind im Nachgang nicht sichtbar</a:t>
            </a:r>
          </a:p>
        </p:txBody>
      </p:sp>
    </p:spTree>
    <p:extLst>
      <p:ext uri="{BB962C8B-B14F-4D97-AF65-F5344CB8AC3E}">
        <p14:creationId xmlns:p14="http://schemas.microsoft.com/office/powerpoint/2010/main" val="248829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0175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8590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29879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6736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09379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30246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860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0441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accent1"/>
                </a:solidFill>
                <a:latin typeface="Roboto Condensed Light" panose="02000000000000000000" pitchFamily="2" charset="0"/>
                <a:ea typeface="Roboto Condensed Light" panose="02000000000000000000" pitchFamily="2" charset="0"/>
              </a:rPr>
              <a:t>Transfer auf der Tonspur verdeutlichen: „was wir für eine Branche getan haben, können Sie mit Blick auf ihr </a:t>
            </a:r>
            <a:r>
              <a:rPr lang="de-DE" sz="1200" dirty="0" err="1">
                <a:solidFill>
                  <a:schemeClr val="accent1"/>
                </a:solidFill>
                <a:latin typeface="Roboto Condensed Light" panose="02000000000000000000" pitchFamily="2" charset="0"/>
                <a:ea typeface="Roboto Condensed Light" panose="02000000000000000000" pitchFamily="2" charset="0"/>
              </a:rPr>
              <a:t>Unternhehmen</a:t>
            </a:r>
            <a:r>
              <a:rPr lang="de-DE" sz="1200" dirty="0">
                <a:solidFill>
                  <a:schemeClr val="accent1"/>
                </a:solidFill>
                <a:latin typeface="Roboto Condensed Light" panose="02000000000000000000" pitchFamily="2" charset="0"/>
                <a:ea typeface="Roboto Condensed Light" panose="02000000000000000000" pitchFamily="2" charset="0"/>
              </a:rPr>
              <a:t> machen“</a:t>
            </a:r>
          </a:p>
          <a:p>
            <a:endParaRPr lang="de-DE" dirty="0"/>
          </a:p>
        </p:txBody>
      </p:sp>
    </p:spTree>
    <p:extLst>
      <p:ext uri="{BB962C8B-B14F-4D97-AF65-F5344CB8AC3E}">
        <p14:creationId xmlns:p14="http://schemas.microsoft.com/office/powerpoint/2010/main" val="1916708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3895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45347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252650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18448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67451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B97E87-907B-4CFE-9A8E-4812D63C25AA}" type="slidenum">
              <a:rPr lang="de-DE" smtClean="0"/>
              <a:t>33</a:t>
            </a:fld>
            <a:endParaRPr lang="de-DE"/>
          </a:p>
        </p:txBody>
      </p:sp>
    </p:spTree>
    <p:extLst>
      <p:ext uri="{BB962C8B-B14F-4D97-AF65-F5344CB8AC3E}">
        <p14:creationId xmlns:p14="http://schemas.microsoft.com/office/powerpoint/2010/main" val="877162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6402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pPr marL="0" indent="0" algn="l">
              <a:buFont typeface="Arial" panose="020B0604020202020204" pitchFamily="34" charset="0"/>
              <a:buNone/>
            </a:pPr>
            <a:r>
              <a:rPr lang="de-DE" sz="900" b="1" dirty="0">
                <a:solidFill>
                  <a:srgbClr val="0070C0"/>
                </a:solidFill>
                <a:latin typeface="Roboto Condensed Light" panose="02000000000000000000" pitchFamily="2" charset="0"/>
                <a:ea typeface="Roboto Condensed Light" panose="02000000000000000000" pitchFamily="2" charset="0"/>
              </a:rPr>
              <a:t>3 Tipps zur Wahl der Informationsquellen: </a:t>
            </a:r>
          </a:p>
          <a:p>
            <a:pPr marL="400050" indent="-400050" algn="l">
              <a:buFont typeface="Arial" panose="020B0604020202020204" pitchFamily="34" charset="0"/>
              <a:buAutoNum type="romanLcParenBoth"/>
            </a:pPr>
            <a:r>
              <a:rPr lang="de-DE" sz="900" b="1" dirty="0">
                <a:solidFill>
                  <a:srgbClr val="0070C0"/>
                </a:solidFill>
                <a:latin typeface="Roboto Condensed Light" panose="02000000000000000000" pitchFamily="2" charset="0"/>
                <a:ea typeface="Roboto Condensed Light" panose="02000000000000000000" pitchFamily="2" charset="0"/>
              </a:rPr>
              <a:t>Vielfalt </a:t>
            </a:r>
            <a:r>
              <a:rPr lang="de-DE" sz="900" dirty="0">
                <a:solidFill>
                  <a:srgbClr val="0070C0"/>
                </a:solidFill>
                <a:latin typeface="Roboto Condensed Light" panose="02000000000000000000" pitchFamily="2" charset="0"/>
                <a:ea typeface="Roboto Condensed Light" panose="02000000000000000000" pitchFamily="2" charset="0"/>
              </a:rPr>
              <a:t>kennen &amp; nutzen (sinnvoll abwägen zwischen „Unsicherheit“ &amp; „Neuheit“ des Wissens) </a:t>
            </a:r>
          </a:p>
          <a:p>
            <a:pPr marL="400050" indent="-400050" algn="l">
              <a:buFont typeface="Arial" panose="020B0604020202020204" pitchFamily="34" charset="0"/>
              <a:buAutoNum type="romanLcParenBoth"/>
            </a:pPr>
            <a:r>
              <a:rPr lang="de-DE" sz="900" dirty="0">
                <a:solidFill>
                  <a:srgbClr val="0070C0"/>
                </a:solidFill>
                <a:latin typeface="Roboto Condensed Light" panose="02000000000000000000" pitchFamily="2" charset="0"/>
                <a:ea typeface="Roboto Condensed Light" panose="02000000000000000000" pitchFamily="2" charset="0"/>
              </a:rPr>
              <a:t>„</a:t>
            </a:r>
            <a:r>
              <a:rPr lang="de-DE" sz="900" b="1" dirty="0">
                <a:solidFill>
                  <a:srgbClr val="0070C0"/>
                </a:solidFill>
                <a:latin typeface="Roboto Condensed Light" panose="02000000000000000000" pitchFamily="2" charset="0"/>
                <a:ea typeface="Roboto Condensed Light" panose="02000000000000000000" pitchFamily="2" charset="0"/>
              </a:rPr>
              <a:t>Insider</a:t>
            </a:r>
            <a:r>
              <a:rPr lang="de-DE" sz="900" dirty="0">
                <a:solidFill>
                  <a:srgbClr val="0070C0"/>
                </a:solidFill>
                <a:latin typeface="Roboto Condensed Light" panose="02000000000000000000" pitchFamily="2" charset="0"/>
                <a:ea typeface="Roboto Condensed Light" panose="02000000000000000000" pitchFamily="2" charset="0"/>
              </a:rPr>
              <a:t>“-Wissen von Kunden &amp; Lieferanten nutzen</a:t>
            </a:r>
          </a:p>
          <a:p>
            <a:pPr marL="400050" indent="-400050" algn="l">
              <a:buFont typeface="Arial" panose="020B0604020202020204" pitchFamily="34" charset="0"/>
              <a:buAutoNum type="romanLcParenBoth"/>
            </a:pPr>
            <a:r>
              <a:rPr lang="de-DE" sz="900" dirty="0">
                <a:solidFill>
                  <a:srgbClr val="0070C0"/>
                </a:solidFill>
                <a:latin typeface="Roboto Condensed Light" panose="02000000000000000000" pitchFamily="2" charset="0"/>
                <a:ea typeface="Roboto Condensed Light" panose="02000000000000000000" pitchFamily="2" charset="0"/>
              </a:rPr>
              <a:t>…</a:t>
            </a:r>
          </a:p>
          <a:p>
            <a:endParaRPr lang="de-DE" dirty="0"/>
          </a:p>
        </p:txBody>
      </p:sp>
    </p:spTree>
    <p:extLst>
      <p:ext uri="{BB962C8B-B14F-4D97-AF65-F5344CB8AC3E}">
        <p14:creationId xmlns:p14="http://schemas.microsoft.com/office/powerpoint/2010/main" val="15430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221499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94289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87501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5904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B97E87-907B-4CFE-9A8E-4812D63C25AA}" type="slidenum">
              <a:rPr lang="de-DE" smtClean="0"/>
              <a:t>4</a:t>
            </a:fld>
            <a:endParaRPr lang="de-DE"/>
          </a:p>
        </p:txBody>
      </p:sp>
    </p:spTree>
    <p:extLst>
      <p:ext uri="{BB962C8B-B14F-4D97-AF65-F5344CB8AC3E}">
        <p14:creationId xmlns:p14="http://schemas.microsoft.com/office/powerpoint/2010/main" val="2591900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02638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13916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92460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2060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22269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24399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08780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11038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96793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0389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B97E87-907B-4CFE-9A8E-4812D63C25AA}" type="slidenum">
              <a:rPr lang="de-DE" smtClean="0"/>
              <a:t>5</a:t>
            </a:fld>
            <a:endParaRPr lang="de-DE"/>
          </a:p>
        </p:txBody>
      </p:sp>
    </p:spTree>
    <p:extLst>
      <p:ext uri="{BB962C8B-B14F-4D97-AF65-F5344CB8AC3E}">
        <p14:creationId xmlns:p14="http://schemas.microsoft.com/office/powerpoint/2010/main" val="69014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76163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76928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6569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36025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42618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93667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57908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17168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571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7637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1472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r>
              <a:rPr lang="de-DE" dirty="0"/>
              <a:t>Anders </a:t>
            </a:r>
            <a:r>
              <a:rPr lang="de-DE" dirty="0" err="1"/>
              <a:t>formliert</a:t>
            </a:r>
            <a:r>
              <a:rPr lang="de-DE" dirty="0"/>
              <a:t>: </a:t>
            </a:r>
            <a:r>
              <a:rPr lang="de-DE" b="1" dirty="0"/>
              <a:t>Technologiemanagement </a:t>
            </a:r>
            <a:r>
              <a:rPr lang="de-DE" dirty="0"/>
              <a:t>liefert die </a:t>
            </a:r>
            <a:r>
              <a:rPr lang="de-DE" b="1" dirty="0"/>
              <a:t>technologische Basis</a:t>
            </a:r>
            <a:r>
              <a:rPr lang="de-DE" dirty="0"/>
              <a:t>, die das </a:t>
            </a:r>
            <a:r>
              <a:rPr lang="de-DE" b="1" dirty="0"/>
              <a:t>Innovationsmanagement </a:t>
            </a:r>
            <a:r>
              <a:rPr lang="de-DE" dirty="0"/>
              <a:t>für ein </a:t>
            </a:r>
            <a:r>
              <a:rPr lang="de-DE" b="1" dirty="0"/>
              <a:t>neues Produkt / neuen Prozess </a:t>
            </a:r>
            <a:r>
              <a:rPr lang="de-DE" dirty="0"/>
              <a:t>nutzt.</a:t>
            </a:r>
          </a:p>
        </p:txBody>
      </p:sp>
    </p:spTree>
    <p:extLst>
      <p:ext uri="{BB962C8B-B14F-4D97-AF65-F5344CB8AC3E}">
        <p14:creationId xmlns:p14="http://schemas.microsoft.com/office/powerpoint/2010/main" val="145717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DBA99C6-A641-487C-B9F1-CD4DE8784FB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i="1" dirty="0">
                <a:solidFill>
                  <a:srgbClr val="0070C0"/>
                </a:solidFill>
                <a:latin typeface="Roboto Condensed Light" panose="02000000000000000000" pitchFamily="2" charset="0"/>
                <a:ea typeface="Roboto Condensed Light" panose="02000000000000000000" pitchFamily="2" charset="0"/>
              </a:rPr>
              <a:t>Beispiele für Aufkommen neuer Produktionstechnologien: Mega-/</a:t>
            </a:r>
            <a:r>
              <a:rPr lang="de-DE" sz="1200" i="1" dirty="0" err="1">
                <a:solidFill>
                  <a:srgbClr val="0070C0"/>
                </a:solidFill>
                <a:latin typeface="Roboto Condensed Light" panose="02000000000000000000" pitchFamily="2" charset="0"/>
                <a:ea typeface="Roboto Condensed Light" panose="02000000000000000000" pitchFamily="2" charset="0"/>
              </a:rPr>
              <a:t>Gigacasting</a:t>
            </a:r>
            <a:r>
              <a:rPr lang="de-DE" sz="1200" i="1" dirty="0">
                <a:solidFill>
                  <a:srgbClr val="0070C0"/>
                </a:solidFill>
                <a:latin typeface="Roboto Condensed Light" panose="02000000000000000000" pitchFamily="2" charset="0"/>
                <a:ea typeface="Roboto Condensed Light" panose="02000000000000000000" pitchFamily="2" charset="0"/>
              </a:rPr>
              <a:t>, additive Fertigung, automatisierte Batteriefertigung</a:t>
            </a:r>
          </a:p>
          <a:p>
            <a:endParaRPr lang="de-DE" dirty="0"/>
          </a:p>
        </p:txBody>
      </p:sp>
    </p:spTree>
    <p:extLst>
      <p:ext uri="{BB962C8B-B14F-4D97-AF65-F5344CB8AC3E}">
        <p14:creationId xmlns:p14="http://schemas.microsoft.com/office/powerpoint/2010/main" val="22750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eite mit großem Bild">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213636" y="75009"/>
            <a:ext cx="10978365" cy="4493156"/>
          </a:xfrm>
          <a:solidFill>
            <a:schemeClr val="bg1">
              <a:lumMod val="95000"/>
            </a:schemeClr>
          </a:solidFill>
          <a:ln>
            <a:noFill/>
          </a:ln>
        </p:spPr>
        <p:txBody>
          <a:bodyPr>
            <a:normAutofit/>
          </a:bodyPr>
          <a:lstStyle>
            <a:lvl1pPr marL="0" indent="0">
              <a:lnSpc>
                <a:spcPts val="2200"/>
              </a:lnSpc>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9" name="Titel 1"/>
          <p:cNvSpPr>
            <a:spLocks noGrp="1"/>
          </p:cNvSpPr>
          <p:nvPr>
            <p:ph type="ctrTitle" hasCustomPrompt="1"/>
          </p:nvPr>
        </p:nvSpPr>
        <p:spPr>
          <a:xfrm>
            <a:off x="1217921" y="4632332"/>
            <a:ext cx="10769600" cy="1122363"/>
          </a:xfrm>
        </p:spPr>
        <p:txBody>
          <a:bodyPr/>
          <a:lstStyle>
            <a:lvl1pPr>
              <a:defRPr/>
            </a:lvl1pPr>
          </a:lstStyle>
          <a:p>
            <a:r>
              <a:rPr lang="de-DE"/>
              <a:t>Mastertitelformat bearbeiten</a:t>
            </a:r>
          </a:p>
        </p:txBody>
      </p:sp>
      <p:pic>
        <p:nvPicPr>
          <p:cNvPr id="4" name="Grafik 3">
            <a:extLst>
              <a:ext uri="{FF2B5EF4-FFF2-40B4-BE49-F238E27FC236}">
                <a16:creationId xmlns:a16="http://schemas.microsoft.com/office/drawing/2014/main" id="{B54D2E6F-9750-402B-9868-F505D20526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6369"/>
            <a:ext cx="1377248" cy="581150"/>
          </a:xfrm>
          <a:prstGeom prst="rect">
            <a:avLst/>
          </a:prstGeom>
        </p:spPr>
      </p:pic>
      <p:sp>
        <p:nvSpPr>
          <p:cNvPr id="5" name="Foliennummernplatzhalter 5">
            <a:extLst>
              <a:ext uri="{FF2B5EF4-FFF2-40B4-BE49-F238E27FC236}">
                <a16:creationId xmlns:a16="http://schemas.microsoft.com/office/drawing/2014/main" id="{EC232A9D-B0BB-43DE-8278-CCD94480B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135153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olie mit 2 Grafiken">
    <p:spTree>
      <p:nvGrpSpPr>
        <p:cNvPr id="1" name=""/>
        <p:cNvGrpSpPr/>
        <p:nvPr/>
      </p:nvGrpSpPr>
      <p:grpSpPr>
        <a:xfrm>
          <a:off x="0" y="0"/>
          <a:ext cx="0" cy="0"/>
          <a:chOff x="0" y="0"/>
          <a:chExt cx="0" cy="0"/>
        </a:xfrm>
      </p:grpSpPr>
      <p:sp>
        <p:nvSpPr>
          <p:cNvPr id="9" name="Inhaltsplatzhalter 2"/>
          <p:cNvSpPr>
            <a:spLocks noGrp="1"/>
          </p:cNvSpPr>
          <p:nvPr>
            <p:ph idx="10"/>
          </p:nvPr>
        </p:nvSpPr>
        <p:spPr>
          <a:xfrm>
            <a:off x="1185333" y="1748367"/>
            <a:ext cx="5150984" cy="3543301"/>
          </a:xfrm>
        </p:spPr>
        <p:txBody>
          <a:bodyPr>
            <a:normAutofit/>
          </a:bodyPr>
          <a:lstStyle>
            <a:lvl1pPr>
              <a:lnSpc>
                <a:spcPts val="2200"/>
              </a:lnSpc>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de-DE"/>
          </a:p>
        </p:txBody>
      </p:sp>
      <p:sp>
        <p:nvSpPr>
          <p:cNvPr id="10" name="Titel 1"/>
          <p:cNvSpPr>
            <a:spLocks noGrp="1"/>
          </p:cNvSpPr>
          <p:nvPr>
            <p:ph type="title"/>
          </p:nvPr>
        </p:nvSpPr>
        <p:spPr>
          <a:xfrm>
            <a:off x="1205092" y="724448"/>
            <a:ext cx="10743493" cy="875752"/>
          </a:xfrm>
        </p:spPr>
        <p:txBody>
          <a:bodyPr/>
          <a:lstStyle/>
          <a:p>
            <a:r>
              <a:rPr lang="de-DE"/>
              <a:t>Mastertitelformat bearbeiten</a:t>
            </a:r>
          </a:p>
        </p:txBody>
      </p:sp>
      <p:sp>
        <p:nvSpPr>
          <p:cNvPr id="14" name="Textplatzhalter 2"/>
          <p:cNvSpPr>
            <a:spLocks noGrp="1"/>
          </p:cNvSpPr>
          <p:nvPr>
            <p:ph type="body" idx="13"/>
          </p:nvPr>
        </p:nvSpPr>
        <p:spPr>
          <a:xfrm>
            <a:off x="1185337" y="5353574"/>
            <a:ext cx="5150985" cy="288768"/>
          </a:xfrm>
        </p:spPr>
        <p:txBody>
          <a:bodyPr anchor="t" anchorCtr="0">
            <a:noAutofit/>
          </a:bodyPr>
          <a:lstStyle>
            <a:lvl1pPr marL="0" indent="0">
              <a:lnSpc>
                <a:spcPct val="10000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cxnSp>
        <p:nvCxnSpPr>
          <p:cNvPr id="16" name="Gerade Verbindung 15"/>
          <p:cNvCxnSpPr/>
          <p:nvPr userDrawn="1"/>
        </p:nvCxnSpPr>
        <p:spPr>
          <a:xfrm>
            <a:off x="1178128" y="5291667"/>
            <a:ext cx="5169205"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 name="Gruppierung 1"/>
          <p:cNvGrpSpPr/>
          <p:nvPr userDrawn="1"/>
        </p:nvGrpSpPr>
        <p:grpSpPr>
          <a:xfrm>
            <a:off x="6793267" y="1738315"/>
            <a:ext cx="5166231" cy="347131"/>
            <a:chOff x="875127" y="1738313"/>
            <a:chExt cx="3971755" cy="347131"/>
          </a:xfrm>
        </p:grpSpPr>
        <p:cxnSp>
          <p:nvCxnSpPr>
            <p:cNvPr id="17" name="Gerade Verbindung 16"/>
            <p:cNvCxnSpPr/>
            <p:nvPr userDrawn="1"/>
          </p:nvCxnSpPr>
          <p:spPr>
            <a:xfrm>
              <a:off x="875127" y="1738313"/>
              <a:ext cx="3963288"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883594" y="2085444"/>
              <a:ext cx="3963288"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4" name="Inhaltsplatzhalter 2"/>
          <p:cNvSpPr>
            <a:spLocks noGrp="1"/>
          </p:cNvSpPr>
          <p:nvPr>
            <p:ph idx="14"/>
          </p:nvPr>
        </p:nvSpPr>
        <p:spPr>
          <a:xfrm>
            <a:off x="6804275" y="1748367"/>
            <a:ext cx="5144308" cy="3543301"/>
          </a:xfrm>
        </p:spPr>
        <p:txBody>
          <a:bodyPr>
            <a:normAutofit/>
          </a:bodyPr>
          <a:lstStyle>
            <a:lvl1pPr>
              <a:lnSpc>
                <a:spcPts val="2200"/>
              </a:lnSpc>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de-DE"/>
          </a:p>
        </p:txBody>
      </p:sp>
      <p:sp>
        <p:nvSpPr>
          <p:cNvPr id="25" name="Textplatzhalter 2"/>
          <p:cNvSpPr>
            <a:spLocks noGrp="1"/>
          </p:cNvSpPr>
          <p:nvPr>
            <p:ph type="body" idx="15"/>
          </p:nvPr>
        </p:nvSpPr>
        <p:spPr>
          <a:xfrm>
            <a:off x="6783921" y="5353574"/>
            <a:ext cx="5164560" cy="288768"/>
          </a:xfrm>
        </p:spPr>
        <p:txBody>
          <a:bodyPr anchor="t" anchorCtr="0">
            <a:noAutofit/>
          </a:bodyPr>
          <a:lstStyle>
            <a:lvl1pPr marL="0" indent="0">
              <a:lnSpc>
                <a:spcPct val="10000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cxnSp>
        <p:nvCxnSpPr>
          <p:cNvPr id="26" name="Gerade Verbindung 25"/>
          <p:cNvCxnSpPr/>
          <p:nvPr userDrawn="1"/>
        </p:nvCxnSpPr>
        <p:spPr>
          <a:xfrm>
            <a:off x="6804281" y="5291667"/>
            <a:ext cx="5155217"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platzhalter 2"/>
          <p:cNvSpPr>
            <a:spLocks noGrp="1"/>
          </p:cNvSpPr>
          <p:nvPr>
            <p:ph type="body" idx="16"/>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grpSp>
        <p:nvGrpSpPr>
          <p:cNvPr id="15" name="Gruppierung 14"/>
          <p:cNvGrpSpPr/>
          <p:nvPr userDrawn="1"/>
        </p:nvGrpSpPr>
        <p:grpSpPr>
          <a:xfrm>
            <a:off x="1181105" y="1738315"/>
            <a:ext cx="5166231" cy="347131"/>
            <a:chOff x="875127" y="1738313"/>
            <a:chExt cx="3971755" cy="347131"/>
          </a:xfrm>
        </p:grpSpPr>
        <p:cxnSp>
          <p:nvCxnSpPr>
            <p:cNvPr id="19" name="Gerade Verbindung 18"/>
            <p:cNvCxnSpPr/>
            <p:nvPr userDrawn="1"/>
          </p:nvCxnSpPr>
          <p:spPr>
            <a:xfrm>
              <a:off x="875127" y="1738313"/>
              <a:ext cx="3963288"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883594" y="2085444"/>
              <a:ext cx="3963288"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Foliennummernplatzhalter 5">
            <a:extLst>
              <a:ext uri="{FF2B5EF4-FFF2-40B4-BE49-F238E27FC236}">
                <a16:creationId xmlns:a16="http://schemas.microsoft.com/office/drawing/2014/main" id="{09A49CB8-8533-4BE3-AE02-9115374C26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290974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2 Bilder mit Beschriftung">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1200857" y="1748370"/>
            <a:ext cx="5284611" cy="2512480"/>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26" name="Titel 1"/>
          <p:cNvSpPr>
            <a:spLocks noGrp="1"/>
          </p:cNvSpPr>
          <p:nvPr>
            <p:ph type="title"/>
          </p:nvPr>
        </p:nvSpPr>
        <p:spPr>
          <a:xfrm>
            <a:off x="1205092" y="724448"/>
            <a:ext cx="10743493" cy="875752"/>
          </a:xfrm>
        </p:spPr>
        <p:txBody>
          <a:bodyPr/>
          <a:lstStyle>
            <a:lvl1pPr>
              <a:defRPr b="0"/>
            </a:lvl1pPr>
          </a:lstStyle>
          <a:p>
            <a:r>
              <a:rPr lang="de-DE"/>
              <a:t>Mastertitelformat bearbeiten</a:t>
            </a:r>
          </a:p>
        </p:txBody>
      </p:sp>
      <p:sp>
        <p:nvSpPr>
          <p:cNvPr id="28" name="Textplatzhalter 2"/>
          <p:cNvSpPr>
            <a:spLocks noGrp="1"/>
          </p:cNvSpPr>
          <p:nvPr>
            <p:ph type="body" idx="13"/>
          </p:nvPr>
        </p:nvSpPr>
        <p:spPr>
          <a:xfrm>
            <a:off x="1185337" y="4260527"/>
            <a:ext cx="5300135"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3"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4" name="Bildplatzhalter 2"/>
          <p:cNvSpPr>
            <a:spLocks noGrp="1"/>
          </p:cNvSpPr>
          <p:nvPr>
            <p:ph type="pic" idx="14"/>
          </p:nvPr>
        </p:nvSpPr>
        <p:spPr>
          <a:xfrm>
            <a:off x="6663973" y="1748370"/>
            <a:ext cx="5284611" cy="2512480"/>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35" name="Textplatzhalter 2"/>
          <p:cNvSpPr>
            <a:spLocks noGrp="1"/>
          </p:cNvSpPr>
          <p:nvPr>
            <p:ph type="body" idx="15"/>
          </p:nvPr>
        </p:nvSpPr>
        <p:spPr>
          <a:xfrm>
            <a:off x="6648454" y="4260527"/>
            <a:ext cx="5300135"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8" name="Foliennummernplatzhalter 5">
            <a:extLst>
              <a:ext uri="{FF2B5EF4-FFF2-40B4-BE49-F238E27FC236}">
                <a16:creationId xmlns:a16="http://schemas.microsoft.com/office/drawing/2014/main" id="{77DB978E-16F3-4CED-A1C7-1E729F72F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367309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3 Bilder mit Beschriftung">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1200859" y="1748370"/>
            <a:ext cx="3445228" cy="2512480"/>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26" name="Titel 1"/>
          <p:cNvSpPr>
            <a:spLocks noGrp="1"/>
          </p:cNvSpPr>
          <p:nvPr>
            <p:ph type="title"/>
          </p:nvPr>
        </p:nvSpPr>
        <p:spPr>
          <a:xfrm>
            <a:off x="1205092" y="724448"/>
            <a:ext cx="10743493" cy="875752"/>
          </a:xfrm>
        </p:spPr>
        <p:txBody>
          <a:bodyPr/>
          <a:lstStyle>
            <a:lvl1pPr>
              <a:defRPr b="0"/>
            </a:lvl1pPr>
          </a:lstStyle>
          <a:p>
            <a:r>
              <a:rPr lang="de-DE"/>
              <a:t>Mastertitelformat bearbeiten</a:t>
            </a:r>
          </a:p>
        </p:txBody>
      </p:sp>
      <p:sp>
        <p:nvSpPr>
          <p:cNvPr id="28" name="Textplatzhalter 2"/>
          <p:cNvSpPr>
            <a:spLocks noGrp="1"/>
          </p:cNvSpPr>
          <p:nvPr>
            <p:ph type="body" idx="13"/>
          </p:nvPr>
        </p:nvSpPr>
        <p:spPr>
          <a:xfrm>
            <a:off x="1185333" y="4260527"/>
            <a:ext cx="346075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3"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4" name="Bildplatzhalter 2"/>
          <p:cNvSpPr>
            <a:spLocks noGrp="1"/>
          </p:cNvSpPr>
          <p:nvPr>
            <p:ph type="pic" idx="14"/>
          </p:nvPr>
        </p:nvSpPr>
        <p:spPr>
          <a:xfrm>
            <a:off x="4852107" y="1748040"/>
            <a:ext cx="3436760" cy="2512480"/>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35" name="Textplatzhalter 2"/>
          <p:cNvSpPr>
            <a:spLocks noGrp="1"/>
          </p:cNvSpPr>
          <p:nvPr>
            <p:ph type="body" idx="15"/>
          </p:nvPr>
        </p:nvSpPr>
        <p:spPr>
          <a:xfrm>
            <a:off x="4852107" y="4260527"/>
            <a:ext cx="3436760"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8" name="Bildplatzhalter 2"/>
          <p:cNvSpPr>
            <a:spLocks noGrp="1"/>
          </p:cNvSpPr>
          <p:nvPr>
            <p:ph type="pic" idx="16"/>
          </p:nvPr>
        </p:nvSpPr>
        <p:spPr>
          <a:xfrm>
            <a:off x="8486424" y="1748040"/>
            <a:ext cx="3462160" cy="2512480"/>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9" name="Textplatzhalter 2"/>
          <p:cNvSpPr>
            <a:spLocks noGrp="1"/>
          </p:cNvSpPr>
          <p:nvPr>
            <p:ph type="body" idx="17"/>
          </p:nvPr>
        </p:nvSpPr>
        <p:spPr>
          <a:xfrm>
            <a:off x="8486424" y="4260527"/>
            <a:ext cx="3462160"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1" name="Foliennummernplatzhalter 5">
            <a:extLst>
              <a:ext uri="{FF2B5EF4-FFF2-40B4-BE49-F238E27FC236}">
                <a16:creationId xmlns:a16="http://schemas.microsoft.com/office/drawing/2014/main" id="{82C7A039-33CB-4097-A976-170087EA0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157938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6 Bilder mit Beschriftung">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1200855" y="711200"/>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33"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8" name="Textplatzhalter 2"/>
          <p:cNvSpPr>
            <a:spLocks noGrp="1"/>
          </p:cNvSpPr>
          <p:nvPr>
            <p:ph type="body" idx="13"/>
          </p:nvPr>
        </p:nvSpPr>
        <p:spPr>
          <a:xfrm>
            <a:off x="1185337" y="2802468"/>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9" name="Bildplatzhalter 2"/>
          <p:cNvSpPr>
            <a:spLocks noGrp="1"/>
          </p:cNvSpPr>
          <p:nvPr>
            <p:ph type="pic" idx="15"/>
          </p:nvPr>
        </p:nvSpPr>
        <p:spPr>
          <a:xfrm>
            <a:off x="4858455" y="711200"/>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1" name="Textplatzhalter 2"/>
          <p:cNvSpPr>
            <a:spLocks noGrp="1"/>
          </p:cNvSpPr>
          <p:nvPr>
            <p:ph type="body" idx="16"/>
          </p:nvPr>
        </p:nvSpPr>
        <p:spPr>
          <a:xfrm>
            <a:off x="4842937" y="2802468"/>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2" name="Bildplatzhalter 2"/>
          <p:cNvSpPr>
            <a:spLocks noGrp="1"/>
          </p:cNvSpPr>
          <p:nvPr>
            <p:ph type="pic" idx="17"/>
          </p:nvPr>
        </p:nvSpPr>
        <p:spPr>
          <a:xfrm>
            <a:off x="8503359" y="711200"/>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3" name="Textplatzhalter 2"/>
          <p:cNvSpPr>
            <a:spLocks noGrp="1"/>
          </p:cNvSpPr>
          <p:nvPr>
            <p:ph type="body" idx="18"/>
          </p:nvPr>
        </p:nvSpPr>
        <p:spPr>
          <a:xfrm>
            <a:off x="8487838" y="2802468"/>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4" name="Bildplatzhalter 2"/>
          <p:cNvSpPr>
            <a:spLocks noGrp="1"/>
          </p:cNvSpPr>
          <p:nvPr>
            <p:ph type="pic" idx="19"/>
          </p:nvPr>
        </p:nvSpPr>
        <p:spPr>
          <a:xfrm>
            <a:off x="1200855" y="3181515"/>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5" name="Textplatzhalter 2"/>
          <p:cNvSpPr>
            <a:spLocks noGrp="1"/>
          </p:cNvSpPr>
          <p:nvPr>
            <p:ph type="body" idx="20"/>
          </p:nvPr>
        </p:nvSpPr>
        <p:spPr>
          <a:xfrm>
            <a:off x="1185337" y="5272783"/>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6" name="Bildplatzhalter 2"/>
          <p:cNvSpPr>
            <a:spLocks noGrp="1"/>
          </p:cNvSpPr>
          <p:nvPr>
            <p:ph type="pic" idx="21"/>
          </p:nvPr>
        </p:nvSpPr>
        <p:spPr>
          <a:xfrm>
            <a:off x="4858455" y="3181515"/>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7" name="Textplatzhalter 2"/>
          <p:cNvSpPr>
            <a:spLocks noGrp="1"/>
          </p:cNvSpPr>
          <p:nvPr>
            <p:ph type="body" idx="22"/>
          </p:nvPr>
        </p:nvSpPr>
        <p:spPr>
          <a:xfrm>
            <a:off x="4842937" y="5272783"/>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8" name="Bildplatzhalter 2"/>
          <p:cNvSpPr>
            <a:spLocks noGrp="1"/>
          </p:cNvSpPr>
          <p:nvPr>
            <p:ph type="pic" idx="23"/>
          </p:nvPr>
        </p:nvSpPr>
        <p:spPr>
          <a:xfrm>
            <a:off x="8503359" y="3181515"/>
            <a:ext cx="3445228" cy="199161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9" name="Textplatzhalter 2"/>
          <p:cNvSpPr>
            <a:spLocks noGrp="1"/>
          </p:cNvSpPr>
          <p:nvPr>
            <p:ph type="body" idx="24"/>
          </p:nvPr>
        </p:nvSpPr>
        <p:spPr>
          <a:xfrm>
            <a:off x="8487838" y="5272783"/>
            <a:ext cx="346075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20" name="Foliennummernplatzhalter 5">
            <a:extLst>
              <a:ext uri="{FF2B5EF4-FFF2-40B4-BE49-F238E27FC236}">
                <a16:creationId xmlns:a16="http://schemas.microsoft.com/office/drawing/2014/main" id="{DE8B2579-BBCD-43CF-B10E-2EC4F502A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310823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Foliennummernplatzhalter 5">
            <a:extLst>
              <a:ext uri="{FF2B5EF4-FFF2-40B4-BE49-F238E27FC236}">
                <a16:creationId xmlns:a16="http://schemas.microsoft.com/office/drawing/2014/main" id="{E6A4BCDB-407F-43C5-80A9-D2BBB37D4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211961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A94B6-37D4-46E4-9DDA-339ACAD8DE1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E27D261-6430-4321-AC72-240E181E169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74EB08-7688-4F96-963B-C0180F8D2D6A}"/>
              </a:ext>
            </a:extLst>
          </p:cNvPr>
          <p:cNvSpPr>
            <a:spLocks noGrp="1"/>
          </p:cNvSpPr>
          <p:nvPr>
            <p:ph type="dt" sz="half" idx="10"/>
          </p:nvPr>
        </p:nvSpPr>
        <p:spPr/>
        <p:txBody>
          <a:bodyPr/>
          <a:lstStyle/>
          <a:p>
            <a:fld id="{00384B20-8905-464E-95C2-17199416DAA1}" type="datetimeFigureOut">
              <a:rPr lang="de-DE" smtClean="0"/>
              <a:t>28.04.2026</a:t>
            </a:fld>
            <a:endParaRPr lang="de-DE"/>
          </a:p>
        </p:txBody>
      </p:sp>
      <p:sp>
        <p:nvSpPr>
          <p:cNvPr id="5" name="Fußzeilenplatzhalter 4">
            <a:extLst>
              <a:ext uri="{FF2B5EF4-FFF2-40B4-BE49-F238E27FC236}">
                <a16:creationId xmlns:a16="http://schemas.microsoft.com/office/drawing/2014/main" id="{C96B8825-240F-472A-8FD5-0F17F1A653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F2234B-927C-4749-BBF9-7ADC00D85E50}"/>
              </a:ext>
            </a:extLst>
          </p:cNvPr>
          <p:cNvSpPr>
            <a:spLocks noGrp="1"/>
          </p:cNvSpPr>
          <p:nvPr>
            <p:ph type="sldNum" sz="quarter" idx="12"/>
          </p:nvPr>
        </p:nvSpPr>
        <p:spPr/>
        <p:txBody>
          <a:bodyPr/>
          <a:lstStyle/>
          <a:p>
            <a:fld id="{140E3B90-4001-4ACF-A370-7FE20895CC9D}" type="slidenum">
              <a:rPr lang="de-DE" smtClean="0"/>
              <a:t>‹Nr.›</a:t>
            </a:fld>
            <a:endParaRPr lang="de-DE"/>
          </a:p>
        </p:txBody>
      </p:sp>
    </p:spTree>
    <p:extLst>
      <p:ext uri="{BB962C8B-B14F-4D97-AF65-F5344CB8AC3E}">
        <p14:creationId xmlns:p14="http://schemas.microsoft.com/office/powerpoint/2010/main" val="185286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 Titelseite mit kleinem Bild">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1217920" y="85072"/>
            <a:ext cx="10974080" cy="3055937"/>
          </a:xfrm>
          <a:solidFill>
            <a:schemeClr val="bg1">
              <a:lumMod val="95000"/>
            </a:schemeClr>
          </a:solidFill>
          <a:ln>
            <a:noFill/>
          </a:ln>
        </p:spPr>
        <p:txBody>
          <a:bodyPr>
            <a:normAutofit/>
          </a:bodyPr>
          <a:lstStyle>
            <a:lvl1pPr marL="0" indent="0">
              <a:lnSpc>
                <a:spcPts val="2200"/>
              </a:lnSpc>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9" name="Titel 1"/>
          <p:cNvSpPr>
            <a:spLocks noGrp="1"/>
          </p:cNvSpPr>
          <p:nvPr>
            <p:ph type="ctrTitle"/>
          </p:nvPr>
        </p:nvSpPr>
        <p:spPr>
          <a:xfrm>
            <a:off x="1217923" y="3187700"/>
            <a:ext cx="10771716" cy="1296988"/>
          </a:xfrm>
        </p:spPr>
        <p:txBody>
          <a:bodyPr/>
          <a:lstStyle/>
          <a:p>
            <a:r>
              <a:rPr lang="de-DE"/>
              <a:t>Mastertitelformat bearbeiten</a:t>
            </a:r>
          </a:p>
        </p:txBody>
      </p:sp>
      <p:sp>
        <p:nvSpPr>
          <p:cNvPr id="25" name="Textplatzhalter 15"/>
          <p:cNvSpPr>
            <a:spLocks noGrp="1"/>
          </p:cNvSpPr>
          <p:nvPr>
            <p:ph type="body" sz="quarter" idx="12"/>
          </p:nvPr>
        </p:nvSpPr>
        <p:spPr>
          <a:xfrm>
            <a:off x="1230625" y="4484688"/>
            <a:ext cx="10759017" cy="1281112"/>
          </a:xfrm>
        </p:spPr>
        <p:txBody>
          <a:bodyPr>
            <a:noAutofit/>
          </a:bodyPr>
          <a:lstStyle>
            <a:lvl1pPr marL="0" indent="0">
              <a:lnSpc>
                <a:spcPts val="2200"/>
              </a:lnSpc>
              <a:buFontTx/>
              <a:buNone/>
              <a:defRPr sz="18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5" name="Foliennummernplatzhalter 5">
            <a:extLst>
              <a:ext uri="{FF2B5EF4-FFF2-40B4-BE49-F238E27FC236}">
                <a16:creationId xmlns:a16="http://schemas.microsoft.com/office/drawing/2014/main" id="{768B7D24-545D-47F6-867F-F53752EFD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3619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eite ohne Bild">
    <p:spTree>
      <p:nvGrpSpPr>
        <p:cNvPr id="1" name=""/>
        <p:cNvGrpSpPr/>
        <p:nvPr/>
      </p:nvGrpSpPr>
      <p:grpSpPr>
        <a:xfrm>
          <a:off x="0" y="0"/>
          <a:ext cx="0" cy="0"/>
          <a:chOff x="0" y="0"/>
          <a:chExt cx="0" cy="0"/>
        </a:xfrm>
      </p:grpSpPr>
      <p:sp>
        <p:nvSpPr>
          <p:cNvPr id="16" name="Textplatzhalter 15"/>
          <p:cNvSpPr>
            <a:spLocks noGrp="1"/>
          </p:cNvSpPr>
          <p:nvPr>
            <p:ph type="body" sz="quarter" idx="12"/>
          </p:nvPr>
        </p:nvSpPr>
        <p:spPr>
          <a:xfrm>
            <a:off x="1202270" y="1757358"/>
            <a:ext cx="10759017" cy="4008442"/>
          </a:xfrm>
        </p:spPr>
        <p:txBody>
          <a:bodyPr>
            <a:noAutofit/>
          </a:bodyPr>
          <a:lstStyle>
            <a:lvl1pPr marL="0" indent="0">
              <a:lnSpc>
                <a:spcPts val="2200"/>
              </a:lnSpc>
              <a:buFontTx/>
              <a:buNone/>
              <a:defRPr sz="18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18" name="Titelplatzhalter 1"/>
          <p:cNvSpPr>
            <a:spLocks noGrp="1"/>
          </p:cNvSpPr>
          <p:nvPr>
            <p:ph type="title"/>
          </p:nvPr>
        </p:nvSpPr>
        <p:spPr>
          <a:xfrm>
            <a:off x="1205092" y="724448"/>
            <a:ext cx="10743493" cy="875752"/>
          </a:xfrm>
          <a:prstGeom prst="rect">
            <a:avLst/>
          </a:prstGeom>
        </p:spPr>
        <p:txBody>
          <a:bodyPr vert="horz" lIns="0" tIns="0" rIns="0" bIns="0" rtlCol="0" anchor="t" anchorCtr="0">
            <a:normAutofit/>
          </a:bodyPr>
          <a:lstStyle/>
          <a:p>
            <a:r>
              <a:rPr lang="de-DE"/>
              <a:t>Mastertitelformat bearbeiten</a:t>
            </a:r>
          </a:p>
        </p:txBody>
      </p:sp>
      <p:sp>
        <p:nvSpPr>
          <p:cNvPr id="4" name="Foliennummernplatzhalter 5">
            <a:extLst>
              <a:ext uri="{FF2B5EF4-FFF2-40B4-BE49-F238E27FC236}">
                <a16:creationId xmlns:a16="http://schemas.microsoft.com/office/drawing/2014/main" id="{4441859D-55FF-437A-813E-ADBC7C496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393323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Folie mit Tabelle">
    <p:spTree>
      <p:nvGrpSpPr>
        <p:cNvPr id="1" name=""/>
        <p:cNvGrpSpPr/>
        <p:nvPr/>
      </p:nvGrpSpPr>
      <p:grpSpPr>
        <a:xfrm>
          <a:off x="0" y="0"/>
          <a:ext cx="0" cy="0"/>
          <a:chOff x="0" y="0"/>
          <a:chExt cx="0" cy="0"/>
        </a:xfrm>
      </p:grpSpPr>
      <p:sp>
        <p:nvSpPr>
          <p:cNvPr id="21" name="Titelplatzhalter 1"/>
          <p:cNvSpPr>
            <a:spLocks noGrp="1"/>
          </p:cNvSpPr>
          <p:nvPr>
            <p:ph type="title"/>
          </p:nvPr>
        </p:nvSpPr>
        <p:spPr>
          <a:xfrm>
            <a:off x="1205092" y="724448"/>
            <a:ext cx="10743493" cy="875752"/>
          </a:xfrm>
          <a:prstGeom prst="rect">
            <a:avLst/>
          </a:prstGeom>
        </p:spPr>
        <p:txBody>
          <a:bodyPr vert="horz" lIns="0" tIns="0" rIns="0" bIns="0" rtlCol="0" anchor="t" anchorCtr="0">
            <a:normAutofit/>
          </a:bodyPr>
          <a:lstStyle/>
          <a:p>
            <a:r>
              <a:rPr lang="de-DE"/>
              <a:t>Mastertitelformat bearbeiten</a:t>
            </a:r>
          </a:p>
        </p:txBody>
      </p:sp>
      <p:sp>
        <p:nvSpPr>
          <p:cNvPr id="22" name="Textplatzhalter 2"/>
          <p:cNvSpPr>
            <a:spLocks noGrp="1"/>
          </p:cNvSpPr>
          <p:nvPr>
            <p:ph idx="1"/>
          </p:nvPr>
        </p:nvSpPr>
        <p:spPr>
          <a:xfrm>
            <a:off x="1198366" y="1758297"/>
            <a:ext cx="10750223" cy="3988454"/>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liennummernplatzhalter 5">
            <a:extLst>
              <a:ext uri="{FF2B5EF4-FFF2-40B4-BE49-F238E27FC236}">
                <a16:creationId xmlns:a16="http://schemas.microsoft.com/office/drawing/2014/main" id="{D589D071-5A46-4A93-8C85-F89407F05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143672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ild links / Text rechts">
    <p:spTree>
      <p:nvGrpSpPr>
        <p:cNvPr id="1" name=""/>
        <p:cNvGrpSpPr/>
        <p:nvPr/>
      </p:nvGrpSpPr>
      <p:grpSpPr>
        <a:xfrm>
          <a:off x="0" y="0"/>
          <a:ext cx="0" cy="0"/>
          <a:chOff x="0" y="0"/>
          <a:chExt cx="0" cy="0"/>
        </a:xfrm>
      </p:grpSpPr>
      <p:sp>
        <p:nvSpPr>
          <p:cNvPr id="12" name="Bildplatzhalter 11"/>
          <p:cNvSpPr>
            <a:spLocks noGrp="1"/>
          </p:cNvSpPr>
          <p:nvPr>
            <p:ph type="pic" sz="quarter" idx="11" hasCustomPrompt="1"/>
          </p:nvPr>
        </p:nvSpPr>
        <p:spPr>
          <a:xfrm>
            <a:off x="8492067" y="6064250"/>
            <a:ext cx="1320800" cy="527050"/>
          </a:xfrm>
        </p:spPr>
        <p:txBody>
          <a:bodyPr>
            <a:normAutofit/>
          </a:bodyPr>
          <a:lstStyle>
            <a:lvl1pPr>
              <a:lnSpc>
                <a:spcPts val="1180"/>
              </a:lnSpc>
              <a:defRPr sz="900">
                <a:solidFill>
                  <a:schemeClr val="bg1">
                    <a:lumMod val="50000"/>
                  </a:schemeClr>
                </a:solidFill>
              </a:defRPr>
            </a:lvl1pPr>
          </a:lstStyle>
          <a:p>
            <a:r>
              <a:rPr lang="de-DE"/>
              <a:t>Partnerlogo</a:t>
            </a:r>
          </a:p>
        </p:txBody>
      </p:sp>
      <p:sp>
        <p:nvSpPr>
          <p:cNvPr id="10" name="Titelplatzhalter 1"/>
          <p:cNvSpPr>
            <a:spLocks noGrp="1"/>
          </p:cNvSpPr>
          <p:nvPr>
            <p:ph type="title"/>
          </p:nvPr>
        </p:nvSpPr>
        <p:spPr>
          <a:xfrm>
            <a:off x="1205092" y="724448"/>
            <a:ext cx="10743493" cy="875752"/>
          </a:xfrm>
          <a:prstGeom prst="rect">
            <a:avLst/>
          </a:prstGeom>
        </p:spPr>
        <p:txBody>
          <a:bodyPr vert="horz" lIns="0" tIns="0" rIns="0" bIns="0" rtlCol="0" anchor="t" anchorCtr="0">
            <a:normAutofit/>
          </a:bodyPr>
          <a:lstStyle/>
          <a:p>
            <a:r>
              <a:rPr lang="de-DE"/>
              <a:t>Mastertitelformat bearbeiten</a:t>
            </a:r>
          </a:p>
        </p:txBody>
      </p:sp>
      <p:sp>
        <p:nvSpPr>
          <p:cNvPr id="11"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3" name="Textplatzhalter 15"/>
          <p:cNvSpPr>
            <a:spLocks noGrp="1"/>
          </p:cNvSpPr>
          <p:nvPr>
            <p:ph type="body" sz="quarter" idx="14"/>
          </p:nvPr>
        </p:nvSpPr>
        <p:spPr>
          <a:xfrm>
            <a:off x="1202270" y="1757358"/>
            <a:ext cx="5272617" cy="3999975"/>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14" name="Textplatzhalter 15"/>
          <p:cNvSpPr>
            <a:spLocks noGrp="1"/>
          </p:cNvSpPr>
          <p:nvPr>
            <p:ph type="body" sz="quarter" idx="15"/>
          </p:nvPr>
        </p:nvSpPr>
        <p:spPr>
          <a:xfrm>
            <a:off x="6667505" y="1757358"/>
            <a:ext cx="5272617" cy="3999975"/>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7" name="Foliennummernplatzhalter 5">
            <a:extLst>
              <a:ext uri="{FF2B5EF4-FFF2-40B4-BE49-F238E27FC236}">
                <a16:creationId xmlns:a16="http://schemas.microsoft.com/office/drawing/2014/main" id="{950224E5-539B-4AB5-BC8A-5152775A7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263988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ext links / Bild rechts">
    <p:spTree>
      <p:nvGrpSpPr>
        <p:cNvPr id="1" name=""/>
        <p:cNvGrpSpPr/>
        <p:nvPr/>
      </p:nvGrpSpPr>
      <p:grpSpPr>
        <a:xfrm>
          <a:off x="0" y="0"/>
          <a:ext cx="0" cy="0"/>
          <a:chOff x="0" y="0"/>
          <a:chExt cx="0" cy="0"/>
        </a:xfrm>
      </p:grpSpPr>
      <p:sp>
        <p:nvSpPr>
          <p:cNvPr id="12" name="Bildplatzhalter 11"/>
          <p:cNvSpPr>
            <a:spLocks noGrp="1"/>
          </p:cNvSpPr>
          <p:nvPr>
            <p:ph type="pic" sz="quarter" idx="11" hasCustomPrompt="1"/>
          </p:nvPr>
        </p:nvSpPr>
        <p:spPr>
          <a:xfrm>
            <a:off x="8492067" y="6064250"/>
            <a:ext cx="1320800" cy="527050"/>
          </a:xfrm>
        </p:spPr>
        <p:txBody>
          <a:bodyPr>
            <a:normAutofit/>
          </a:bodyPr>
          <a:lstStyle>
            <a:lvl1pPr>
              <a:lnSpc>
                <a:spcPts val="1180"/>
              </a:lnSpc>
              <a:defRPr sz="900">
                <a:solidFill>
                  <a:schemeClr val="bg1">
                    <a:lumMod val="50000"/>
                  </a:schemeClr>
                </a:solidFill>
              </a:defRPr>
            </a:lvl1pPr>
          </a:lstStyle>
          <a:p>
            <a:r>
              <a:rPr lang="de-DE"/>
              <a:t>Partnerlogo</a:t>
            </a:r>
          </a:p>
        </p:txBody>
      </p:sp>
      <p:sp>
        <p:nvSpPr>
          <p:cNvPr id="10" name="Titelplatzhalter 1"/>
          <p:cNvSpPr>
            <a:spLocks noGrp="1"/>
          </p:cNvSpPr>
          <p:nvPr>
            <p:ph type="title"/>
          </p:nvPr>
        </p:nvSpPr>
        <p:spPr>
          <a:xfrm>
            <a:off x="1205092" y="724448"/>
            <a:ext cx="10743493" cy="875752"/>
          </a:xfrm>
          <a:prstGeom prst="rect">
            <a:avLst/>
          </a:prstGeom>
        </p:spPr>
        <p:txBody>
          <a:bodyPr vert="horz" lIns="0" tIns="0" rIns="0" bIns="0" rtlCol="0" anchor="t" anchorCtr="0">
            <a:normAutofit/>
          </a:bodyPr>
          <a:lstStyle/>
          <a:p>
            <a:r>
              <a:rPr lang="de-DE"/>
              <a:t>Mastertitelformat bearbeiten</a:t>
            </a:r>
          </a:p>
        </p:txBody>
      </p:sp>
      <p:sp>
        <p:nvSpPr>
          <p:cNvPr id="11"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4" name="Textplatzhalter 15"/>
          <p:cNvSpPr>
            <a:spLocks noGrp="1"/>
          </p:cNvSpPr>
          <p:nvPr>
            <p:ph type="body" sz="quarter" idx="15"/>
          </p:nvPr>
        </p:nvSpPr>
        <p:spPr>
          <a:xfrm>
            <a:off x="6667505" y="1757358"/>
            <a:ext cx="5272617" cy="4090992"/>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8" name="Bildplatzhalter 2"/>
          <p:cNvSpPr>
            <a:spLocks noGrp="1"/>
          </p:cNvSpPr>
          <p:nvPr>
            <p:ph type="pic" idx="1"/>
          </p:nvPr>
        </p:nvSpPr>
        <p:spPr>
          <a:xfrm>
            <a:off x="6663973" y="1748369"/>
            <a:ext cx="5284611" cy="4000498"/>
          </a:xfr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9" name="Textplatzhalter 15"/>
          <p:cNvSpPr>
            <a:spLocks noGrp="1"/>
          </p:cNvSpPr>
          <p:nvPr>
            <p:ph type="body" sz="quarter" idx="16"/>
          </p:nvPr>
        </p:nvSpPr>
        <p:spPr>
          <a:xfrm>
            <a:off x="1219205" y="1757359"/>
            <a:ext cx="5272617" cy="3991509"/>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r>
              <a:rPr lang="de-DE"/>
              <a:t>Mastertextformat bearbeiten</a:t>
            </a:r>
          </a:p>
        </p:txBody>
      </p:sp>
      <p:sp>
        <p:nvSpPr>
          <p:cNvPr id="13" name="Foliennummernplatzhalter 5">
            <a:extLst>
              <a:ext uri="{FF2B5EF4-FFF2-40B4-BE49-F238E27FC236}">
                <a16:creationId xmlns:a16="http://schemas.microsoft.com/office/drawing/2014/main" id="{D1D3F2C7-9A93-469E-8EBB-CB5BC6E9F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74941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Folie mit 1 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liennummernplatzhalter 5">
            <a:extLst>
              <a:ext uri="{FF2B5EF4-FFF2-40B4-BE49-F238E27FC236}">
                <a16:creationId xmlns:a16="http://schemas.microsoft.com/office/drawing/2014/main" id="{465D2BA0-5978-4707-9BC8-40E0A6182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379500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mit Unterpunkten">
    <p:spTree>
      <p:nvGrpSpPr>
        <p:cNvPr id="1" name=""/>
        <p:cNvGrpSpPr/>
        <p:nvPr/>
      </p:nvGrpSpPr>
      <p:grpSpPr>
        <a:xfrm>
          <a:off x="0" y="0"/>
          <a:ext cx="0" cy="0"/>
          <a:chOff x="0" y="0"/>
          <a:chExt cx="0" cy="0"/>
        </a:xfrm>
      </p:grpSpPr>
      <p:sp>
        <p:nvSpPr>
          <p:cNvPr id="7" name="Titel 1"/>
          <p:cNvSpPr>
            <a:spLocks noGrp="1"/>
          </p:cNvSpPr>
          <p:nvPr>
            <p:ph type="title"/>
          </p:nvPr>
        </p:nvSpPr>
        <p:spPr>
          <a:xfrm>
            <a:off x="1205092" y="724448"/>
            <a:ext cx="10743493" cy="875752"/>
          </a:xfrm>
        </p:spPr>
        <p:txBody>
          <a:bodyPr/>
          <a:lstStyle/>
          <a:p>
            <a:r>
              <a:rPr lang="de-DE"/>
              <a:t>Mastertitelformat bearbeiten</a:t>
            </a:r>
          </a:p>
        </p:txBody>
      </p:sp>
      <p:sp>
        <p:nvSpPr>
          <p:cNvPr id="9" name="Textplatzhalter 2"/>
          <p:cNvSpPr>
            <a:spLocks noGrp="1"/>
          </p:cNvSpPr>
          <p:nvPr>
            <p:ph type="body" idx="10"/>
          </p:nvPr>
        </p:nvSpPr>
        <p:spPr>
          <a:xfrm>
            <a:off x="1219205" y="150129"/>
            <a:ext cx="10140951"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Foliennummernplatzhalter 5">
            <a:extLst>
              <a:ext uri="{FF2B5EF4-FFF2-40B4-BE49-F238E27FC236}">
                <a16:creationId xmlns:a16="http://schemas.microsoft.com/office/drawing/2014/main" id="{6BD06A37-4872-4B37-996B-F3F8CCD51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137582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2"/>
          <p:cNvSpPr>
            <a:spLocks noGrp="1"/>
          </p:cNvSpPr>
          <p:nvPr>
            <p:ph type="body" idx="10"/>
          </p:nvPr>
        </p:nvSpPr>
        <p:spPr>
          <a:xfrm>
            <a:off x="1219200" y="150129"/>
            <a:ext cx="10729384"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Foliennummernplatzhalter 5">
            <a:extLst>
              <a:ext uri="{FF2B5EF4-FFF2-40B4-BE49-F238E27FC236}">
                <a16:creationId xmlns:a16="http://schemas.microsoft.com/office/drawing/2014/main" id="{F7F1FE6B-1167-49F5-A09D-58ADE12E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Tree>
    <p:extLst>
      <p:ext uri="{BB962C8B-B14F-4D97-AF65-F5344CB8AC3E}">
        <p14:creationId xmlns:p14="http://schemas.microsoft.com/office/powerpoint/2010/main" val="231605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8"/>
            </p:custDataLst>
            <p:extLst>
              <p:ext uri="{D42A27DB-BD31-4B8C-83A1-F6EECF244321}">
                <p14:modId xmlns:p14="http://schemas.microsoft.com/office/powerpoint/2010/main" val="3816528286"/>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spid="_x0000_s1028" name="think-cell Folie" r:id="rId20" imgW="347" imgH="348" progId="TCLayout.ActiveDocument.1">
                  <p:embed/>
                </p:oleObj>
              </mc:Choice>
              <mc:Fallback>
                <p:oleObj name="think-cell Folie" r:id="rId20" imgW="347" imgH="348" progId="TCLayout.ActiveDocument.1">
                  <p:embed/>
                  <p:pic>
                    <p:nvPicPr>
                      <p:cNvPr id="5" name="Objekt 4" hidden="1"/>
                      <p:cNvPicPr/>
                      <p:nvPr/>
                    </p:nvPicPr>
                    <p:blipFill>
                      <a:blip r:embed="rId21"/>
                      <a:stretch>
                        <a:fillRect/>
                      </a:stretch>
                    </p:blipFill>
                    <p:spPr>
                      <a:xfrm>
                        <a:off x="2119" y="1588"/>
                        <a:ext cx="2117" cy="1588"/>
                      </a:xfrm>
                      <a:prstGeom prst="rect">
                        <a:avLst/>
                      </a:prstGeom>
                    </p:spPr>
                  </p:pic>
                </p:oleObj>
              </mc:Fallback>
            </mc:AlternateContent>
          </a:graphicData>
        </a:graphic>
      </p:graphicFrame>
      <p:sp>
        <p:nvSpPr>
          <p:cNvPr id="4" name="Rechteck 3" hidden="1"/>
          <p:cNvSpPr/>
          <p:nvPr userDrawn="1">
            <p:custDataLst>
              <p:tags r:id="rId19"/>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eaLnBrk="1"/>
            <a:endParaRPr lang="de-DE" sz="2200" b="1" i="0" baseline="0">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a:xfrm>
            <a:off x="1205092" y="724448"/>
            <a:ext cx="10743493" cy="875752"/>
          </a:xfrm>
          <a:prstGeom prst="rect">
            <a:avLst/>
          </a:prstGeom>
        </p:spPr>
        <p:txBody>
          <a:bodyPr vert="horz" lIns="0" tIns="0" rIns="0" bIns="0" rtlCol="0" anchor="t" anchorCtr="0">
            <a:normAutofit/>
          </a:bodyPr>
          <a:lstStyle/>
          <a:p>
            <a:r>
              <a:rPr lang="de-DE"/>
              <a:t>Mastertitelformat bearbeiten</a:t>
            </a:r>
          </a:p>
        </p:txBody>
      </p:sp>
      <p:sp>
        <p:nvSpPr>
          <p:cNvPr id="3" name="Textplatzhalter 2"/>
          <p:cNvSpPr>
            <a:spLocks noGrp="1"/>
          </p:cNvSpPr>
          <p:nvPr>
            <p:ph type="body" idx="1"/>
          </p:nvPr>
        </p:nvSpPr>
        <p:spPr>
          <a:xfrm>
            <a:off x="1198366" y="1758297"/>
            <a:ext cx="10750223" cy="3988454"/>
          </a:xfrm>
          <a:prstGeom prst="rect">
            <a:avLst/>
          </a:prstGeom>
        </p:spPr>
        <p:txBody>
          <a:bodyPr vert="horz" lIns="0" tIns="0" rIns="0" bIns="0" rtlCol="0">
            <a:normAutofit/>
          </a:bodyPr>
          <a:lstStyle/>
          <a:p>
            <a:pPr lvl="0"/>
            <a:r>
              <a:rPr lang="de-DE"/>
              <a:t>Mastertextformat bearbeiten</a:t>
            </a:r>
          </a:p>
          <a:p>
            <a:pPr lvl="1"/>
            <a:r>
              <a:rPr lang="de-DE"/>
              <a:t>Zweite Ebene</a:t>
            </a:r>
          </a:p>
        </p:txBody>
      </p:sp>
      <p:sp>
        <p:nvSpPr>
          <p:cNvPr id="10" name="Rechteck 9">
            <a:extLst>
              <a:ext uri="{FF2B5EF4-FFF2-40B4-BE49-F238E27FC236}">
                <a16:creationId xmlns:a16="http://schemas.microsoft.com/office/drawing/2014/main" id="{165CD30B-0DFB-4FFD-8101-1401B707FB6F}"/>
              </a:ext>
            </a:extLst>
          </p:cNvPr>
          <p:cNvSpPr/>
          <p:nvPr userDrawn="1"/>
        </p:nvSpPr>
        <p:spPr bwMode="auto">
          <a:xfrm>
            <a:off x="1803991" y="0"/>
            <a:ext cx="3466214" cy="52824"/>
          </a:xfrm>
          <a:prstGeom prst="rect">
            <a:avLst/>
          </a:prstGeom>
          <a:solidFill>
            <a:srgbClr val="0040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p>
        </p:txBody>
      </p:sp>
      <p:sp>
        <p:nvSpPr>
          <p:cNvPr id="9" name="Rechteck 8">
            <a:extLst>
              <a:ext uri="{FF2B5EF4-FFF2-40B4-BE49-F238E27FC236}">
                <a16:creationId xmlns:a16="http://schemas.microsoft.com/office/drawing/2014/main" id="{343A0408-1212-4BEC-A9DD-B8429D3F2160}"/>
              </a:ext>
            </a:extLst>
          </p:cNvPr>
          <p:cNvSpPr/>
          <p:nvPr userDrawn="1"/>
        </p:nvSpPr>
        <p:spPr bwMode="auto">
          <a:xfrm>
            <a:off x="5270205" y="3545"/>
            <a:ext cx="3466214" cy="52824"/>
          </a:xfrm>
          <a:prstGeom prst="rect">
            <a:avLst/>
          </a:prstGeom>
          <a:solidFill>
            <a:srgbClr val="009F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p>
        </p:txBody>
      </p:sp>
      <p:sp>
        <p:nvSpPr>
          <p:cNvPr id="12" name="Rechteck 11">
            <a:extLst>
              <a:ext uri="{FF2B5EF4-FFF2-40B4-BE49-F238E27FC236}">
                <a16:creationId xmlns:a16="http://schemas.microsoft.com/office/drawing/2014/main" id="{EF3121B1-87C4-4EA3-BE70-BD710B62B3C2}"/>
              </a:ext>
            </a:extLst>
          </p:cNvPr>
          <p:cNvSpPr/>
          <p:nvPr userDrawn="1"/>
        </p:nvSpPr>
        <p:spPr bwMode="auto">
          <a:xfrm>
            <a:off x="8725786" y="0"/>
            <a:ext cx="3466214" cy="52824"/>
          </a:xfrm>
          <a:prstGeom prst="rect">
            <a:avLst/>
          </a:prstGeom>
          <a:solidFill>
            <a:srgbClr val="52AE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800"/>
          </a:p>
        </p:txBody>
      </p:sp>
      <p:sp>
        <p:nvSpPr>
          <p:cNvPr id="6" name="Foliennummernplatzhalter 5">
            <a:extLst>
              <a:ext uri="{FF2B5EF4-FFF2-40B4-BE49-F238E27FC236}">
                <a16:creationId xmlns:a16="http://schemas.microsoft.com/office/drawing/2014/main" id="{55EAEF3D-B338-443F-9261-D76E99A9A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EF32-166D-423B-B113-368BC955B75C}" type="slidenum">
              <a:rPr lang="de-DE" smtClean="0"/>
              <a:t>‹Nr.›</a:t>
            </a:fld>
            <a:endParaRPr lang="de-DE"/>
          </a:p>
        </p:txBody>
      </p:sp>
      <p:sp>
        <p:nvSpPr>
          <p:cNvPr id="7" name="Datumsplatzhalter 6">
            <a:extLst>
              <a:ext uri="{FF2B5EF4-FFF2-40B4-BE49-F238E27FC236}">
                <a16:creationId xmlns:a16="http://schemas.microsoft.com/office/drawing/2014/main" id="{CE0DC50B-BDC0-403C-AD61-61D4AE4AB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Tree>
    <p:extLst>
      <p:ext uri="{BB962C8B-B14F-4D97-AF65-F5344CB8AC3E}">
        <p14:creationId xmlns:p14="http://schemas.microsoft.com/office/powerpoint/2010/main" val="2895772718"/>
      </p:ext>
    </p:extLst>
  </p:cSld>
  <p:clrMap bg1="lt1" tx1="dk1" bg2="lt2" tx2="dk2" accent1="accent1" accent2="accent2" accent3="accent3" accent4="accent4" accent5="accent5" accent6="accent6" hlink="hlink" folHlink="folHlink"/>
  <p:sldLayoutIdLst>
    <p:sldLayoutId id="2147483658" r:id="rId1"/>
    <p:sldLayoutId id="2147483657" r:id="rId2"/>
    <p:sldLayoutId id="2147483668" r:id="rId3"/>
    <p:sldLayoutId id="2147483649" r:id="rId4"/>
    <p:sldLayoutId id="2147483660" r:id="rId5"/>
    <p:sldLayoutId id="2147483665" r:id="rId6"/>
    <p:sldLayoutId id="2147483650" r:id="rId7"/>
    <p:sldLayoutId id="2147483651" r:id="rId8"/>
    <p:sldLayoutId id="2147483655" r:id="rId9"/>
    <p:sldLayoutId id="2147483656" r:id="rId10"/>
    <p:sldLayoutId id="2147483659" r:id="rId11"/>
    <p:sldLayoutId id="2147483663" r:id="rId12"/>
    <p:sldLayoutId id="2147483662" r:id="rId13"/>
    <p:sldLayoutId id="2147483673" r:id="rId14"/>
    <p:sldLayoutId id="2147483674" r:id="rId15"/>
  </p:sldLayoutIdLst>
  <p:hf hdr="0" ftr="0" dt="0"/>
  <p:txStyles>
    <p:titleStyle>
      <a:lvl1pPr algn="l" defTabSz="457200" rtl="0" eaLnBrk="1" latinLnBrk="0" hangingPunct="1">
        <a:lnSpc>
          <a:spcPts val="2800"/>
        </a:lnSpc>
        <a:spcBef>
          <a:spcPct val="0"/>
        </a:spcBef>
        <a:buNone/>
        <a:defRPr sz="2200" b="1" kern="1200">
          <a:solidFill>
            <a:schemeClr val="tx1"/>
          </a:solidFill>
          <a:latin typeface="Arial"/>
          <a:ea typeface="+mj-ea"/>
          <a:cs typeface="+mj-cs"/>
        </a:defRPr>
      </a:lvl1pPr>
    </p:titleStyle>
    <p:bodyStyle>
      <a:lvl1pPr marL="0" indent="0" algn="l" defTabSz="457200" rtl="0" eaLnBrk="1" latinLnBrk="0" hangingPunct="1">
        <a:lnSpc>
          <a:spcPts val="2600"/>
        </a:lnSpc>
        <a:spcBef>
          <a:spcPts val="0"/>
        </a:spcBef>
        <a:buFontTx/>
        <a:buNone/>
        <a:defRPr sz="2200" i="0" kern="1200" baseline="0">
          <a:solidFill>
            <a:schemeClr val="tx1"/>
          </a:solidFill>
          <a:latin typeface="Arial"/>
          <a:ea typeface="+mn-ea"/>
          <a:cs typeface="+mn-cs"/>
        </a:defRPr>
      </a:lvl1pPr>
      <a:lvl2pPr marL="0" indent="-180000" algn="l" defTabSz="457200" rtl="0" eaLnBrk="1" latinLnBrk="0" hangingPunct="1">
        <a:lnSpc>
          <a:spcPts val="2300"/>
        </a:lnSpc>
        <a:spcBef>
          <a:spcPts val="600"/>
        </a:spcBef>
        <a:buFont typeface="Arial"/>
        <a:buChar char="•"/>
        <a:defRPr sz="1900" b="1" i="0" kern="1200">
          <a:solidFill>
            <a:schemeClr val="tx1"/>
          </a:solidFill>
          <a:latin typeface="+mn-lt"/>
          <a:ea typeface="+mn-ea"/>
          <a:cs typeface="+mn-cs"/>
        </a:defRPr>
      </a:lvl2pPr>
      <a:lvl3pPr marL="324000" indent="-180000" algn="l" defTabSz="457200" rtl="0" eaLnBrk="1" latinLnBrk="0" hangingPunct="1">
        <a:lnSpc>
          <a:spcPts val="2200"/>
        </a:lnSpc>
        <a:spcBef>
          <a:spcPts val="400"/>
        </a:spcBef>
        <a:buFont typeface="Lucida Grande"/>
        <a:buChar char="-"/>
        <a:defRPr sz="1800" kern="1200">
          <a:solidFill>
            <a:schemeClr val="tx1"/>
          </a:solidFill>
          <a:latin typeface="Arial"/>
          <a:ea typeface="+mn-ea"/>
          <a:cs typeface="+mn-cs"/>
        </a:defRPr>
      </a:lvl3pPr>
      <a:lvl4pPr marL="468000" indent="-180000" algn="l" defTabSz="457200" rtl="0" eaLnBrk="1" latinLnBrk="0" hangingPunct="1">
        <a:lnSpc>
          <a:spcPts val="1600"/>
        </a:lnSpc>
        <a:spcBef>
          <a:spcPts val="500"/>
        </a:spcBef>
        <a:buFont typeface="Arial"/>
        <a:buChar char="•"/>
        <a:defRPr sz="1400" b="1" i="0" kern="1200">
          <a:solidFill>
            <a:schemeClr val="tx1"/>
          </a:solidFill>
          <a:latin typeface="Arial"/>
          <a:ea typeface="+mn-ea"/>
          <a:cs typeface="+mn-cs"/>
        </a:defRPr>
      </a:lvl4pPr>
      <a:lvl5pPr marL="648000" indent="-180000" algn="l" defTabSz="457200" rtl="0" eaLnBrk="1" latinLnBrk="0" hangingPunct="1">
        <a:lnSpc>
          <a:spcPts val="1600"/>
        </a:lnSpc>
        <a:spcBef>
          <a:spcPts val="500"/>
        </a:spcBef>
        <a:buFont typeface="Symbol" charset="2"/>
        <a:buChar char="-"/>
        <a:defRPr sz="1400" b="0" i="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ww.google.de/url?sa=i&amp;rct=j&amp;q=&amp;esrc=s&amp;source=images&amp;cd=&amp;cad=rja&amp;uact=8&amp;ved=0ahUKEwjxw8W4i43SAhUGOhQKHfVIBrsQjRwIBw&amp;url=https://de.wikipedia.org/wiki/Technische_Hochschule_K%C3%B6ln&amp;psig=AFQjCNFf0e0pyih-_7831KYS-YtrOfc77Q&amp;ust=1487075847454485" TargetMode="External"/><Relationship Id="rId9" Type="http://schemas.openxmlformats.org/officeDocument/2006/relationships/image" Target="../media/image9.tiff"/></Relationships>
</file>

<file path=ppt/slides/_rels/slide10.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31.png"/><Relationship Id="rId3" Type="http://schemas.openxmlformats.org/officeDocument/2006/relationships/tags" Target="../tags/tag19.xml"/><Relationship Id="rId7" Type="http://schemas.openxmlformats.org/officeDocument/2006/relationships/image" Target="../media/image1.emf"/><Relationship Id="rId12" Type="http://schemas.openxmlformats.org/officeDocument/2006/relationships/image" Target="../media/image30.png"/><Relationship Id="rId2" Type="http://schemas.openxmlformats.org/officeDocument/2006/relationships/tags" Target="../tags/tag18.xml"/><Relationship Id="rId16" Type="http://schemas.openxmlformats.org/officeDocument/2006/relationships/image" Target="../media/image34.png"/><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29.png"/><Relationship Id="rId5" Type="http://schemas.openxmlformats.org/officeDocument/2006/relationships/notesSlide" Target="../notesSlides/notesSlide10.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slideLayout" Target="../slideLayouts/slideLayout8.xml"/><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39.png"/><Relationship Id="rId3" Type="http://schemas.openxmlformats.org/officeDocument/2006/relationships/tags" Target="../tags/tag21.xml"/><Relationship Id="rId7" Type="http://schemas.openxmlformats.org/officeDocument/2006/relationships/image" Target="../media/image1.emf"/><Relationship Id="rId12" Type="http://schemas.openxmlformats.org/officeDocument/2006/relationships/image" Target="../media/image38.jpe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37.png"/><Relationship Id="rId5" Type="http://schemas.openxmlformats.org/officeDocument/2006/relationships/notesSlide" Target="../notesSlides/notesSlide11.xml"/><Relationship Id="rId10" Type="http://schemas.openxmlformats.org/officeDocument/2006/relationships/image" Target="../media/image36.jpeg"/><Relationship Id="rId4" Type="http://schemas.openxmlformats.org/officeDocument/2006/relationships/slideLayout" Target="../slideLayouts/slideLayout8.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3.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oleObject" Target="../embeddings/oleObject17.bin"/><Relationship Id="rId11" Type="http://schemas.openxmlformats.org/officeDocument/2006/relationships/image" Target="../media/image42.jpeg"/><Relationship Id="rId5" Type="http://schemas.openxmlformats.org/officeDocument/2006/relationships/notesSlide" Target="../notesSlides/notesSlide17.xml"/><Relationship Id="rId10" Type="http://schemas.openxmlformats.org/officeDocument/2006/relationships/image" Target="../media/image41.jpeg"/><Relationship Id="rId4" Type="http://schemas.openxmlformats.org/officeDocument/2006/relationships/slideLayout" Target="../slideLayouts/slideLayout8.xml"/><Relationship Id="rId9" Type="http://schemas.openxmlformats.org/officeDocument/2006/relationships/image" Target="../media/image2.tiff"/></Relationships>
</file>

<file path=ppt/slides/_rels/slide18.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tags" Target="../tags/tag36.xml"/><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tags" Target="../tags/tag35.xml"/><Relationship Id="rId16" Type="http://schemas.openxmlformats.org/officeDocument/2006/relationships/image" Target="../media/image49.png"/><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image" Target="../media/image44.png"/><Relationship Id="rId5" Type="http://schemas.openxmlformats.org/officeDocument/2006/relationships/notesSlide" Target="../notesSlides/notesSlide19.xml"/><Relationship Id="rId15" Type="http://schemas.openxmlformats.org/officeDocument/2006/relationships/image" Target="../media/image48.jpeg"/><Relationship Id="rId10" Type="http://schemas.openxmlformats.org/officeDocument/2006/relationships/image" Target="../media/image27.png"/><Relationship Id="rId19" Type="http://schemas.openxmlformats.org/officeDocument/2006/relationships/image" Target="../media/image52.png"/><Relationship Id="rId4" Type="http://schemas.openxmlformats.org/officeDocument/2006/relationships/slideLayout" Target="../slideLayouts/slideLayout8.xml"/><Relationship Id="rId9" Type="http://schemas.openxmlformats.org/officeDocument/2006/relationships/image" Target="../media/image43.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emf"/><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tags" Target="../tags/tag4.xml"/><Relationship Id="rId16" Type="http://schemas.openxmlformats.org/officeDocument/2006/relationships/image" Target="../media/image18.sv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notesSlide" Target="../notesSlides/notesSlide2.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slideLayout" Target="../slideLayouts/slideLayout8.xml"/><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1.xml"/><Relationship Id="rId4" Type="http://schemas.openxmlformats.org/officeDocument/2006/relationships/slideLayout" Target="../slideLayouts/slideLayout8.xml"/><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58.png"/><Relationship Id="rId3" Type="http://schemas.openxmlformats.org/officeDocument/2006/relationships/tags" Target="../tags/tag44.xml"/><Relationship Id="rId7" Type="http://schemas.openxmlformats.org/officeDocument/2006/relationships/image" Target="../media/image1.emf"/><Relationship Id="rId12" Type="http://schemas.openxmlformats.org/officeDocument/2006/relationships/image" Target="../media/image57.png"/><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56.png"/><Relationship Id="rId5" Type="http://schemas.openxmlformats.org/officeDocument/2006/relationships/notesSlide" Target="../notesSlides/notesSlide23.xml"/><Relationship Id="rId15" Type="http://schemas.openxmlformats.org/officeDocument/2006/relationships/image" Target="../media/image27.png"/><Relationship Id="rId10" Type="http://schemas.openxmlformats.org/officeDocument/2006/relationships/image" Target="../media/image55.png"/><Relationship Id="rId4" Type="http://schemas.openxmlformats.org/officeDocument/2006/relationships/slideLayout" Target="../slideLayouts/slideLayout8.xml"/><Relationship Id="rId9" Type="http://schemas.openxmlformats.org/officeDocument/2006/relationships/image" Target="../media/image54.png"/><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4.xml"/><Relationship Id="rId4"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5.xml"/><Relationship Id="rId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27.png"/><Relationship Id="rId3" Type="http://schemas.openxmlformats.org/officeDocument/2006/relationships/tags" Target="../tags/tag50.xml"/><Relationship Id="rId7" Type="http://schemas.openxmlformats.org/officeDocument/2006/relationships/image" Target="../media/image1.emf"/><Relationship Id="rId12" Type="http://schemas.openxmlformats.org/officeDocument/2006/relationships/image" Target="../media/image63.png"/><Relationship Id="rId2" Type="http://schemas.openxmlformats.org/officeDocument/2006/relationships/tags" Target="../tags/tag49.xml"/><Relationship Id="rId1" Type="http://schemas.openxmlformats.org/officeDocument/2006/relationships/vmlDrawing" Target="../drawings/vmlDrawing26.vml"/><Relationship Id="rId6" Type="http://schemas.openxmlformats.org/officeDocument/2006/relationships/oleObject" Target="../embeddings/oleObject26.bin"/><Relationship Id="rId11" Type="http://schemas.openxmlformats.org/officeDocument/2006/relationships/image" Target="../media/image62.png"/><Relationship Id="rId5" Type="http://schemas.openxmlformats.org/officeDocument/2006/relationships/notesSlide" Target="../notesSlides/notesSlide26.xml"/><Relationship Id="rId10" Type="http://schemas.openxmlformats.org/officeDocument/2006/relationships/image" Target="../media/image61.png"/><Relationship Id="rId4" Type="http://schemas.openxmlformats.org/officeDocument/2006/relationships/slideLayout" Target="../slideLayouts/slideLayout8.xml"/><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67.png"/><Relationship Id="rId3" Type="http://schemas.openxmlformats.org/officeDocument/2006/relationships/tags" Target="../tags/tag52.xml"/><Relationship Id="rId7" Type="http://schemas.openxmlformats.org/officeDocument/2006/relationships/image" Target="../media/image1.emf"/><Relationship Id="rId12" Type="http://schemas.openxmlformats.org/officeDocument/2006/relationships/image" Target="../media/image66.png"/><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oleObject" Target="../embeddings/oleObject27.bin"/><Relationship Id="rId11" Type="http://schemas.openxmlformats.org/officeDocument/2006/relationships/image" Target="../media/image65.png"/><Relationship Id="rId5" Type="http://schemas.openxmlformats.org/officeDocument/2006/relationships/notesSlide" Target="../notesSlides/notesSlide27.xml"/><Relationship Id="rId10" Type="http://schemas.openxmlformats.org/officeDocument/2006/relationships/image" Target="../media/image64.png"/><Relationship Id="rId4" Type="http://schemas.openxmlformats.org/officeDocument/2006/relationships/slideLayout" Target="../slideLayouts/slideLayout8.xml"/><Relationship Id="rId9" Type="http://schemas.openxmlformats.org/officeDocument/2006/relationships/image" Target="../media/image61.png"/><Relationship Id="rId1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8.xml"/><Relationship Id="rId10" Type="http://schemas.openxmlformats.org/officeDocument/2006/relationships/image" Target="../media/image55.png"/><Relationship Id="rId4" Type="http://schemas.openxmlformats.org/officeDocument/2006/relationships/slideLayout" Target="../slideLayouts/slideLayout8.xml"/><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9.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5.png"/><Relationship Id="rId3" Type="http://schemas.openxmlformats.org/officeDocument/2006/relationships/tags" Target="../tags/tag7.xml"/><Relationship Id="rId7" Type="http://schemas.openxmlformats.org/officeDocument/2006/relationships/image" Target="../media/image1.emf"/><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tags" Target="../tags/tag6.xml"/><Relationship Id="rId16" Type="http://schemas.openxmlformats.org/officeDocument/2006/relationships/image" Target="../media/image18.svg"/><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3.png"/><Relationship Id="rId5" Type="http://schemas.openxmlformats.org/officeDocument/2006/relationships/notesSlide" Target="../notesSlides/notesSlide3.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slideLayout" Target="../slideLayouts/slideLayout8.xml"/><Relationship Id="rId9" Type="http://schemas.openxmlformats.org/officeDocument/2006/relationships/image" Target="../media/image11.png"/><Relationship Id="rId1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30.vml"/><Relationship Id="rId6" Type="http://schemas.openxmlformats.org/officeDocument/2006/relationships/oleObject" Target="../embeddings/oleObject30.bin"/><Relationship Id="rId11" Type="http://schemas.openxmlformats.org/officeDocument/2006/relationships/image" Target="../media/image69.png"/><Relationship Id="rId5" Type="http://schemas.openxmlformats.org/officeDocument/2006/relationships/notesSlide" Target="../notesSlides/notesSlide30.xml"/><Relationship Id="rId10" Type="http://schemas.openxmlformats.org/officeDocument/2006/relationships/image" Target="../media/image68.png"/><Relationship Id="rId4" Type="http://schemas.openxmlformats.org/officeDocument/2006/relationships/slideLayout" Target="../slideLayouts/slideLayout8.xml"/><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1.xml"/><Relationship Id="rId10" Type="http://schemas.openxmlformats.org/officeDocument/2006/relationships/image" Target="../media/image70.png"/><Relationship Id="rId4" Type="http://schemas.openxmlformats.org/officeDocument/2006/relationships/slideLayout" Target="../slideLayouts/slideLayout8.xml"/><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2.vml"/><Relationship Id="rId6" Type="http://schemas.openxmlformats.org/officeDocument/2006/relationships/oleObject" Target="../embeddings/oleObject32.bin"/><Relationship Id="rId11" Type="http://schemas.openxmlformats.org/officeDocument/2006/relationships/image" Target="../media/image43.png"/><Relationship Id="rId5" Type="http://schemas.openxmlformats.org/officeDocument/2006/relationships/notesSlide" Target="../notesSlides/notesSlide32.xml"/><Relationship Id="rId10" Type="http://schemas.openxmlformats.org/officeDocument/2006/relationships/image" Target="../media/image71.png"/><Relationship Id="rId4" Type="http://schemas.openxmlformats.org/officeDocument/2006/relationships/slideLayout" Target="../slideLayouts/slideLayout8.xml"/><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tags" Target="../tags/tag63.xml"/><Relationship Id="rId1" Type="http://schemas.openxmlformats.org/officeDocument/2006/relationships/vmlDrawing" Target="../drawings/vmlDrawing33.vml"/><Relationship Id="rId6" Type="http://schemas.openxmlformats.org/officeDocument/2006/relationships/image" Target="../media/image20.emf"/><Relationship Id="rId5" Type="http://schemas.openxmlformats.org/officeDocument/2006/relationships/oleObject" Target="../embeddings/oleObject33.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34.xml"/><Relationship Id="rId4" Type="http://schemas.openxmlformats.org/officeDocument/2006/relationships/slideLayout" Target="../slideLayouts/slideLayout8.xml"/><Relationship Id="rId9"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35.xml"/><Relationship Id="rId4" Type="http://schemas.openxmlformats.org/officeDocument/2006/relationships/slideLayout" Target="../slideLayouts/slideLayout8.xml"/><Relationship Id="rId9" Type="http://schemas.openxmlformats.org/officeDocument/2006/relationships/image" Target="../media/image73.jpeg"/></Relationships>
</file>

<file path=ppt/slides/_rels/slide36.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6.vml"/><Relationship Id="rId6" Type="http://schemas.openxmlformats.org/officeDocument/2006/relationships/oleObject" Target="../embeddings/oleObject36.bin"/><Relationship Id="rId11" Type="http://schemas.openxmlformats.org/officeDocument/2006/relationships/image" Target="../media/image76.png"/><Relationship Id="rId5" Type="http://schemas.openxmlformats.org/officeDocument/2006/relationships/notesSlide" Target="../notesSlides/notesSlide36.xml"/><Relationship Id="rId10" Type="http://schemas.openxmlformats.org/officeDocument/2006/relationships/image" Target="../media/image75.jpeg"/><Relationship Id="rId4" Type="http://schemas.openxmlformats.org/officeDocument/2006/relationships/slideLayout" Target="../slideLayouts/slideLayout8.xml"/><Relationship Id="rId9" Type="http://schemas.openxmlformats.org/officeDocument/2006/relationships/image" Target="../media/image74.jpeg"/></Relationships>
</file>

<file path=ppt/slides/_rels/slide37.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37.xml"/><Relationship Id="rId4" Type="http://schemas.openxmlformats.org/officeDocument/2006/relationships/slideLayout" Target="../slideLayouts/slideLayout8.xml"/><Relationship Id="rId9" Type="http://schemas.openxmlformats.org/officeDocument/2006/relationships/image" Target="../media/image77.jpeg"/></Relationships>
</file>

<file path=ppt/slides/_rels/slide38.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5.png"/><Relationship Id="rId3" Type="http://schemas.openxmlformats.org/officeDocument/2006/relationships/tags" Target="../tags/tag73.xml"/><Relationship Id="rId7" Type="http://schemas.openxmlformats.org/officeDocument/2006/relationships/image" Target="../media/image1.emf"/><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tags" Target="../tags/tag72.xml"/><Relationship Id="rId16" Type="http://schemas.openxmlformats.org/officeDocument/2006/relationships/image" Target="../media/image18.svg"/><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image" Target="../media/image13.png"/><Relationship Id="rId5" Type="http://schemas.openxmlformats.org/officeDocument/2006/relationships/notesSlide" Target="../notesSlides/notesSlide38.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slideLayout" Target="../slideLayouts/slideLayout8.xml"/><Relationship Id="rId9" Type="http://schemas.openxmlformats.org/officeDocument/2006/relationships/image" Target="../media/image11.png"/><Relationship Id="rId14" Type="http://schemas.openxmlformats.org/officeDocument/2006/relationships/image" Target="../media/image16.svg"/></Relationships>
</file>

<file path=ppt/slides/_rels/slide39.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82.png"/><Relationship Id="rId18" Type="http://schemas.openxmlformats.org/officeDocument/2006/relationships/image" Target="../media/image87.svg"/><Relationship Id="rId3" Type="http://schemas.openxmlformats.org/officeDocument/2006/relationships/tags" Target="../tags/tag75.xml"/><Relationship Id="rId21" Type="http://schemas.openxmlformats.org/officeDocument/2006/relationships/image" Target="../media/image90.png"/><Relationship Id="rId7" Type="http://schemas.openxmlformats.org/officeDocument/2006/relationships/image" Target="../media/image1.emf"/><Relationship Id="rId12" Type="http://schemas.openxmlformats.org/officeDocument/2006/relationships/image" Target="../media/image81.svg"/><Relationship Id="rId17" Type="http://schemas.openxmlformats.org/officeDocument/2006/relationships/image" Target="../media/image86.png"/><Relationship Id="rId2" Type="http://schemas.openxmlformats.org/officeDocument/2006/relationships/tags" Target="../tags/tag74.xml"/><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vmlDrawing" Target="../drawings/vmlDrawing39.vml"/><Relationship Id="rId6" Type="http://schemas.openxmlformats.org/officeDocument/2006/relationships/oleObject" Target="../embeddings/oleObject39.bin"/><Relationship Id="rId11" Type="http://schemas.openxmlformats.org/officeDocument/2006/relationships/image" Target="../media/image80.png"/><Relationship Id="rId5" Type="http://schemas.openxmlformats.org/officeDocument/2006/relationships/notesSlide" Target="../notesSlides/notesSlide39.xml"/><Relationship Id="rId15" Type="http://schemas.openxmlformats.org/officeDocument/2006/relationships/image" Target="../media/image84.png"/><Relationship Id="rId10" Type="http://schemas.openxmlformats.org/officeDocument/2006/relationships/image" Target="../media/image79.svg"/><Relationship Id="rId19" Type="http://schemas.openxmlformats.org/officeDocument/2006/relationships/image" Target="../media/image88.png"/><Relationship Id="rId4" Type="http://schemas.openxmlformats.org/officeDocument/2006/relationships/slideLayout" Target="../slideLayouts/slideLayout8.xml"/><Relationship Id="rId9" Type="http://schemas.openxmlformats.org/officeDocument/2006/relationships/image" Target="../media/image78.png"/><Relationship Id="rId14" Type="http://schemas.openxmlformats.org/officeDocument/2006/relationships/image" Target="../media/image83.svg"/><Relationship Id="rId22" Type="http://schemas.openxmlformats.org/officeDocument/2006/relationships/image" Target="../media/image91.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40.xml"/><Relationship Id="rId4"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41.xml"/><Relationship Id="rId4" Type="http://schemas.openxmlformats.org/officeDocument/2006/relationships/slideLayout" Target="../slideLayouts/slideLayout8.xml"/><Relationship Id="rId9" Type="http://schemas.openxmlformats.org/officeDocument/2006/relationships/image" Target="../media/image92.png"/></Relationships>
</file>

<file path=ppt/slides/_rels/slide4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42.xml"/><Relationship Id="rId4" Type="http://schemas.openxmlformats.org/officeDocument/2006/relationships/slideLayout" Target="../slideLayouts/slideLayout8.xml"/><Relationship Id="rId9" Type="http://schemas.openxmlformats.org/officeDocument/2006/relationships/image" Target="../media/image93.png"/></Relationships>
</file>

<file path=ppt/slides/_rels/slide43.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83.xml"/><Relationship Id="rId7" Type="http://schemas.openxmlformats.org/officeDocument/2006/relationships/image" Target="../media/image1.emf"/><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43.xml"/><Relationship Id="rId10" Type="http://schemas.openxmlformats.org/officeDocument/2006/relationships/image" Target="../media/image94.png"/><Relationship Id="rId4" Type="http://schemas.openxmlformats.org/officeDocument/2006/relationships/slideLayout" Target="../slideLayouts/slideLayout8.xml"/><Relationship Id="rId9" Type="http://schemas.openxmlformats.org/officeDocument/2006/relationships/image" Target="../media/image93.png"/></Relationships>
</file>

<file path=ppt/slides/_rels/slide44.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99.svg"/><Relationship Id="rId3" Type="http://schemas.openxmlformats.org/officeDocument/2006/relationships/tags" Target="../tags/tag85.xml"/><Relationship Id="rId7" Type="http://schemas.openxmlformats.org/officeDocument/2006/relationships/image" Target="../media/image1.emf"/><Relationship Id="rId12" Type="http://schemas.openxmlformats.org/officeDocument/2006/relationships/image" Target="../media/image98.png"/><Relationship Id="rId2" Type="http://schemas.openxmlformats.org/officeDocument/2006/relationships/tags" Target="../tags/tag84.xml"/><Relationship Id="rId16" Type="http://schemas.openxmlformats.org/officeDocument/2006/relationships/image" Target="../media/image102.svg"/><Relationship Id="rId1" Type="http://schemas.openxmlformats.org/officeDocument/2006/relationships/vmlDrawing" Target="../drawings/vmlDrawing44.vml"/><Relationship Id="rId6" Type="http://schemas.openxmlformats.org/officeDocument/2006/relationships/oleObject" Target="../embeddings/oleObject44.bin"/><Relationship Id="rId11" Type="http://schemas.openxmlformats.org/officeDocument/2006/relationships/image" Target="../media/image97.svg"/><Relationship Id="rId5" Type="http://schemas.openxmlformats.org/officeDocument/2006/relationships/notesSlide" Target="../notesSlides/notesSlide44.xml"/><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slideLayout" Target="../slideLayouts/slideLayout8.xml"/><Relationship Id="rId9" Type="http://schemas.openxmlformats.org/officeDocument/2006/relationships/image" Target="../media/image95.png"/><Relationship Id="rId14" Type="http://schemas.openxmlformats.org/officeDocument/2006/relationships/image" Target="../media/image100.png"/></Relationships>
</file>

<file path=ppt/slides/_rels/slide45.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45.xml"/><Relationship Id="rId10" Type="http://schemas.openxmlformats.org/officeDocument/2006/relationships/image" Target="../media/image94.png"/><Relationship Id="rId4" Type="http://schemas.openxmlformats.org/officeDocument/2006/relationships/slideLayout" Target="../slideLayouts/slideLayout8.xml"/><Relationship Id="rId9" Type="http://schemas.openxmlformats.org/officeDocument/2006/relationships/image" Target="../media/image93.png"/></Relationships>
</file>

<file path=ppt/slides/_rels/slide46.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01.png"/><Relationship Id="rId3" Type="http://schemas.openxmlformats.org/officeDocument/2006/relationships/tags" Target="../tags/tag89.xml"/><Relationship Id="rId7" Type="http://schemas.openxmlformats.org/officeDocument/2006/relationships/image" Target="../media/image1.emf"/><Relationship Id="rId12" Type="http://schemas.openxmlformats.org/officeDocument/2006/relationships/image" Target="../media/image99.svg"/><Relationship Id="rId2" Type="http://schemas.openxmlformats.org/officeDocument/2006/relationships/tags" Target="../tags/tag88.xml"/><Relationship Id="rId16" Type="http://schemas.openxmlformats.org/officeDocument/2006/relationships/image" Target="../media/image104.png"/><Relationship Id="rId1" Type="http://schemas.openxmlformats.org/officeDocument/2006/relationships/vmlDrawing" Target="../drawings/vmlDrawing46.vml"/><Relationship Id="rId6" Type="http://schemas.openxmlformats.org/officeDocument/2006/relationships/oleObject" Target="../embeddings/oleObject46.bin"/><Relationship Id="rId11" Type="http://schemas.openxmlformats.org/officeDocument/2006/relationships/image" Target="../media/image98.png"/><Relationship Id="rId5" Type="http://schemas.openxmlformats.org/officeDocument/2006/relationships/notesSlide" Target="../notesSlides/notesSlide46.xml"/><Relationship Id="rId15" Type="http://schemas.openxmlformats.org/officeDocument/2006/relationships/image" Target="../media/image103.png"/><Relationship Id="rId10" Type="http://schemas.openxmlformats.org/officeDocument/2006/relationships/image" Target="../media/image97.svg"/><Relationship Id="rId4" Type="http://schemas.openxmlformats.org/officeDocument/2006/relationships/slideLayout" Target="../slideLayouts/slideLayout8.xml"/><Relationship Id="rId9" Type="http://schemas.openxmlformats.org/officeDocument/2006/relationships/image" Target="../media/image96.png"/><Relationship Id="rId14" Type="http://schemas.openxmlformats.org/officeDocument/2006/relationships/image" Target="../media/image102.svg"/></Relationships>
</file>

<file path=ppt/slides/_rels/slide47.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47.xml"/><Relationship Id="rId10" Type="http://schemas.openxmlformats.org/officeDocument/2006/relationships/image" Target="../media/image32.png"/><Relationship Id="rId4" Type="http://schemas.openxmlformats.org/officeDocument/2006/relationships/slideLayout" Target="../slideLayouts/slideLayout8.xml"/><Relationship Id="rId9"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09.svg"/><Relationship Id="rId3" Type="http://schemas.openxmlformats.org/officeDocument/2006/relationships/tags" Target="../tags/tag93.xml"/><Relationship Id="rId7" Type="http://schemas.openxmlformats.org/officeDocument/2006/relationships/image" Target="../media/image1.emf"/><Relationship Id="rId12" Type="http://schemas.openxmlformats.org/officeDocument/2006/relationships/image" Target="../media/image108.png"/><Relationship Id="rId2" Type="http://schemas.openxmlformats.org/officeDocument/2006/relationships/tags" Target="../tags/tag92.xml"/><Relationship Id="rId1" Type="http://schemas.openxmlformats.org/officeDocument/2006/relationships/vmlDrawing" Target="../drawings/vmlDrawing48.vml"/><Relationship Id="rId6" Type="http://schemas.openxmlformats.org/officeDocument/2006/relationships/oleObject" Target="../embeddings/oleObject48.bin"/><Relationship Id="rId11" Type="http://schemas.openxmlformats.org/officeDocument/2006/relationships/image" Target="../media/image107.png"/><Relationship Id="rId5" Type="http://schemas.openxmlformats.org/officeDocument/2006/relationships/notesSlide" Target="../notesSlides/notesSlide48.xml"/><Relationship Id="rId15" Type="http://schemas.openxmlformats.org/officeDocument/2006/relationships/image" Target="../media/image111.svg"/><Relationship Id="rId10" Type="http://schemas.openxmlformats.org/officeDocument/2006/relationships/image" Target="../media/image106.png"/><Relationship Id="rId4" Type="http://schemas.openxmlformats.org/officeDocument/2006/relationships/slideLayout" Target="../slideLayouts/slideLayout8.xml"/><Relationship Id="rId9" Type="http://schemas.openxmlformats.org/officeDocument/2006/relationships/image" Target="../media/image105.png"/><Relationship Id="rId14" Type="http://schemas.openxmlformats.org/officeDocument/2006/relationships/image" Target="../media/image110.png"/></Relationships>
</file>

<file path=ppt/slides/_rels/slide49.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10.png"/><Relationship Id="rId3" Type="http://schemas.openxmlformats.org/officeDocument/2006/relationships/tags" Target="../tags/tag95.xml"/><Relationship Id="rId7" Type="http://schemas.openxmlformats.org/officeDocument/2006/relationships/image" Target="../media/image1.emf"/><Relationship Id="rId12" Type="http://schemas.openxmlformats.org/officeDocument/2006/relationships/image" Target="../media/image109.svg"/><Relationship Id="rId2" Type="http://schemas.openxmlformats.org/officeDocument/2006/relationships/tags" Target="../tags/tag94.xml"/><Relationship Id="rId1" Type="http://schemas.openxmlformats.org/officeDocument/2006/relationships/vmlDrawing" Target="../drawings/vmlDrawing49.vml"/><Relationship Id="rId6" Type="http://schemas.openxmlformats.org/officeDocument/2006/relationships/oleObject" Target="../embeddings/oleObject49.bin"/><Relationship Id="rId11" Type="http://schemas.openxmlformats.org/officeDocument/2006/relationships/image" Target="../media/image108.png"/><Relationship Id="rId5" Type="http://schemas.openxmlformats.org/officeDocument/2006/relationships/notesSlide" Target="../notesSlides/notesSlide49.xml"/><Relationship Id="rId10" Type="http://schemas.openxmlformats.org/officeDocument/2006/relationships/image" Target="../media/image113.png"/><Relationship Id="rId4" Type="http://schemas.openxmlformats.org/officeDocument/2006/relationships/slideLayout" Target="../slideLayouts/slideLayout8.xml"/><Relationship Id="rId9" Type="http://schemas.openxmlformats.org/officeDocument/2006/relationships/image" Target="../media/image112.png"/><Relationship Id="rId14" Type="http://schemas.openxmlformats.org/officeDocument/2006/relationships/image" Target="../media/image111.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12.png"/><Relationship Id="rId3" Type="http://schemas.openxmlformats.org/officeDocument/2006/relationships/tags" Target="../tags/tag97.xml"/><Relationship Id="rId7" Type="http://schemas.openxmlformats.org/officeDocument/2006/relationships/image" Target="../media/image1.emf"/><Relationship Id="rId12" Type="http://schemas.openxmlformats.org/officeDocument/2006/relationships/image" Target="../media/image111.svg"/><Relationship Id="rId2" Type="http://schemas.openxmlformats.org/officeDocument/2006/relationships/tags" Target="../tags/tag96.xml"/><Relationship Id="rId1" Type="http://schemas.openxmlformats.org/officeDocument/2006/relationships/vmlDrawing" Target="../drawings/vmlDrawing50.vml"/><Relationship Id="rId6" Type="http://schemas.openxmlformats.org/officeDocument/2006/relationships/oleObject" Target="../embeddings/oleObject50.bin"/><Relationship Id="rId11" Type="http://schemas.openxmlformats.org/officeDocument/2006/relationships/image" Target="../media/image110.png"/><Relationship Id="rId5" Type="http://schemas.openxmlformats.org/officeDocument/2006/relationships/notesSlide" Target="../notesSlides/notesSlide50.xml"/><Relationship Id="rId10" Type="http://schemas.openxmlformats.org/officeDocument/2006/relationships/image" Target="../media/image109.svg"/><Relationship Id="rId4" Type="http://schemas.openxmlformats.org/officeDocument/2006/relationships/slideLayout" Target="../slideLayouts/slideLayout8.xml"/><Relationship Id="rId9" Type="http://schemas.openxmlformats.org/officeDocument/2006/relationships/image" Target="../media/image108.png"/><Relationship Id="rId14" Type="http://schemas.openxmlformats.org/officeDocument/2006/relationships/image" Target="../media/image114.png"/></Relationships>
</file>

<file path=ppt/slides/_rels/slide51.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15.png"/><Relationship Id="rId3" Type="http://schemas.openxmlformats.org/officeDocument/2006/relationships/tags" Target="../tags/tag99.xml"/><Relationship Id="rId7" Type="http://schemas.openxmlformats.org/officeDocument/2006/relationships/image" Target="../media/image1.emf"/><Relationship Id="rId12" Type="http://schemas.openxmlformats.org/officeDocument/2006/relationships/image" Target="../media/image111.svg"/><Relationship Id="rId2" Type="http://schemas.openxmlformats.org/officeDocument/2006/relationships/tags" Target="../tags/tag98.xml"/><Relationship Id="rId1" Type="http://schemas.openxmlformats.org/officeDocument/2006/relationships/vmlDrawing" Target="../drawings/vmlDrawing51.vml"/><Relationship Id="rId6" Type="http://schemas.openxmlformats.org/officeDocument/2006/relationships/oleObject" Target="../embeddings/oleObject51.bin"/><Relationship Id="rId11" Type="http://schemas.openxmlformats.org/officeDocument/2006/relationships/image" Target="../media/image110.png"/><Relationship Id="rId5" Type="http://schemas.openxmlformats.org/officeDocument/2006/relationships/notesSlide" Target="../notesSlides/notesSlide51.xml"/><Relationship Id="rId10" Type="http://schemas.openxmlformats.org/officeDocument/2006/relationships/image" Target="../media/image109.svg"/><Relationship Id="rId4" Type="http://schemas.openxmlformats.org/officeDocument/2006/relationships/slideLayout" Target="../slideLayouts/slideLayout8.xml"/><Relationship Id="rId9" Type="http://schemas.openxmlformats.org/officeDocument/2006/relationships/image" Target="../media/image108.png"/><Relationship Id="rId14" Type="http://schemas.openxmlformats.org/officeDocument/2006/relationships/image" Target="../media/image116.png"/></Relationships>
</file>

<file path=ppt/slides/_rels/slide5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52.xml"/><Relationship Id="rId4"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53.xml"/><Relationship Id="rId4"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54.xml"/><Relationship Id="rId10" Type="http://schemas.openxmlformats.org/officeDocument/2006/relationships/image" Target="../media/image118.svg"/><Relationship Id="rId4" Type="http://schemas.openxmlformats.org/officeDocument/2006/relationships/slideLayout" Target="../slideLayouts/slideLayout8.xml"/><Relationship Id="rId9" Type="http://schemas.openxmlformats.org/officeDocument/2006/relationships/image" Target="../media/image117.png"/></Relationships>
</file>

<file path=ppt/slides/_rels/slide55.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55.xml"/><Relationship Id="rId10" Type="http://schemas.openxmlformats.org/officeDocument/2006/relationships/image" Target="../media/image118.svg"/><Relationship Id="rId4" Type="http://schemas.openxmlformats.org/officeDocument/2006/relationships/slideLayout" Target="../slideLayouts/slideLayout8.xml"/><Relationship Id="rId9" Type="http://schemas.openxmlformats.org/officeDocument/2006/relationships/image" Target="../media/image117.png"/></Relationships>
</file>

<file path=ppt/slides/_rels/slide56.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5.png"/><Relationship Id="rId3" Type="http://schemas.openxmlformats.org/officeDocument/2006/relationships/tags" Target="../tags/tag109.xml"/><Relationship Id="rId7" Type="http://schemas.openxmlformats.org/officeDocument/2006/relationships/image" Target="../media/image1.emf"/><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tags" Target="../tags/tag108.xml"/><Relationship Id="rId16" Type="http://schemas.openxmlformats.org/officeDocument/2006/relationships/image" Target="../media/image18.svg"/><Relationship Id="rId1" Type="http://schemas.openxmlformats.org/officeDocument/2006/relationships/vmlDrawing" Target="../drawings/vmlDrawing56.vml"/><Relationship Id="rId6" Type="http://schemas.openxmlformats.org/officeDocument/2006/relationships/oleObject" Target="../embeddings/oleObject56.bin"/><Relationship Id="rId11" Type="http://schemas.openxmlformats.org/officeDocument/2006/relationships/image" Target="../media/image13.png"/><Relationship Id="rId5" Type="http://schemas.openxmlformats.org/officeDocument/2006/relationships/notesSlide" Target="../notesSlides/notesSlide56.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slideLayout" Target="../slideLayouts/slideLayout8.xml"/><Relationship Id="rId9" Type="http://schemas.openxmlformats.org/officeDocument/2006/relationships/image" Target="../media/image11.png"/><Relationship Id="rId14" Type="http://schemas.openxmlformats.org/officeDocument/2006/relationships/image" Target="../media/image16.svg"/></Relationships>
</file>

<file path=ppt/slides/_rels/slide57.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image" Target="../media/image121.png"/><Relationship Id="rId3" Type="http://schemas.openxmlformats.org/officeDocument/2006/relationships/tags" Target="../tags/tag111.xml"/><Relationship Id="rId7" Type="http://schemas.openxmlformats.org/officeDocument/2006/relationships/image" Target="../media/image1.emf"/><Relationship Id="rId12" Type="http://schemas.openxmlformats.org/officeDocument/2006/relationships/hyperlink" Target="mailto:markus.dusdal@th-koeln.de" TargetMode="External"/><Relationship Id="rId17" Type="http://schemas.openxmlformats.org/officeDocument/2006/relationships/image" Target="../media/image112.png"/><Relationship Id="rId2" Type="http://schemas.openxmlformats.org/officeDocument/2006/relationships/tags" Target="../tags/tag110.xml"/><Relationship Id="rId16" Type="http://schemas.openxmlformats.org/officeDocument/2006/relationships/image" Target="../media/image124.jpeg"/><Relationship Id="rId1" Type="http://schemas.openxmlformats.org/officeDocument/2006/relationships/vmlDrawing" Target="../drawings/vmlDrawing57.vml"/><Relationship Id="rId6" Type="http://schemas.openxmlformats.org/officeDocument/2006/relationships/oleObject" Target="../embeddings/oleObject57.bin"/><Relationship Id="rId11" Type="http://schemas.openxmlformats.org/officeDocument/2006/relationships/hyperlink" Target="mailto:dafina.bulliqi@th-koeln.de" TargetMode="External"/><Relationship Id="rId5" Type="http://schemas.openxmlformats.org/officeDocument/2006/relationships/notesSlide" Target="../notesSlides/notesSlide57.xml"/><Relationship Id="rId15" Type="http://schemas.openxmlformats.org/officeDocument/2006/relationships/image" Target="../media/image123.svg"/><Relationship Id="rId10" Type="http://schemas.openxmlformats.org/officeDocument/2006/relationships/image" Target="../media/image120.jpeg"/><Relationship Id="rId4" Type="http://schemas.openxmlformats.org/officeDocument/2006/relationships/slideLayout" Target="../slideLayouts/slideLayout8.xml"/><Relationship Id="rId9" Type="http://schemas.openxmlformats.org/officeDocument/2006/relationships/image" Target="../media/image119.jpeg"/><Relationship Id="rId14" Type="http://schemas.openxmlformats.org/officeDocument/2006/relationships/image" Target="../media/image122.png"/></Relationships>
</file>

<file path=ppt/slides/_rels/slide58.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58.xml"/><Relationship Id="rId10" Type="http://schemas.openxmlformats.org/officeDocument/2006/relationships/hyperlink" Target="https://doi.org/10.1016/j.procir.2020.04.089" TargetMode="External"/><Relationship Id="rId4" Type="http://schemas.openxmlformats.org/officeDocument/2006/relationships/slideLayout" Target="../slideLayouts/slideLayout8.xml"/><Relationship Id="rId9" Type="http://schemas.openxmlformats.org/officeDocument/2006/relationships/hyperlink" Target="https://doi.org/10.1017/pds.2025.1023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tiff"/><Relationship Id="rId13" Type="http://schemas.openxmlformats.org/officeDocument/2006/relationships/hyperlink" Target="https://www.cnc24.com/de/fertigungsverfahren/3d-druck/" TargetMode="External"/><Relationship Id="rId18" Type="http://schemas.openxmlformats.org/officeDocument/2006/relationships/image" Target="../media/image26.jpeg"/><Relationship Id="rId3" Type="http://schemas.openxmlformats.org/officeDocument/2006/relationships/tags" Target="../tags/tag17.xml"/><Relationship Id="rId7" Type="http://schemas.openxmlformats.org/officeDocument/2006/relationships/image" Target="../media/image1.emf"/><Relationship Id="rId12" Type="http://schemas.openxmlformats.org/officeDocument/2006/relationships/hyperlink" Target="https://www.buhlergroup.com/global/de/industries/die-casting/megacasting.html" TargetMode="External"/><Relationship Id="rId17" Type="http://schemas.openxmlformats.org/officeDocument/2006/relationships/image" Target="../media/image25.jpeg"/><Relationship Id="rId2" Type="http://schemas.openxmlformats.org/officeDocument/2006/relationships/tags" Target="../tags/tag16.xml"/><Relationship Id="rId16" Type="http://schemas.openxmlformats.org/officeDocument/2006/relationships/image" Target="../media/image24.jpeg"/><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hyperlink" Target="https://www.vdivde-it.de/de/thema/kuenstliche-intelligenz" TargetMode="External"/><Relationship Id="rId5" Type="http://schemas.openxmlformats.org/officeDocument/2006/relationships/notesSlide" Target="../notesSlides/notesSlide9.xml"/><Relationship Id="rId15" Type="http://schemas.openxmlformats.org/officeDocument/2006/relationships/image" Target="../media/image23.jpeg"/><Relationship Id="rId10" Type="http://schemas.openxmlformats.org/officeDocument/2006/relationships/hyperlink" Target="https://www.bmv.de/SharedDocs/DE/Artikel/StV/Strassenverkehr/foerili-autonomes-fahren.html" TargetMode="External"/><Relationship Id="rId4" Type="http://schemas.openxmlformats.org/officeDocument/2006/relationships/slideLayout" Target="../slideLayouts/slideLayout8.xml"/><Relationship Id="rId9" Type="http://schemas.openxmlformats.org/officeDocument/2006/relationships/hyperlink" Target="https://www.zeit.de/news/2025-11/04/wo-e-auto-fahrer-im-suedwesten-am-einfachsten-laden" TargetMode="External"/><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29">
            <a:extLst>
              <a:ext uri="{FF2B5EF4-FFF2-40B4-BE49-F238E27FC236}">
                <a16:creationId xmlns:a16="http://schemas.microsoft.com/office/drawing/2014/main" id="{D446D50A-620A-4D2B-A667-F91C8604A437}"/>
              </a:ext>
            </a:extLst>
          </p:cNvPr>
          <p:cNvCxnSpPr>
            <a:cxnSpLocks/>
          </p:cNvCxnSpPr>
          <p:nvPr/>
        </p:nvCxnSpPr>
        <p:spPr>
          <a:xfrm flipH="1">
            <a:off x="347790" y="5741115"/>
            <a:ext cx="1147845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E59663B3-44C6-4391-9B9C-09EB613BFB79}"/>
              </a:ext>
            </a:extLst>
          </p:cNvPr>
          <p:cNvSpPr txBox="1"/>
          <p:nvPr/>
        </p:nvSpPr>
        <p:spPr>
          <a:xfrm>
            <a:off x="1072663" y="3866777"/>
            <a:ext cx="9789458" cy="1323439"/>
          </a:xfrm>
          <a:prstGeom prst="rect">
            <a:avLst/>
          </a:prstGeom>
          <a:noFill/>
        </p:spPr>
        <p:txBody>
          <a:bodyPr wrap="square" lIns="91440" tIns="45720" rIns="91440" bIns="45720" rtlCol="0" anchor="t">
            <a:spAutoFit/>
          </a:bodyPr>
          <a:lstStyle/>
          <a:p>
            <a:pPr algn="r"/>
            <a:r>
              <a:rPr lang="de-DE" sz="2000" b="1" dirty="0">
                <a:latin typeface="Roboto Condensed"/>
                <a:ea typeface="Roboto Condensed"/>
                <a:cs typeface="Roboto Condensed"/>
              </a:rPr>
              <a:t>Tr</a:t>
            </a:r>
            <a:r>
              <a:rPr lang="de-DE" sz="2000" dirty="0">
                <a:latin typeface="Roboto Condensed"/>
                <a:ea typeface="Roboto Condensed"/>
                <a:cs typeface="Roboto Condensed"/>
              </a:rPr>
              <a:t>ansformationsnetzwerk für eine </a:t>
            </a:r>
            <a:r>
              <a:rPr lang="de-DE" sz="2000" b="1" dirty="0">
                <a:latin typeface="Roboto Condensed"/>
                <a:ea typeface="Roboto Condensed"/>
                <a:cs typeface="Roboto Condensed"/>
              </a:rPr>
              <a:t>e</a:t>
            </a:r>
            <a:r>
              <a:rPr lang="de-DE" sz="2000" dirty="0">
                <a:latin typeface="Roboto Condensed"/>
                <a:ea typeface="Roboto Condensed"/>
                <a:cs typeface="Roboto Condensed"/>
              </a:rPr>
              <a:t>lektrische, </a:t>
            </a:r>
            <a:r>
              <a:rPr lang="de-DE" sz="2000" b="1" dirty="0">
                <a:latin typeface="Roboto Condensed"/>
                <a:ea typeface="Roboto Condensed"/>
                <a:cs typeface="Roboto Condensed"/>
              </a:rPr>
              <a:t>n</a:t>
            </a:r>
            <a:r>
              <a:rPr lang="de-DE" sz="2000" dirty="0">
                <a:latin typeface="Roboto Condensed"/>
                <a:ea typeface="Roboto Condensed"/>
                <a:cs typeface="Roboto Condensed"/>
              </a:rPr>
              <a:t>achhaltige und </a:t>
            </a:r>
            <a:r>
              <a:rPr lang="de-DE" sz="2000" b="1" dirty="0">
                <a:latin typeface="Roboto Condensed"/>
                <a:ea typeface="Roboto Condensed"/>
                <a:cs typeface="Roboto Condensed"/>
              </a:rPr>
              <a:t>d</a:t>
            </a:r>
            <a:r>
              <a:rPr lang="de-DE" sz="2000" dirty="0">
                <a:latin typeface="Roboto Condensed"/>
                <a:ea typeface="Roboto Condensed"/>
                <a:cs typeface="Roboto Condensed"/>
              </a:rPr>
              <a:t>igitale </a:t>
            </a:r>
          </a:p>
          <a:p>
            <a:pPr algn="r"/>
            <a:r>
              <a:rPr lang="de-DE" sz="2000" b="1" dirty="0">
                <a:latin typeface="Roboto Condensed"/>
                <a:ea typeface="Roboto Condensed"/>
                <a:cs typeface="Roboto Condensed"/>
              </a:rPr>
              <a:t>Auto</a:t>
            </a:r>
            <a:r>
              <a:rPr lang="de-DE" sz="2000" dirty="0">
                <a:latin typeface="Roboto Condensed"/>
                <a:ea typeface="Roboto Condensed"/>
                <a:cs typeface="Roboto Condensed"/>
              </a:rPr>
              <a:t>mobilindustrie </a:t>
            </a:r>
            <a:r>
              <a:rPr lang="de-DE" sz="2000" b="1" dirty="0">
                <a:latin typeface="Roboto Condensed"/>
                <a:ea typeface="Roboto Condensed"/>
                <a:cs typeface="Roboto Condensed"/>
              </a:rPr>
              <a:t>2030plus</a:t>
            </a:r>
            <a:r>
              <a:rPr lang="de-DE" sz="2000" dirty="0">
                <a:latin typeface="Roboto Condensed"/>
                <a:ea typeface="Roboto Condensed"/>
                <a:cs typeface="Roboto Condensed"/>
              </a:rPr>
              <a:t> in der Region Aachen-Bonn-Köln-Gummersbach</a:t>
            </a:r>
            <a:endParaRPr lang="de-DE" dirty="0">
              <a:latin typeface="Arial"/>
              <a:ea typeface="Roboto Condensed"/>
              <a:cs typeface="Arial"/>
            </a:endParaRPr>
          </a:p>
          <a:p>
            <a:pPr algn="r"/>
            <a:endParaRPr lang="de-DE" sz="2000" dirty="0">
              <a:latin typeface="Roboto Condensed"/>
              <a:ea typeface="Roboto Condensed"/>
              <a:cs typeface="Roboto Condensed"/>
            </a:endParaRPr>
          </a:p>
          <a:p>
            <a:pPr algn="r"/>
            <a:r>
              <a:rPr lang="de-DE" sz="2000" b="1" i="1" dirty="0">
                <a:latin typeface="Roboto Condensed"/>
                <a:ea typeface="Roboto Condensed"/>
                <a:cs typeface="+mn-lt"/>
              </a:rPr>
              <a:t>Technology </a:t>
            </a:r>
            <a:r>
              <a:rPr lang="de-DE" sz="2000" b="1" i="1" dirty="0" err="1">
                <a:latin typeface="Roboto Condensed"/>
                <a:ea typeface="Roboto Condensed"/>
                <a:cs typeface="+mn-lt"/>
              </a:rPr>
              <a:t>Intelligence</a:t>
            </a:r>
            <a:r>
              <a:rPr lang="de-DE" sz="2000" b="1" i="1" dirty="0">
                <a:latin typeface="Roboto Condensed"/>
                <a:ea typeface="Roboto Condensed"/>
                <a:cs typeface="+mn-lt"/>
              </a:rPr>
              <a:t>: Technologiefrüherkennung in dynamischen Märkten</a:t>
            </a:r>
          </a:p>
        </p:txBody>
      </p:sp>
      <p:pic>
        <p:nvPicPr>
          <p:cNvPr id="16" name="Grafik 15">
            <a:extLst>
              <a:ext uri="{FF2B5EF4-FFF2-40B4-BE49-F238E27FC236}">
                <a16:creationId xmlns:a16="http://schemas.microsoft.com/office/drawing/2014/main" id="{0FF806AF-BEBF-4277-9DF8-C74AC5E31184}"/>
              </a:ext>
            </a:extLst>
          </p:cNvPr>
          <p:cNvPicPr>
            <a:picLocks noChangeAspect="1"/>
          </p:cNvPicPr>
          <p:nvPr/>
        </p:nvPicPr>
        <p:blipFill>
          <a:blip r:embed="rId3"/>
          <a:stretch>
            <a:fillRect/>
          </a:stretch>
        </p:blipFill>
        <p:spPr>
          <a:xfrm>
            <a:off x="6961002" y="1719445"/>
            <a:ext cx="3901117" cy="1688452"/>
          </a:xfrm>
          <a:prstGeom prst="rect">
            <a:avLst/>
          </a:prstGeom>
        </p:spPr>
      </p:pic>
      <p:pic>
        <p:nvPicPr>
          <p:cNvPr id="17" name="Picture 6" descr="Bildergebnis für th köln logo">
            <a:hlinkClick r:id="rId4"/>
            <a:extLst>
              <a:ext uri="{FF2B5EF4-FFF2-40B4-BE49-F238E27FC236}">
                <a16:creationId xmlns:a16="http://schemas.microsoft.com/office/drawing/2014/main" id="{4B94BF2E-976B-422C-81A9-CC5C79D0ABC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7350" y="5932442"/>
            <a:ext cx="1105567" cy="55225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1888E4A4-B79C-44AA-B65B-C602832BA26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60498" y="5932442"/>
            <a:ext cx="2095787" cy="527052"/>
          </a:xfrm>
          <a:prstGeom prst="rect">
            <a:avLst/>
          </a:prstGeom>
        </p:spPr>
      </p:pic>
      <p:pic>
        <p:nvPicPr>
          <p:cNvPr id="19" name="Grafik 18">
            <a:extLst>
              <a:ext uri="{FF2B5EF4-FFF2-40B4-BE49-F238E27FC236}">
                <a16:creationId xmlns:a16="http://schemas.microsoft.com/office/drawing/2014/main" id="{8B836932-E0F5-4436-A0BD-C31DEFEE976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05840" y="5923074"/>
            <a:ext cx="587153" cy="587153"/>
          </a:xfrm>
          <a:prstGeom prst="rect">
            <a:avLst/>
          </a:prstGeom>
        </p:spPr>
      </p:pic>
      <p:pic>
        <p:nvPicPr>
          <p:cNvPr id="20" name="Grafik 19">
            <a:extLst>
              <a:ext uri="{FF2B5EF4-FFF2-40B4-BE49-F238E27FC236}">
                <a16:creationId xmlns:a16="http://schemas.microsoft.com/office/drawing/2014/main" id="{98126A5A-BC93-4DF3-A36E-B986305BBC9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57050" y="5894508"/>
            <a:ext cx="1269350" cy="577785"/>
          </a:xfrm>
          <a:prstGeom prst="rect">
            <a:avLst/>
          </a:prstGeom>
        </p:spPr>
      </p:pic>
      <p:pic>
        <p:nvPicPr>
          <p:cNvPr id="21" name="Grafik 20">
            <a:extLst>
              <a:ext uri="{FF2B5EF4-FFF2-40B4-BE49-F238E27FC236}">
                <a16:creationId xmlns:a16="http://schemas.microsoft.com/office/drawing/2014/main" id="{1496D40B-17E1-4B9E-8729-928F1EF57E0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75955" y="6018628"/>
            <a:ext cx="1533644" cy="471929"/>
          </a:xfrm>
          <a:prstGeom prst="rect">
            <a:avLst/>
          </a:prstGeom>
        </p:spPr>
      </p:pic>
      <p:pic>
        <p:nvPicPr>
          <p:cNvPr id="22" name="Grafik 21">
            <a:extLst>
              <a:ext uri="{FF2B5EF4-FFF2-40B4-BE49-F238E27FC236}">
                <a16:creationId xmlns:a16="http://schemas.microsoft.com/office/drawing/2014/main" id="{560BED4A-089F-4654-BC1A-A03D2ABC6F3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73656" y="5803127"/>
            <a:ext cx="1176927" cy="1118135"/>
          </a:xfrm>
          <a:prstGeom prst="rect">
            <a:avLst/>
          </a:prstGeom>
        </p:spPr>
      </p:pic>
    </p:spTree>
    <p:extLst>
      <p:ext uri="{BB962C8B-B14F-4D97-AF65-F5344CB8AC3E}">
        <p14:creationId xmlns:p14="http://schemas.microsoft.com/office/powerpoint/2010/main" val="34140877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TI als Prozess</a:t>
            </a: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8" name="Rechteck 37">
            <a:extLst>
              <a:ext uri="{FF2B5EF4-FFF2-40B4-BE49-F238E27FC236}">
                <a16:creationId xmlns:a16="http://schemas.microsoft.com/office/drawing/2014/main" id="{B97FB27C-34A0-4C1D-8F13-8BBBB7B6C26D}"/>
              </a:ext>
            </a:extLst>
          </p:cNvPr>
          <p:cNvSpPr/>
          <p:nvPr/>
        </p:nvSpPr>
        <p:spPr>
          <a:xfrm>
            <a:off x="882547" y="1402786"/>
            <a:ext cx="1992164"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TI als unternehmerischer Prozess</a:t>
            </a:r>
          </a:p>
        </p:txBody>
      </p:sp>
      <p:pic>
        <p:nvPicPr>
          <p:cNvPr id="46" name="Picture 6">
            <a:extLst>
              <a:ext uri="{FF2B5EF4-FFF2-40B4-BE49-F238E27FC236}">
                <a16:creationId xmlns:a16="http://schemas.microsoft.com/office/drawing/2014/main" id="{EB8DEEC8-4E2A-4FEA-9C40-080C6676C3C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37780" y="2713180"/>
            <a:ext cx="1027289" cy="29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 name="Picture 7">
            <a:extLst>
              <a:ext uri="{FF2B5EF4-FFF2-40B4-BE49-F238E27FC236}">
                <a16:creationId xmlns:a16="http://schemas.microsoft.com/office/drawing/2014/main" id="{B3083D02-66CB-449D-B9B0-F4B17191308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36587" y="2713180"/>
            <a:ext cx="1027289" cy="29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 name="Picture 8">
            <a:extLst>
              <a:ext uri="{FF2B5EF4-FFF2-40B4-BE49-F238E27FC236}">
                <a16:creationId xmlns:a16="http://schemas.microsoft.com/office/drawing/2014/main" id="{9348654B-4645-4F00-8A0E-AE60F1467A6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7885" y="2713180"/>
            <a:ext cx="1027289" cy="29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9">
            <a:extLst>
              <a:ext uri="{FF2B5EF4-FFF2-40B4-BE49-F238E27FC236}">
                <a16:creationId xmlns:a16="http://schemas.microsoft.com/office/drawing/2014/main" id="{83550421-92E2-45EE-8B3F-FE162375060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31357" y="2452543"/>
            <a:ext cx="2004120" cy="696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 name="Picture 10">
            <a:extLst>
              <a:ext uri="{FF2B5EF4-FFF2-40B4-BE49-F238E27FC236}">
                <a16:creationId xmlns:a16="http://schemas.microsoft.com/office/drawing/2014/main" id="{C6E0240B-A5DF-4412-87F6-4EEE0CAC6A5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63861" y="1958628"/>
            <a:ext cx="4553583" cy="118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 name="Picture 11">
            <a:extLst>
              <a:ext uri="{FF2B5EF4-FFF2-40B4-BE49-F238E27FC236}">
                <a16:creationId xmlns:a16="http://schemas.microsoft.com/office/drawing/2014/main" id="{4848D917-A9DD-4C43-B631-467ABD65458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90735" y="2499879"/>
            <a:ext cx="1946545" cy="635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12">
            <a:extLst>
              <a:ext uri="{FF2B5EF4-FFF2-40B4-BE49-F238E27FC236}">
                <a16:creationId xmlns:a16="http://schemas.microsoft.com/office/drawing/2014/main" id="{E1711D97-7A39-4F5F-A66A-EBDAF42D51B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30782" y="3972393"/>
            <a:ext cx="7898095" cy="1355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 name="Picture 13" descr="pasted-image-filtered.png">
            <a:extLst>
              <a:ext uri="{FF2B5EF4-FFF2-40B4-BE49-F238E27FC236}">
                <a16:creationId xmlns:a16="http://schemas.microsoft.com/office/drawing/2014/main" id="{9BFAC39A-D738-40AE-97F7-1D4218DD976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721152" y="2959499"/>
            <a:ext cx="1054459" cy="929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 name="Picture 16">
            <a:extLst>
              <a:ext uri="{FF2B5EF4-FFF2-40B4-BE49-F238E27FC236}">
                <a16:creationId xmlns:a16="http://schemas.microsoft.com/office/drawing/2014/main" id="{D4269EDB-C1A0-4F05-B272-79ADC1BFC41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33563" y="2200460"/>
            <a:ext cx="3542466" cy="946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5" name="Group 17">
            <a:extLst>
              <a:ext uri="{FF2B5EF4-FFF2-40B4-BE49-F238E27FC236}">
                <a16:creationId xmlns:a16="http://schemas.microsoft.com/office/drawing/2014/main" id="{4C9C7060-7CFA-4E34-8889-DF3781A9E337}"/>
              </a:ext>
            </a:extLst>
          </p:cNvPr>
          <p:cNvGrpSpPr>
            <a:grpSpLocks/>
          </p:cNvGrpSpPr>
          <p:nvPr/>
        </p:nvGrpSpPr>
        <p:grpSpPr bwMode="auto">
          <a:xfrm>
            <a:off x="9456567" y="3214433"/>
            <a:ext cx="391379" cy="443712"/>
            <a:chOff x="0" y="0"/>
            <a:chExt cx="961236" cy="1235213"/>
          </a:xfrm>
        </p:grpSpPr>
        <p:sp>
          <p:nvSpPr>
            <p:cNvPr id="57" name="AutoShape 18">
              <a:extLst>
                <a:ext uri="{FF2B5EF4-FFF2-40B4-BE49-F238E27FC236}">
                  <a16:creationId xmlns:a16="http://schemas.microsoft.com/office/drawing/2014/main" id="{573ABFE0-A436-4B79-A7B5-69D15776FA7D}"/>
                </a:ext>
              </a:extLst>
            </p:cNvPr>
            <p:cNvSpPr>
              <a:spLocks/>
            </p:cNvSpPr>
            <p:nvPr/>
          </p:nvSpPr>
          <p:spPr bwMode="auto">
            <a:xfrm>
              <a:off x="63500" y="149501"/>
              <a:ext cx="806281" cy="936210"/>
            </a:xfrm>
            <a:prstGeom prst="rightArrow">
              <a:avLst>
                <a:gd name="adj1" fmla="val 38954"/>
                <a:gd name="adj2" fmla="val 60176"/>
              </a:avLst>
            </a:prstGeom>
            <a:solidFill>
              <a:srgbClr val="53585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endParaRPr>
            </a:p>
          </p:txBody>
        </p:sp>
        <p:pic>
          <p:nvPicPr>
            <p:cNvPr id="58" name="Picture 19">
              <a:extLst>
                <a:ext uri="{FF2B5EF4-FFF2-40B4-BE49-F238E27FC236}">
                  <a16:creationId xmlns:a16="http://schemas.microsoft.com/office/drawing/2014/main" id="{23AFE49A-0A1E-4E00-812F-44716BF6EE92}"/>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61236" cy="123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6" name="Text Box 20">
            <a:extLst>
              <a:ext uri="{FF2B5EF4-FFF2-40B4-BE49-F238E27FC236}">
                <a16:creationId xmlns:a16="http://schemas.microsoft.com/office/drawing/2014/main" id="{86E82998-7724-483A-93B2-6C42B17A8104}"/>
              </a:ext>
            </a:extLst>
          </p:cNvPr>
          <p:cNvSpPr txBox="1">
            <a:spLocks/>
          </p:cNvSpPr>
          <p:nvPr/>
        </p:nvSpPr>
        <p:spPr bwMode="auto">
          <a:xfrm>
            <a:off x="9674082" y="3813708"/>
            <a:ext cx="1088438"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latin typeface="Roboto Condensed Light" panose="02000000000000000000" pitchFamily="2" charset="0"/>
                <a:ea typeface="Roboto Condensed Light" panose="02000000000000000000" pitchFamily="2" charset="0"/>
              </a:rPr>
              <a:t>Informations-</a:t>
            </a:r>
          </a:p>
          <a:p>
            <a:pPr algn="ctr" eaLnBrk="1"/>
            <a:r>
              <a:rPr lang="de-DE" altLang="de-DE" sz="1400" dirty="0">
                <a:latin typeface="Roboto Condensed Light" panose="02000000000000000000" pitchFamily="2" charset="0"/>
                <a:ea typeface="Roboto Condensed Light" panose="02000000000000000000" pitchFamily="2" charset="0"/>
              </a:rPr>
              <a:t>bedarfsträger</a:t>
            </a:r>
          </a:p>
        </p:txBody>
      </p:sp>
      <p:sp>
        <p:nvSpPr>
          <p:cNvPr id="59" name="Rechteck 58">
            <a:extLst>
              <a:ext uri="{FF2B5EF4-FFF2-40B4-BE49-F238E27FC236}">
                <a16:creationId xmlns:a16="http://schemas.microsoft.com/office/drawing/2014/main" id="{52006539-05AB-489A-9E49-87FDD6561F9C}"/>
              </a:ext>
            </a:extLst>
          </p:cNvPr>
          <p:cNvSpPr/>
          <p:nvPr/>
        </p:nvSpPr>
        <p:spPr>
          <a:xfrm>
            <a:off x="1274319" y="2954227"/>
            <a:ext cx="1926000" cy="93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60" name="Rechteck 59">
            <a:extLst>
              <a:ext uri="{FF2B5EF4-FFF2-40B4-BE49-F238E27FC236}">
                <a16:creationId xmlns:a16="http://schemas.microsoft.com/office/drawing/2014/main" id="{230A9FA4-1AD9-4B83-9CAD-1D4297471301}"/>
              </a:ext>
            </a:extLst>
          </p:cNvPr>
          <p:cNvSpPr/>
          <p:nvPr/>
        </p:nvSpPr>
        <p:spPr>
          <a:xfrm>
            <a:off x="3351881" y="2954227"/>
            <a:ext cx="1926000" cy="93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61" name="Rechteck 60">
            <a:extLst>
              <a:ext uri="{FF2B5EF4-FFF2-40B4-BE49-F238E27FC236}">
                <a16:creationId xmlns:a16="http://schemas.microsoft.com/office/drawing/2014/main" id="{8E4BF0C1-F47E-4AFD-87C4-B61541B8C061}"/>
              </a:ext>
            </a:extLst>
          </p:cNvPr>
          <p:cNvSpPr/>
          <p:nvPr/>
        </p:nvSpPr>
        <p:spPr>
          <a:xfrm>
            <a:off x="5429443" y="2954227"/>
            <a:ext cx="1926000" cy="93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62" name="Rechteck 61">
            <a:extLst>
              <a:ext uri="{FF2B5EF4-FFF2-40B4-BE49-F238E27FC236}">
                <a16:creationId xmlns:a16="http://schemas.microsoft.com/office/drawing/2014/main" id="{3A141EBF-87EF-4D69-B72E-5932F903DACE}"/>
              </a:ext>
            </a:extLst>
          </p:cNvPr>
          <p:cNvSpPr/>
          <p:nvPr/>
        </p:nvSpPr>
        <p:spPr>
          <a:xfrm>
            <a:off x="7507004" y="2954227"/>
            <a:ext cx="1926000" cy="93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sp>
        <p:nvSpPr>
          <p:cNvPr id="26" name="Rechteck 25">
            <a:extLst>
              <a:ext uri="{FF2B5EF4-FFF2-40B4-BE49-F238E27FC236}">
                <a16:creationId xmlns:a16="http://schemas.microsoft.com/office/drawing/2014/main" id="{20CBE958-C941-4849-9952-96BAE4EF594B}"/>
              </a:ext>
            </a:extLst>
          </p:cNvPr>
          <p:cNvSpPr/>
          <p:nvPr/>
        </p:nvSpPr>
        <p:spPr>
          <a:xfrm>
            <a:off x="5136674" y="6475807"/>
            <a:ext cx="2297424" cy="307777"/>
          </a:xfrm>
          <a:prstGeom prst="rect">
            <a:avLst/>
          </a:prstGeom>
        </p:spPr>
        <p:txBody>
          <a:bodyPr wrap="none">
            <a:spAutoFit/>
          </a:bodyPr>
          <a:lstStyle/>
          <a:p>
            <a:r>
              <a:rPr lang="de-DE" sz="1400" dirty="0" err="1">
                <a:solidFill>
                  <a:srgbClr val="424242"/>
                </a:solidFill>
                <a:latin typeface="Roboto Condensed Light" panose="02000000000000000000" pitchFamily="2" charset="0"/>
                <a:ea typeface="Roboto Condensed Light" panose="02000000000000000000" pitchFamily="2" charset="0"/>
              </a:rPr>
              <a:t>i.</a:t>
            </a:r>
            <a:r>
              <a:rPr lang="de-DE" sz="1400" dirty="0" err="1">
                <a:solidFill>
                  <a:srgbClr val="424242"/>
                </a:solidFill>
                <a:latin typeface="Roboto Condensed Light" panose="02000000000000000000" pitchFamily="2" charset="0"/>
                <a:ea typeface="Roboto Condensed Light" panose="02000000000000000000" pitchFamily="2" charset="0"/>
                <a:sym typeface="Helvetica Light" charset="0"/>
              </a:rPr>
              <a:t>A.a</a:t>
            </a:r>
            <a:r>
              <a:rPr lang="de-DE" sz="1400" dirty="0">
                <a:solidFill>
                  <a:srgbClr val="424242"/>
                </a:solidFill>
                <a:latin typeface="Roboto Condensed Light" panose="02000000000000000000" pitchFamily="2" charset="0"/>
                <a:ea typeface="Roboto Condensed Light" panose="02000000000000000000" pitchFamily="2" charset="0"/>
                <a:sym typeface="Helvetica Light" charset="0"/>
              </a:rPr>
              <a:t>. Schuh et Klappert (2011)</a:t>
            </a:r>
          </a:p>
        </p:txBody>
      </p:sp>
    </p:spTree>
    <p:extLst>
      <p:ext uri="{BB962C8B-B14F-4D97-AF65-F5344CB8AC3E}">
        <p14:creationId xmlns:p14="http://schemas.microsoft.com/office/powerpoint/2010/main" val="305568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8" name="Rechteck 87">
            <a:extLst>
              <a:ext uri="{FF2B5EF4-FFF2-40B4-BE49-F238E27FC236}">
                <a16:creationId xmlns:a16="http://schemas.microsoft.com/office/drawing/2014/main" id="{5BC5B0EA-9370-4D21-83A2-7E6815BED7A3}"/>
              </a:ext>
            </a:extLst>
          </p:cNvPr>
          <p:cNvSpPr/>
          <p:nvPr/>
        </p:nvSpPr>
        <p:spPr>
          <a:xfrm>
            <a:off x="1982978" y="1330961"/>
            <a:ext cx="1620000" cy="684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89" name="Rechteck 88">
            <a:extLst>
              <a:ext uri="{FF2B5EF4-FFF2-40B4-BE49-F238E27FC236}">
                <a16:creationId xmlns:a16="http://schemas.microsoft.com/office/drawing/2014/main" id="{04AA1AF2-751A-4B30-A49E-CB11F2A5A259}"/>
              </a:ext>
            </a:extLst>
          </p:cNvPr>
          <p:cNvSpPr/>
          <p:nvPr/>
        </p:nvSpPr>
        <p:spPr>
          <a:xfrm>
            <a:off x="4173753"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90" name="Rechteck 89">
            <a:extLst>
              <a:ext uri="{FF2B5EF4-FFF2-40B4-BE49-F238E27FC236}">
                <a16:creationId xmlns:a16="http://schemas.microsoft.com/office/drawing/2014/main" id="{E1AE8606-735F-46E1-86AD-F741CADA06B9}"/>
              </a:ext>
            </a:extLst>
          </p:cNvPr>
          <p:cNvSpPr/>
          <p:nvPr/>
        </p:nvSpPr>
        <p:spPr>
          <a:xfrm>
            <a:off x="6364528"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91" name="Rechteck 90">
            <a:extLst>
              <a:ext uri="{FF2B5EF4-FFF2-40B4-BE49-F238E27FC236}">
                <a16:creationId xmlns:a16="http://schemas.microsoft.com/office/drawing/2014/main" id="{8E2B152E-30CE-450F-881C-37AFFC0FFCFE}"/>
              </a:ext>
            </a:extLst>
          </p:cNvPr>
          <p:cNvSpPr/>
          <p:nvPr/>
        </p:nvSpPr>
        <p:spPr>
          <a:xfrm>
            <a:off x="8555304"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sp>
        <p:nvSpPr>
          <p:cNvPr id="40" name="Text Box 14">
            <a:extLst>
              <a:ext uri="{FF2B5EF4-FFF2-40B4-BE49-F238E27FC236}">
                <a16:creationId xmlns:a16="http://schemas.microsoft.com/office/drawing/2014/main" id="{A69CE5CF-097D-466D-BDE9-A10119A245F4}"/>
              </a:ext>
            </a:extLst>
          </p:cNvPr>
          <p:cNvSpPr txBox="1">
            <a:spLocks/>
          </p:cNvSpPr>
          <p:nvPr/>
        </p:nvSpPr>
        <p:spPr bwMode="auto">
          <a:xfrm>
            <a:off x="1268819" y="2318357"/>
            <a:ext cx="9654362"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Orientierungsgebende Fragestellung zur Ermittlung des eigenen technologischen Informationsbedarfs:</a:t>
            </a:r>
          </a:p>
          <a:p>
            <a:pPr algn="ctr" eaLnBrk="1"/>
            <a:r>
              <a:rPr lang="de-DE" altLang="de-DE" sz="1400" dirty="0"/>
              <a:t> </a:t>
            </a:r>
          </a:p>
          <a:p>
            <a:pPr algn="ctr" eaLnBrk="1"/>
            <a:r>
              <a:rPr lang="de-DE" altLang="de-DE" sz="1400" b="1" dirty="0"/>
              <a:t>Positioniere ich mich als Technologieführer (Pionier) oder Kostenführer (Folger)?</a:t>
            </a:r>
          </a:p>
        </p:txBody>
      </p:sp>
      <p:graphicFrame>
        <p:nvGraphicFramePr>
          <p:cNvPr id="15" name="Tabelle 14">
            <a:extLst>
              <a:ext uri="{FF2B5EF4-FFF2-40B4-BE49-F238E27FC236}">
                <a16:creationId xmlns:a16="http://schemas.microsoft.com/office/drawing/2014/main" id="{36631E8F-76FA-4ABC-853A-080707C60ECA}"/>
              </a:ext>
            </a:extLst>
          </p:cNvPr>
          <p:cNvGraphicFramePr>
            <a:graphicFrameLocks noGrp="1"/>
          </p:cNvGraphicFramePr>
          <p:nvPr>
            <p:extLst>
              <p:ext uri="{D42A27DB-BD31-4B8C-83A1-F6EECF244321}">
                <p14:modId xmlns:p14="http://schemas.microsoft.com/office/powerpoint/2010/main" val="1751327066"/>
              </p:ext>
            </p:extLst>
          </p:nvPr>
        </p:nvGraphicFramePr>
        <p:xfrm>
          <a:off x="831412" y="3357474"/>
          <a:ext cx="10368000" cy="247860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456000">
                  <a:extLst>
                    <a:ext uri="{9D8B030D-6E8A-4147-A177-3AD203B41FA5}">
                      <a16:colId xmlns:a16="http://schemas.microsoft.com/office/drawing/2014/main" val="4006171090"/>
                    </a:ext>
                  </a:extLst>
                </a:gridCol>
                <a:gridCol w="3456000">
                  <a:extLst>
                    <a:ext uri="{9D8B030D-6E8A-4147-A177-3AD203B41FA5}">
                      <a16:colId xmlns:a16="http://schemas.microsoft.com/office/drawing/2014/main" val="1882368840"/>
                    </a:ext>
                  </a:extLst>
                </a:gridCol>
                <a:gridCol w="3456000">
                  <a:extLst>
                    <a:ext uri="{9D8B030D-6E8A-4147-A177-3AD203B41FA5}">
                      <a16:colId xmlns:a16="http://schemas.microsoft.com/office/drawing/2014/main" val="1546700512"/>
                    </a:ext>
                  </a:extLst>
                </a:gridCol>
              </a:tblGrid>
              <a:tr h="344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dirty="0">
                          <a:solidFill>
                            <a:schemeClr val="tx1"/>
                          </a:solidFill>
                          <a:latin typeface="Roboto Condensed Light" panose="02000000000000000000" pitchFamily="2" charset="0"/>
                          <a:ea typeface="Roboto Condensed Light" panose="02000000000000000000" pitchFamily="2" charset="0"/>
                        </a:rPr>
                        <a:t>Technologieführerschaft</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dirty="0">
                          <a:solidFill>
                            <a:schemeClr val="tx1"/>
                          </a:solidFill>
                          <a:latin typeface="Roboto Condensed Light" panose="02000000000000000000" pitchFamily="2" charset="0"/>
                          <a:ea typeface="Roboto Condensed Light" panose="02000000000000000000" pitchFamily="2" charset="0"/>
                        </a:rPr>
                        <a:t>Kostenführerschaft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000" b="1" dirty="0">
                          <a:solidFill>
                            <a:schemeClr val="tx1"/>
                          </a:solidFill>
                          <a:latin typeface="Roboto Condensed Light" panose="02000000000000000000" pitchFamily="2" charset="0"/>
                          <a:ea typeface="Roboto Condensed Light" panose="02000000000000000000" pitchFamily="2" charset="0"/>
                        </a:rPr>
                        <a:t>Anwendungsspezialisierung</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73281952"/>
                  </a:ext>
                </a:extLst>
              </a:tr>
              <a:tr h="632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tx1"/>
                        </a:solidFill>
                        <a:latin typeface="Roboto Condensed Light" panose="02000000000000000000" pitchFamily="2" charset="0"/>
                        <a:ea typeface="Roboto Condensed Light" panose="02000000000000000000" pitchFamily="2" charset="0"/>
                      </a:endParaRP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schemeClr val="tx1"/>
                        </a:solidFill>
                        <a:latin typeface="Roboto Condensed Light" panose="02000000000000000000" pitchFamily="2" charset="0"/>
                        <a:ea typeface="Roboto Condensed Light" panose="020000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endParaRPr lang="de-DE" sz="1000" dirty="0">
                        <a:solidFill>
                          <a:schemeClr val="tx1"/>
                        </a:solidFill>
                        <a:latin typeface="Roboto Condensed Light" panose="02000000000000000000" pitchFamily="2" charset="0"/>
                        <a:ea typeface="Roboto Condensed Light" panose="02000000000000000000" pitchFamily="2"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4599793"/>
                  </a:ext>
                </a:extLst>
              </a:tr>
              <a:tr h="648000">
                <a:tc>
                  <a:txBody>
                    <a:bodyPr/>
                    <a:lstStyle/>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Produktvielfalt</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Fokus auf Forschung und Vorentwicklung; hohe technologische Kompetenz</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Früher Einstieg („</a:t>
                      </a:r>
                      <a:r>
                        <a:rPr lang="de-DE" sz="1000" dirty="0" err="1">
                          <a:solidFill>
                            <a:schemeClr val="tx1"/>
                          </a:solidFill>
                          <a:latin typeface="Roboto Condensed Light" panose="02000000000000000000" pitchFamily="2" charset="0"/>
                          <a:ea typeface="Roboto Condensed Light" panose="02000000000000000000" pitchFamily="2" charset="0"/>
                        </a:rPr>
                        <a:t>Pioneer</a:t>
                      </a:r>
                      <a:r>
                        <a:rPr lang="de-DE" sz="1000" dirty="0">
                          <a:solidFill>
                            <a:schemeClr val="tx1"/>
                          </a:solidFill>
                          <a:latin typeface="Roboto Condensed Light" panose="02000000000000000000" pitchFamily="2" charset="0"/>
                          <a:ea typeface="Roboto Condensed Light" panose="02000000000000000000" pitchFamily="2" charset="0"/>
                        </a:rPr>
                        <a:t>“ bzw. „First </a:t>
                      </a:r>
                      <a:r>
                        <a:rPr lang="de-DE" sz="1000" dirty="0" err="1">
                          <a:solidFill>
                            <a:schemeClr val="tx1"/>
                          </a:solidFill>
                          <a:latin typeface="Roboto Condensed Light" panose="02000000000000000000" pitchFamily="2" charset="0"/>
                          <a:ea typeface="Roboto Condensed Light" panose="02000000000000000000" pitchFamily="2" charset="0"/>
                        </a:rPr>
                        <a:t>Mover</a:t>
                      </a:r>
                      <a:r>
                        <a:rPr lang="de-DE" sz="1000" dirty="0">
                          <a:solidFill>
                            <a:schemeClr val="tx1"/>
                          </a:solidFill>
                          <a:latin typeface="Roboto Condensed Light" panose="02000000000000000000" pitchFamily="2" charset="0"/>
                          <a:ea typeface="Roboto Condensed Light" panose="02000000000000000000" pitchFamily="2" charset="0"/>
                        </a:rPr>
                        <a:t>“)</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Bedarf an Operational Excellence</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Produktvielfalt</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Fokus auf Vorentwicklung und Entwicklung </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Später Einstieg („Late Follower“)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solidFill>
                            <a:schemeClr val="tx1"/>
                          </a:solidFill>
                          <a:latin typeface="Roboto Condensed Light" panose="02000000000000000000" pitchFamily="2" charset="0"/>
                          <a:ea typeface="Roboto Condensed Light" panose="02000000000000000000" pitchFamily="2" charset="0"/>
                        </a:rPr>
                        <a:t>Höchstmaß an Operational Excellence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solidFill>
                            <a:schemeClr val="tx1"/>
                          </a:solidFill>
                          <a:latin typeface="Roboto Condensed Light" panose="02000000000000000000" pitchFamily="2" charset="0"/>
                          <a:ea typeface="Roboto Condensed Light" panose="02000000000000000000" pitchFamily="2" charset="0"/>
                        </a:rPr>
                        <a:t>Nutzung von Skaleneffekten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Kleines Produktsortiment</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Fokus auf Projektgeschäft / Anwendungstechnik</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Problemlösungskompetenz für spezifische Kunden-Aufträge</a:t>
                      </a:r>
                    </a:p>
                    <a:p>
                      <a:pPr marL="285750" indent="-285750" algn="l">
                        <a:buFont typeface="Arial" panose="020B0604020202020204" pitchFamily="34" charset="0"/>
                        <a:buChar char="•"/>
                      </a:pPr>
                      <a:r>
                        <a:rPr lang="de-DE" sz="1000" dirty="0">
                          <a:solidFill>
                            <a:schemeClr val="tx1"/>
                          </a:solidFill>
                          <a:latin typeface="Roboto Condensed Light" panose="02000000000000000000" pitchFamily="2" charset="0"/>
                          <a:ea typeface="Roboto Condensed Light" panose="02000000000000000000" pitchFamily="2" charset="0"/>
                        </a:rPr>
                        <a:t>Kostenorientierte Auftragsabwicklung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solidFill>
                            <a:schemeClr val="tx1"/>
                          </a:solidFill>
                          <a:latin typeface="Roboto Condensed Light" panose="02000000000000000000" pitchFamily="2" charset="0"/>
                          <a:ea typeface="Roboto Condensed Light" panose="02000000000000000000" pitchFamily="2" charset="0"/>
                        </a:rPr>
                        <a:t>Später Einstieg („Late Follower“)</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04386007"/>
                  </a:ext>
                </a:extLst>
              </a:tr>
              <a:tr h="648000">
                <a:tc>
                  <a:txBody>
                    <a:bodyPr/>
                    <a:lstStyle/>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Hoher Produkttechnologie-Informationsbedarf</a:t>
                      </a:r>
                    </a:p>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Moderater Prozesstechnologie-Informationsbedarf</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Geringer Produkttechnologie-Informationsbedarf</a:t>
                      </a:r>
                    </a:p>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Hoher Prozesstechnologie-Informationsbedarf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Moderater Produkttechnologie-Informationsbedarf</a:t>
                      </a:r>
                    </a:p>
                    <a:p>
                      <a:pPr marL="0" indent="0" algn="ctr">
                        <a:buFont typeface="Arial" panose="020B0604020202020204" pitchFamily="34" charset="0"/>
                        <a:buNone/>
                      </a:pPr>
                      <a:r>
                        <a:rPr lang="de-DE" sz="1000" b="1" dirty="0">
                          <a:solidFill>
                            <a:schemeClr val="tx1"/>
                          </a:solidFill>
                          <a:latin typeface="Roboto Condensed Light" panose="02000000000000000000" pitchFamily="2" charset="0"/>
                          <a:ea typeface="Roboto Condensed Light" panose="02000000000000000000" pitchFamily="2" charset="0"/>
                        </a:rPr>
                        <a:t>Geringer Prozesstechnologie-Informationsbedarf</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67823954"/>
                  </a:ext>
                </a:extLst>
              </a:tr>
            </a:tbl>
          </a:graphicData>
        </a:graphic>
      </p:graphicFrame>
      <p:pic>
        <p:nvPicPr>
          <p:cNvPr id="165893" name="Picture 5" descr="Datei:NVIDIA logo.svg – Wikipedia">
            <a:extLst>
              <a:ext uri="{FF2B5EF4-FFF2-40B4-BE49-F238E27FC236}">
                <a16:creationId xmlns:a16="http://schemas.microsoft.com/office/drawing/2014/main" id="{3262A96A-2B78-49B3-8A67-F9B04CCC79D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9730" y="3898423"/>
            <a:ext cx="1231391" cy="225169"/>
          </a:xfrm>
          <a:prstGeom prst="rect">
            <a:avLst/>
          </a:prstGeom>
          <a:noFill/>
          <a:extLst>
            <a:ext uri="{909E8E84-426E-40DD-AFC4-6F175D3DCCD1}">
              <a14:hiddenFill xmlns:a14="http://schemas.microsoft.com/office/drawing/2010/main">
                <a:solidFill>
                  <a:srgbClr val="FFFFFF"/>
                </a:solidFill>
              </a14:hiddenFill>
            </a:ext>
          </a:extLst>
        </p:spPr>
      </p:pic>
      <p:pic>
        <p:nvPicPr>
          <p:cNvPr id="165895" name="Picture 7" descr="ALDI SÜD macht es sich mit seinem neuen Logo nicht eben einfach – Design  Tagebuch">
            <a:extLst>
              <a:ext uri="{FF2B5EF4-FFF2-40B4-BE49-F238E27FC236}">
                <a16:creationId xmlns:a16="http://schemas.microsoft.com/office/drawing/2014/main" id="{12DCD9C5-A656-4B07-A03B-0221651DCDB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323" t="12016" r="26064" b="12665"/>
          <a:stretch/>
        </p:blipFill>
        <p:spPr bwMode="auto">
          <a:xfrm>
            <a:off x="5128192" y="3777447"/>
            <a:ext cx="381512" cy="465847"/>
          </a:xfrm>
          <a:prstGeom prst="rect">
            <a:avLst/>
          </a:prstGeom>
          <a:noFill/>
          <a:extLst>
            <a:ext uri="{909E8E84-426E-40DD-AFC4-6F175D3DCCD1}">
              <a14:hiddenFill xmlns:a14="http://schemas.microsoft.com/office/drawing/2010/main">
                <a:solidFill>
                  <a:srgbClr val="FFFFFF"/>
                </a:solidFill>
              </a14:hiddenFill>
            </a:ext>
          </a:extLst>
        </p:spPr>
      </p:pic>
      <p:pic>
        <p:nvPicPr>
          <p:cNvPr id="165897" name="Picture 9" descr="Download Ryanair Logo in SVG Vector or PNG File Format - Logo.wine">
            <a:extLst>
              <a:ext uri="{FF2B5EF4-FFF2-40B4-BE49-F238E27FC236}">
                <a16:creationId xmlns:a16="http://schemas.microsoft.com/office/drawing/2014/main" id="{4C8D0B6B-3DF0-4AB4-9668-CD8F9D4CF1E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1142" t="42218" r="7980" b="41615"/>
          <a:stretch/>
        </p:blipFill>
        <p:spPr bwMode="auto">
          <a:xfrm>
            <a:off x="5827955" y="3924363"/>
            <a:ext cx="1286352" cy="171116"/>
          </a:xfrm>
          <a:prstGeom prst="rect">
            <a:avLst/>
          </a:prstGeom>
          <a:noFill/>
          <a:extLst>
            <a:ext uri="{909E8E84-426E-40DD-AFC4-6F175D3DCCD1}">
              <a14:hiddenFill xmlns:a14="http://schemas.microsoft.com/office/drawing/2010/main">
                <a:solidFill>
                  <a:srgbClr val="FFFFFF"/>
                </a:solidFill>
              </a14:hiddenFill>
            </a:ext>
          </a:extLst>
        </p:spPr>
      </p:pic>
      <p:pic>
        <p:nvPicPr>
          <p:cNvPr id="165899" name="Picture 11" descr="HAWA - Magnetische und leitfähige Werkstoffe">
            <a:extLst>
              <a:ext uri="{FF2B5EF4-FFF2-40B4-BE49-F238E27FC236}">
                <a16:creationId xmlns:a16="http://schemas.microsoft.com/office/drawing/2014/main" id="{8DA2DB08-A8FD-4DC7-B1F2-981D84C09296}"/>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1155" b="9259"/>
          <a:stretch/>
        </p:blipFill>
        <p:spPr bwMode="auto">
          <a:xfrm>
            <a:off x="2876400" y="3761104"/>
            <a:ext cx="915404" cy="464195"/>
          </a:xfrm>
          <a:prstGeom prst="rect">
            <a:avLst/>
          </a:prstGeom>
          <a:noFill/>
          <a:extLst>
            <a:ext uri="{909E8E84-426E-40DD-AFC4-6F175D3DCCD1}">
              <a14:hiddenFill xmlns:a14="http://schemas.microsoft.com/office/drawing/2010/main">
                <a:solidFill>
                  <a:srgbClr val="FFFFFF"/>
                </a:solidFill>
              </a14:hiddenFill>
            </a:ext>
          </a:extLst>
        </p:spPr>
      </p:pic>
      <p:pic>
        <p:nvPicPr>
          <p:cNvPr id="165902" name="Picture 14" descr="Bilfinger Engineering &amp; Maintenance GmbH – RICHTER Chemie-Technik GmbH">
            <a:extLst>
              <a:ext uri="{FF2B5EF4-FFF2-40B4-BE49-F238E27FC236}">
                <a16:creationId xmlns:a16="http://schemas.microsoft.com/office/drawing/2014/main" id="{ECCD53C2-32B2-4C9A-B37F-70FEEEDDD6B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7657" t="33187" r="6040" b="33185"/>
          <a:stretch/>
        </p:blipFill>
        <p:spPr bwMode="auto">
          <a:xfrm>
            <a:off x="8769876" y="3826367"/>
            <a:ext cx="1522152" cy="394685"/>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a:extLst>
              <a:ext uri="{FF2B5EF4-FFF2-40B4-BE49-F238E27FC236}">
                <a16:creationId xmlns:a16="http://schemas.microsoft.com/office/drawing/2014/main" id="{23702963-71E5-470A-A5A4-690448AA2698}"/>
              </a:ext>
            </a:extLst>
          </p:cNvPr>
          <p:cNvSpPr/>
          <p:nvPr/>
        </p:nvSpPr>
        <p:spPr>
          <a:xfrm>
            <a:off x="4471998" y="6475807"/>
            <a:ext cx="3248005" cy="307777"/>
          </a:xfrm>
          <a:prstGeom prst="rect">
            <a:avLst/>
          </a:prstGeom>
        </p:spPr>
        <p:txBody>
          <a:bodyPr wrap="none">
            <a:spAutoFit/>
          </a:bodyPr>
          <a:lstStyle/>
          <a:p>
            <a:r>
              <a:rPr lang="de-DE" sz="1400" dirty="0" err="1">
                <a:solidFill>
                  <a:srgbClr val="424242"/>
                </a:solidFill>
                <a:latin typeface="Roboto Condensed Light" panose="02000000000000000000" pitchFamily="2" charset="0"/>
                <a:ea typeface="Roboto Condensed Light" panose="02000000000000000000" pitchFamily="2" charset="0"/>
                <a:sym typeface="Helvetica Light" charset="0"/>
              </a:rPr>
              <a:t>i.A.a</a:t>
            </a:r>
            <a:r>
              <a:rPr lang="de-DE" sz="1400" dirty="0">
                <a:solidFill>
                  <a:srgbClr val="424242"/>
                </a:solidFill>
                <a:latin typeface="Roboto Condensed Light" panose="02000000000000000000" pitchFamily="2" charset="0"/>
                <a:ea typeface="Roboto Condensed Light" panose="02000000000000000000" pitchFamily="2" charset="0"/>
                <a:sym typeface="Helvetica Light" charset="0"/>
              </a:rPr>
              <a:t>. Zahn (1995), Schuh et Klappert (2011)</a:t>
            </a:r>
            <a:endParaRPr lang="de-DE" sz="1400" dirty="0">
              <a:solidFill>
                <a:srgbClr val="C00000"/>
              </a:solidFill>
              <a:latin typeface="Roboto Condensed Light" panose="02000000000000000000" pitchFamily="2" charset="0"/>
              <a:ea typeface="Roboto Condensed Light" panose="02000000000000000000" pitchFamily="2" charset="0"/>
              <a:sym typeface="Helvetica Light" charset="0"/>
            </a:endParaRPr>
          </a:p>
        </p:txBody>
      </p:sp>
      <p:sp>
        <p:nvSpPr>
          <p:cNvPr id="25" name="Textfeld 24">
            <a:extLst>
              <a:ext uri="{FF2B5EF4-FFF2-40B4-BE49-F238E27FC236}">
                <a16:creationId xmlns:a16="http://schemas.microsoft.com/office/drawing/2014/main" id="{502F38DC-34A1-4153-913B-F90AF2A9F267}"/>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TI als Prozess</a:t>
            </a:r>
          </a:p>
        </p:txBody>
      </p:sp>
    </p:spTree>
    <p:extLst>
      <p:ext uri="{BB962C8B-B14F-4D97-AF65-F5344CB8AC3E}">
        <p14:creationId xmlns:p14="http://schemas.microsoft.com/office/powerpoint/2010/main" val="367747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491832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0" name="Rechteck 29">
            <a:extLst>
              <a:ext uri="{FF2B5EF4-FFF2-40B4-BE49-F238E27FC236}">
                <a16:creationId xmlns:a16="http://schemas.microsoft.com/office/drawing/2014/main" id="{CCDCE0AA-6AB8-4638-9D01-F980CD5772B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19" name="Text Box 5">
            <a:extLst>
              <a:ext uri="{FF2B5EF4-FFF2-40B4-BE49-F238E27FC236}">
                <a16:creationId xmlns:a16="http://schemas.microsoft.com/office/drawing/2014/main" id="{945E18DD-DD32-4EE7-8292-0975391FCB98}"/>
              </a:ext>
            </a:extLst>
          </p:cNvPr>
          <p:cNvSpPr txBox="1">
            <a:spLocks/>
          </p:cNvSpPr>
          <p:nvPr/>
        </p:nvSpPr>
        <p:spPr bwMode="auto">
          <a:xfrm rot="16200000">
            <a:off x="567351" y="3809693"/>
            <a:ext cx="209836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Unsicherheit des Wissens</a:t>
            </a:r>
          </a:p>
        </p:txBody>
      </p:sp>
      <p:sp>
        <p:nvSpPr>
          <p:cNvPr id="20" name="Text Box 6">
            <a:extLst>
              <a:ext uri="{FF2B5EF4-FFF2-40B4-BE49-F238E27FC236}">
                <a16:creationId xmlns:a16="http://schemas.microsoft.com/office/drawing/2014/main" id="{1A27626B-5B62-4BAF-8447-5B32A40B8162}"/>
              </a:ext>
            </a:extLst>
          </p:cNvPr>
          <p:cNvSpPr txBox="1">
            <a:spLocks/>
          </p:cNvSpPr>
          <p:nvPr/>
        </p:nvSpPr>
        <p:spPr bwMode="auto">
          <a:xfrm>
            <a:off x="5103300" y="5503112"/>
            <a:ext cx="224422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Neuheitsgrad des Wissens</a:t>
            </a:r>
          </a:p>
        </p:txBody>
      </p:sp>
      <p:sp>
        <p:nvSpPr>
          <p:cNvPr id="21" name="Text Box 7">
            <a:extLst>
              <a:ext uri="{FF2B5EF4-FFF2-40B4-BE49-F238E27FC236}">
                <a16:creationId xmlns:a16="http://schemas.microsoft.com/office/drawing/2014/main" id="{39A475FC-E6C8-4E5C-B085-4EE90BC60125}"/>
              </a:ext>
            </a:extLst>
          </p:cNvPr>
          <p:cNvSpPr txBox="1">
            <a:spLocks/>
          </p:cNvSpPr>
          <p:nvPr/>
        </p:nvSpPr>
        <p:spPr bwMode="auto">
          <a:xfrm>
            <a:off x="9017224" y="2481132"/>
            <a:ext cx="131893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Universitäten</a:t>
            </a:r>
          </a:p>
        </p:txBody>
      </p:sp>
      <p:sp>
        <p:nvSpPr>
          <p:cNvPr id="22" name="Text Box 8">
            <a:extLst>
              <a:ext uri="{FF2B5EF4-FFF2-40B4-BE49-F238E27FC236}">
                <a16:creationId xmlns:a16="http://schemas.microsoft.com/office/drawing/2014/main" id="{6A21F753-FAED-4202-9D6E-2406FB06CFB0}"/>
              </a:ext>
            </a:extLst>
          </p:cNvPr>
          <p:cNvSpPr txBox="1">
            <a:spLocks/>
          </p:cNvSpPr>
          <p:nvPr/>
        </p:nvSpPr>
        <p:spPr bwMode="auto">
          <a:xfrm>
            <a:off x="6199428" y="2837422"/>
            <a:ext cx="3040822"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Forschungseinrichtungen </a:t>
            </a:r>
            <a:br>
              <a:rPr lang="de-DE" altLang="de-DE" sz="1400" dirty="0"/>
            </a:br>
            <a:r>
              <a:rPr lang="de-DE" altLang="de-DE" sz="1400" dirty="0"/>
              <a:t>(z.B. Fraunhofer-Institute)</a:t>
            </a:r>
          </a:p>
        </p:txBody>
      </p:sp>
      <p:sp>
        <p:nvSpPr>
          <p:cNvPr id="23" name="Text Box 9">
            <a:extLst>
              <a:ext uri="{FF2B5EF4-FFF2-40B4-BE49-F238E27FC236}">
                <a16:creationId xmlns:a16="http://schemas.microsoft.com/office/drawing/2014/main" id="{9ED18AF7-CF13-4766-A68D-D0754B4D7C47}"/>
              </a:ext>
            </a:extLst>
          </p:cNvPr>
          <p:cNvSpPr txBox="1">
            <a:spLocks/>
          </p:cNvSpPr>
          <p:nvPr/>
        </p:nvSpPr>
        <p:spPr bwMode="auto">
          <a:xfrm>
            <a:off x="3209639" y="4125688"/>
            <a:ext cx="1559380"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Branchenmessen</a:t>
            </a:r>
          </a:p>
        </p:txBody>
      </p:sp>
      <p:sp>
        <p:nvSpPr>
          <p:cNvPr id="24" name="Text Box 10">
            <a:extLst>
              <a:ext uri="{FF2B5EF4-FFF2-40B4-BE49-F238E27FC236}">
                <a16:creationId xmlns:a16="http://schemas.microsoft.com/office/drawing/2014/main" id="{8BF2F9C2-69C4-43B7-A47A-F256304D891A}"/>
              </a:ext>
            </a:extLst>
          </p:cNvPr>
          <p:cNvSpPr txBox="1">
            <a:spLocks/>
          </p:cNvSpPr>
          <p:nvPr/>
        </p:nvSpPr>
        <p:spPr bwMode="auto">
          <a:xfrm>
            <a:off x="5648086" y="3637705"/>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Konferenzen</a:t>
            </a:r>
          </a:p>
        </p:txBody>
      </p:sp>
      <p:sp>
        <p:nvSpPr>
          <p:cNvPr id="25" name="Text Box 11">
            <a:extLst>
              <a:ext uri="{FF2B5EF4-FFF2-40B4-BE49-F238E27FC236}">
                <a16:creationId xmlns:a16="http://schemas.microsoft.com/office/drawing/2014/main" id="{C224B2EC-76F2-47AB-8758-960B61A7E4DF}"/>
              </a:ext>
            </a:extLst>
          </p:cNvPr>
          <p:cNvSpPr txBox="1">
            <a:spLocks/>
          </p:cNvSpPr>
          <p:nvPr/>
        </p:nvSpPr>
        <p:spPr bwMode="auto">
          <a:xfrm>
            <a:off x="4847136" y="4107578"/>
            <a:ext cx="182914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Technologiemessen</a:t>
            </a:r>
          </a:p>
        </p:txBody>
      </p:sp>
      <p:sp>
        <p:nvSpPr>
          <p:cNvPr id="26" name="Text Box 13">
            <a:extLst>
              <a:ext uri="{FF2B5EF4-FFF2-40B4-BE49-F238E27FC236}">
                <a16:creationId xmlns:a16="http://schemas.microsoft.com/office/drawing/2014/main" id="{39A327A6-4400-464A-B0BE-E8E3C43DC905}"/>
              </a:ext>
            </a:extLst>
          </p:cNvPr>
          <p:cNvSpPr txBox="1">
            <a:spLocks/>
          </p:cNvSpPr>
          <p:nvPr/>
        </p:nvSpPr>
        <p:spPr bwMode="auto">
          <a:xfrm>
            <a:off x="4375877" y="4537359"/>
            <a:ext cx="13728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Fachseminare</a:t>
            </a:r>
          </a:p>
        </p:txBody>
      </p:sp>
      <p:sp>
        <p:nvSpPr>
          <p:cNvPr id="27" name="Text Box 14">
            <a:extLst>
              <a:ext uri="{FF2B5EF4-FFF2-40B4-BE49-F238E27FC236}">
                <a16:creationId xmlns:a16="http://schemas.microsoft.com/office/drawing/2014/main" id="{D29FAF9C-6615-41D8-BBA4-1EC49630844F}"/>
              </a:ext>
            </a:extLst>
          </p:cNvPr>
          <p:cNvSpPr txBox="1">
            <a:spLocks/>
          </p:cNvSpPr>
          <p:nvPr/>
        </p:nvSpPr>
        <p:spPr bwMode="auto">
          <a:xfrm>
            <a:off x="4753242" y="3810663"/>
            <a:ext cx="84535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Internet</a:t>
            </a:r>
          </a:p>
        </p:txBody>
      </p:sp>
      <p:sp>
        <p:nvSpPr>
          <p:cNvPr id="28" name="Text Box 15">
            <a:extLst>
              <a:ext uri="{FF2B5EF4-FFF2-40B4-BE49-F238E27FC236}">
                <a16:creationId xmlns:a16="http://schemas.microsoft.com/office/drawing/2014/main" id="{D597B8B8-C74C-4F9E-8CFE-4B2B30B8B73B}"/>
              </a:ext>
            </a:extLst>
          </p:cNvPr>
          <p:cNvSpPr txBox="1">
            <a:spLocks/>
          </p:cNvSpPr>
          <p:nvPr/>
        </p:nvSpPr>
        <p:spPr bwMode="auto">
          <a:xfrm>
            <a:off x="7209827" y="3369146"/>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Journals</a:t>
            </a:r>
          </a:p>
        </p:txBody>
      </p:sp>
      <p:sp>
        <p:nvSpPr>
          <p:cNvPr id="34" name="Text Box 16">
            <a:extLst>
              <a:ext uri="{FF2B5EF4-FFF2-40B4-BE49-F238E27FC236}">
                <a16:creationId xmlns:a16="http://schemas.microsoft.com/office/drawing/2014/main" id="{87FF692E-5D81-4DAD-B4CC-616859F2C7B5}"/>
              </a:ext>
            </a:extLst>
          </p:cNvPr>
          <p:cNvSpPr txBox="1">
            <a:spLocks/>
          </p:cNvSpPr>
          <p:nvPr/>
        </p:nvSpPr>
        <p:spPr bwMode="auto">
          <a:xfrm>
            <a:off x="5689491" y="4342918"/>
            <a:ext cx="182914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Kunden-Know-how</a:t>
            </a:r>
          </a:p>
          <a:p>
            <a:pPr algn="ctr" eaLnBrk="1"/>
            <a:r>
              <a:rPr lang="de-DE" altLang="de-DE" sz="1400" dirty="0"/>
              <a:t>(Lead-User)</a:t>
            </a:r>
          </a:p>
        </p:txBody>
      </p:sp>
      <p:sp>
        <p:nvSpPr>
          <p:cNvPr id="38" name="Text Box 17">
            <a:extLst>
              <a:ext uri="{FF2B5EF4-FFF2-40B4-BE49-F238E27FC236}">
                <a16:creationId xmlns:a16="http://schemas.microsoft.com/office/drawing/2014/main" id="{DEE2398F-5FEA-4D49-BE57-39EDBB8E9F26}"/>
              </a:ext>
            </a:extLst>
          </p:cNvPr>
          <p:cNvSpPr txBox="1">
            <a:spLocks/>
          </p:cNvSpPr>
          <p:nvPr/>
        </p:nvSpPr>
        <p:spPr bwMode="auto">
          <a:xfrm>
            <a:off x="4189608" y="4836003"/>
            <a:ext cx="200981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Lieferanten-Know-how</a:t>
            </a:r>
          </a:p>
        </p:txBody>
      </p:sp>
      <p:sp>
        <p:nvSpPr>
          <p:cNvPr id="39" name="Text Box 18">
            <a:extLst>
              <a:ext uri="{FF2B5EF4-FFF2-40B4-BE49-F238E27FC236}">
                <a16:creationId xmlns:a16="http://schemas.microsoft.com/office/drawing/2014/main" id="{E9455206-C857-4FB6-9641-A3659D00A173}"/>
              </a:ext>
            </a:extLst>
          </p:cNvPr>
          <p:cNvSpPr txBox="1">
            <a:spLocks/>
          </p:cNvSpPr>
          <p:nvPr/>
        </p:nvSpPr>
        <p:spPr bwMode="auto">
          <a:xfrm>
            <a:off x="2840140" y="4775449"/>
            <a:ext cx="10287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Patente</a:t>
            </a:r>
          </a:p>
        </p:txBody>
      </p:sp>
      <p:sp>
        <p:nvSpPr>
          <p:cNvPr id="40" name="Text Box 19">
            <a:extLst>
              <a:ext uri="{FF2B5EF4-FFF2-40B4-BE49-F238E27FC236}">
                <a16:creationId xmlns:a16="http://schemas.microsoft.com/office/drawing/2014/main" id="{022CCB1A-31F7-46EB-ADA5-7105B41DAE74}"/>
              </a:ext>
            </a:extLst>
          </p:cNvPr>
          <p:cNvSpPr txBox="1">
            <a:spLocks/>
          </p:cNvSpPr>
          <p:nvPr/>
        </p:nvSpPr>
        <p:spPr bwMode="auto">
          <a:xfrm>
            <a:off x="1799223" y="5097238"/>
            <a:ext cx="192311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Normen &amp; Standards</a:t>
            </a:r>
          </a:p>
        </p:txBody>
      </p:sp>
      <p:sp>
        <p:nvSpPr>
          <p:cNvPr id="41" name="Text Box 20">
            <a:extLst>
              <a:ext uri="{FF2B5EF4-FFF2-40B4-BE49-F238E27FC236}">
                <a16:creationId xmlns:a16="http://schemas.microsoft.com/office/drawing/2014/main" id="{BA047959-DC91-4057-8B5D-A5B6F409CE4C}"/>
              </a:ext>
            </a:extLst>
          </p:cNvPr>
          <p:cNvSpPr txBox="1">
            <a:spLocks/>
          </p:cNvSpPr>
          <p:nvPr/>
        </p:nvSpPr>
        <p:spPr bwMode="auto">
          <a:xfrm>
            <a:off x="2190649" y="4450640"/>
            <a:ext cx="20901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Wettbewerber-Know-how</a:t>
            </a:r>
          </a:p>
        </p:txBody>
      </p:sp>
      <p:sp>
        <p:nvSpPr>
          <p:cNvPr id="44" name="Text Box 22">
            <a:extLst>
              <a:ext uri="{FF2B5EF4-FFF2-40B4-BE49-F238E27FC236}">
                <a16:creationId xmlns:a16="http://schemas.microsoft.com/office/drawing/2014/main" id="{B8CDC1AC-9E11-4CA2-96CA-3C81094791D9}"/>
              </a:ext>
            </a:extLst>
          </p:cNvPr>
          <p:cNvSpPr txBox="1">
            <a:spLocks/>
          </p:cNvSpPr>
          <p:nvPr/>
        </p:nvSpPr>
        <p:spPr bwMode="auto">
          <a:xfrm>
            <a:off x="6860287" y="3906264"/>
            <a:ext cx="2524343"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Open Innovation-Plattformen</a:t>
            </a:r>
          </a:p>
        </p:txBody>
      </p:sp>
      <p:sp>
        <p:nvSpPr>
          <p:cNvPr id="47" name="Rechteck 46">
            <a:extLst>
              <a:ext uri="{FF2B5EF4-FFF2-40B4-BE49-F238E27FC236}">
                <a16:creationId xmlns:a16="http://schemas.microsoft.com/office/drawing/2014/main" id="{E74CDAD7-ABE9-4512-939B-43E1BFB17021}"/>
              </a:ext>
            </a:extLst>
          </p:cNvPr>
          <p:cNvSpPr/>
          <p:nvPr/>
        </p:nvSpPr>
        <p:spPr>
          <a:xfrm>
            <a:off x="1982978"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48" name="Rechteck 47">
            <a:extLst>
              <a:ext uri="{FF2B5EF4-FFF2-40B4-BE49-F238E27FC236}">
                <a16:creationId xmlns:a16="http://schemas.microsoft.com/office/drawing/2014/main" id="{C2C09A14-078E-485C-9239-7F66883A1899}"/>
              </a:ext>
            </a:extLst>
          </p:cNvPr>
          <p:cNvSpPr/>
          <p:nvPr/>
        </p:nvSpPr>
        <p:spPr>
          <a:xfrm>
            <a:off x="4173753" y="1330961"/>
            <a:ext cx="1620000" cy="684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49" name="Rechteck 48">
            <a:extLst>
              <a:ext uri="{FF2B5EF4-FFF2-40B4-BE49-F238E27FC236}">
                <a16:creationId xmlns:a16="http://schemas.microsoft.com/office/drawing/2014/main" id="{C123CAC3-7ACE-4FD6-B63F-C13E14CC6E66}"/>
              </a:ext>
            </a:extLst>
          </p:cNvPr>
          <p:cNvSpPr/>
          <p:nvPr/>
        </p:nvSpPr>
        <p:spPr>
          <a:xfrm>
            <a:off x="6364528" y="1330961"/>
            <a:ext cx="1620000" cy="684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50" name="Rechteck 49">
            <a:extLst>
              <a:ext uri="{FF2B5EF4-FFF2-40B4-BE49-F238E27FC236}">
                <a16:creationId xmlns:a16="http://schemas.microsoft.com/office/drawing/2014/main" id="{67A41590-B25E-4BC2-A999-483C252997E0}"/>
              </a:ext>
            </a:extLst>
          </p:cNvPr>
          <p:cNvSpPr/>
          <p:nvPr/>
        </p:nvSpPr>
        <p:spPr>
          <a:xfrm>
            <a:off x="8555304"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cxnSp>
        <p:nvCxnSpPr>
          <p:cNvPr id="3" name="Gerade Verbindung mit Pfeil 2">
            <a:extLst>
              <a:ext uri="{FF2B5EF4-FFF2-40B4-BE49-F238E27FC236}">
                <a16:creationId xmlns:a16="http://schemas.microsoft.com/office/drawing/2014/main" id="{4F5CDE55-554B-4BC9-940A-889D6DBC6767}"/>
              </a:ext>
            </a:extLst>
          </p:cNvPr>
          <p:cNvCxnSpPr/>
          <p:nvPr/>
        </p:nvCxnSpPr>
        <p:spPr>
          <a:xfrm flipV="1">
            <a:off x="1778708" y="2368731"/>
            <a:ext cx="0" cy="308822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51" name="Gerade Verbindung mit Pfeil 50">
            <a:extLst>
              <a:ext uri="{FF2B5EF4-FFF2-40B4-BE49-F238E27FC236}">
                <a16:creationId xmlns:a16="http://schemas.microsoft.com/office/drawing/2014/main" id="{BEA1F84D-4A8B-4BD3-AB41-1C2B9B12E1F3}"/>
              </a:ext>
            </a:extLst>
          </p:cNvPr>
          <p:cNvCxnSpPr>
            <a:cxnSpLocks/>
          </p:cNvCxnSpPr>
          <p:nvPr/>
        </p:nvCxnSpPr>
        <p:spPr>
          <a:xfrm>
            <a:off x="1778971" y="5456951"/>
            <a:ext cx="8208000"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32" name="Rechteck 31">
            <a:extLst>
              <a:ext uri="{FF2B5EF4-FFF2-40B4-BE49-F238E27FC236}">
                <a16:creationId xmlns:a16="http://schemas.microsoft.com/office/drawing/2014/main" id="{D575F910-9100-4518-97F4-C500B53C0C68}"/>
              </a:ext>
            </a:extLst>
          </p:cNvPr>
          <p:cNvSpPr/>
          <p:nvPr/>
        </p:nvSpPr>
        <p:spPr>
          <a:xfrm>
            <a:off x="5365672" y="6475807"/>
            <a:ext cx="1460656" cy="307777"/>
          </a:xfrm>
          <a:prstGeom prst="rect">
            <a:avLst/>
          </a:prstGeom>
        </p:spPr>
        <p:txBody>
          <a:bodyPr wrap="none">
            <a:spAutoFit/>
          </a:bodyPr>
          <a:lstStyle/>
          <a:p>
            <a:r>
              <a:rPr lang="de-DE" sz="1400" dirty="0" err="1">
                <a:solidFill>
                  <a:srgbClr val="424242"/>
                </a:solidFill>
                <a:latin typeface="Roboto Condensed Light" panose="02000000000000000000" pitchFamily="2" charset="0"/>
                <a:ea typeface="Roboto Condensed Light" panose="02000000000000000000" pitchFamily="2" charset="0"/>
              </a:rPr>
              <a:t>i.</a:t>
            </a:r>
            <a:r>
              <a:rPr lang="de-DE" sz="1400" dirty="0" err="1">
                <a:solidFill>
                  <a:srgbClr val="424242"/>
                </a:solidFill>
                <a:latin typeface="Roboto Condensed Light" panose="02000000000000000000" pitchFamily="2" charset="0"/>
                <a:ea typeface="Roboto Condensed Light" panose="02000000000000000000" pitchFamily="2" charset="0"/>
                <a:sym typeface="Helvetica Light" charset="0"/>
              </a:rPr>
              <a:t>A.a</a:t>
            </a:r>
            <a:r>
              <a:rPr lang="de-DE" sz="1400" dirty="0">
                <a:solidFill>
                  <a:srgbClr val="424242"/>
                </a:solidFill>
                <a:latin typeface="Roboto Condensed Light" panose="02000000000000000000" pitchFamily="2" charset="0"/>
                <a:ea typeface="Roboto Condensed Light" panose="02000000000000000000" pitchFamily="2" charset="0"/>
                <a:sym typeface="Helvetica Light" charset="0"/>
              </a:rPr>
              <a:t>. Keller (1997)</a:t>
            </a:r>
          </a:p>
        </p:txBody>
      </p:sp>
      <p:sp>
        <p:nvSpPr>
          <p:cNvPr id="33" name="Textfeld 32">
            <a:extLst>
              <a:ext uri="{FF2B5EF4-FFF2-40B4-BE49-F238E27FC236}">
                <a16:creationId xmlns:a16="http://schemas.microsoft.com/office/drawing/2014/main" id="{289434A5-4E23-43C1-B518-92BF7043E0BC}"/>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TI als Prozess</a:t>
            </a:r>
          </a:p>
        </p:txBody>
      </p:sp>
    </p:spTree>
    <p:extLst>
      <p:ext uri="{BB962C8B-B14F-4D97-AF65-F5344CB8AC3E}">
        <p14:creationId xmlns:p14="http://schemas.microsoft.com/office/powerpoint/2010/main" val="15943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14188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Rechteck 21">
            <a:extLst>
              <a:ext uri="{FF2B5EF4-FFF2-40B4-BE49-F238E27FC236}">
                <a16:creationId xmlns:a16="http://schemas.microsoft.com/office/drawing/2014/main" id="{39EA7F7A-A1E3-48DD-B449-C31AA438BDB5}"/>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8" name="Rechteck 57">
            <a:extLst>
              <a:ext uri="{FF2B5EF4-FFF2-40B4-BE49-F238E27FC236}">
                <a16:creationId xmlns:a16="http://schemas.microsoft.com/office/drawing/2014/main" id="{A4B9C7A7-FD80-4F9D-ABCE-A6FA859AD13D}"/>
              </a:ext>
            </a:extLst>
          </p:cNvPr>
          <p:cNvSpPr/>
          <p:nvPr/>
        </p:nvSpPr>
        <p:spPr>
          <a:xfrm>
            <a:off x="1982978" y="2357194"/>
            <a:ext cx="8192326" cy="3319270"/>
          </a:xfrm>
          <a:prstGeom prst="rect">
            <a:avLst/>
          </a:prstGeom>
          <a:solidFill>
            <a:schemeClr val="bg1">
              <a:lumMod val="95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Roboto Condensed Light" panose="02000000000000000000" pitchFamily="2" charset="0"/>
              <a:ea typeface="Roboto Condensed Light" panose="02000000000000000000" pitchFamily="2" charset="0"/>
            </a:endParaRPr>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47" name="Text Box 5">
            <a:extLst>
              <a:ext uri="{FF2B5EF4-FFF2-40B4-BE49-F238E27FC236}">
                <a16:creationId xmlns:a16="http://schemas.microsoft.com/office/drawing/2014/main" id="{C2F97C56-5FE2-4A6C-99A0-1D7CE28EA184}"/>
              </a:ext>
            </a:extLst>
          </p:cNvPr>
          <p:cNvSpPr txBox="1">
            <a:spLocks/>
          </p:cNvSpPr>
          <p:nvPr/>
        </p:nvSpPr>
        <p:spPr bwMode="auto">
          <a:xfrm>
            <a:off x="2212914" y="2460334"/>
            <a:ext cx="2242601"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1400" b="1" dirty="0">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Technologiename und -bereich</a:t>
            </a:r>
          </a:p>
        </p:txBody>
      </p:sp>
      <p:sp>
        <p:nvSpPr>
          <p:cNvPr id="50" name="Text Box 8">
            <a:extLst>
              <a:ext uri="{FF2B5EF4-FFF2-40B4-BE49-F238E27FC236}">
                <a16:creationId xmlns:a16="http://schemas.microsoft.com/office/drawing/2014/main" id="{D4F21061-9CEA-4980-B7EA-E1EBDF25B6EE}"/>
              </a:ext>
            </a:extLst>
          </p:cNvPr>
          <p:cNvSpPr txBox="1">
            <a:spLocks/>
          </p:cNvSpPr>
          <p:nvPr/>
        </p:nvSpPr>
        <p:spPr bwMode="auto">
          <a:xfrm>
            <a:off x="3765738" y="2815761"/>
            <a:ext cx="5923642"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1400" b="1" dirty="0">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Kurzbeschreibung</a:t>
            </a:r>
          </a:p>
          <a:p>
            <a:pPr eaLnBrk="1"/>
            <a:r>
              <a:rPr lang="de-DE" altLang="de-DE" sz="1400" dirty="0">
                <a:latin typeface="Roboto Condensed Light" panose="02000000000000000000" pitchFamily="2" charset="0"/>
                <a:ea typeface="Roboto Condensed Light" panose="02000000000000000000" pitchFamily="2" charset="0"/>
              </a:rPr>
              <a:t>Verfahrens- oder physikalisches Prinzip, grundlegende Wirkmechanismen</a:t>
            </a:r>
          </a:p>
        </p:txBody>
      </p:sp>
      <p:sp>
        <p:nvSpPr>
          <p:cNvPr id="51" name="Text Box 9">
            <a:extLst>
              <a:ext uri="{FF2B5EF4-FFF2-40B4-BE49-F238E27FC236}">
                <a16:creationId xmlns:a16="http://schemas.microsoft.com/office/drawing/2014/main" id="{C5AEA4D6-081D-48AC-9114-1A54ED709862}"/>
              </a:ext>
            </a:extLst>
          </p:cNvPr>
          <p:cNvSpPr txBox="1">
            <a:spLocks/>
          </p:cNvSpPr>
          <p:nvPr/>
        </p:nvSpPr>
        <p:spPr bwMode="auto">
          <a:xfrm>
            <a:off x="3786648" y="3397862"/>
            <a:ext cx="5826872"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1400" b="1" dirty="0">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Anwendungspotenzial</a:t>
            </a:r>
          </a:p>
          <a:p>
            <a:pPr eaLnBrk="1"/>
            <a:r>
              <a:rPr lang="de-DE" altLang="de-DE" sz="1400" dirty="0">
                <a:latin typeface="Roboto Condensed Light" panose="02000000000000000000" pitchFamily="2" charset="0"/>
                <a:ea typeface="Roboto Condensed Light" panose="02000000000000000000" pitchFamily="2" charset="0"/>
              </a:rPr>
              <a:t>Beschreibung möglicher Anwendungen (allgemein und/oder unternehmensbezogen), Technologischer Reifegrad</a:t>
            </a:r>
          </a:p>
        </p:txBody>
      </p:sp>
      <p:sp>
        <p:nvSpPr>
          <p:cNvPr id="52" name="Text Box 10">
            <a:extLst>
              <a:ext uri="{FF2B5EF4-FFF2-40B4-BE49-F238E27FC236}">
                <a16:creationId xmlns:a16="http://schemas.microsoft.com/office/drawing/2014/main" id="{3486A632-A90D-477F-BC7D-CF0D6DEF83C1}"/>
              </a:ext>
            </a:extLst>
          </p:cNvPr>
          <p:cNvSpPr txBox="1">
            <a:spLocks/>
          </p:cNvSpPr>
          <p:nvPr/>
        </p:nvSpPr>
        <p:spPr bwMode="auto">
          <a:xfrm>
            <a:off x="3786648" y="4195407"/>
            <a:ext cx="5826872"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1400" b="1" dirty="0">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Vor- und Nachteile</a:t>
            </a:r>
          </a:p>
          <a:p>
            <a:pPr eaLnBrk="1"/>
            <a:r>
              <a:rPr lang="de-DE" altLang="de-DE" sz="1400" dirty="0">
                <a:latin typeface="Roboto Condensed Light" panose="02000000000000000000" pitchFamily="2" charset="0"/>
                <a:ea typeface="Roboto Condensed Light" panose="02000000000000000000" pitchFamily="2" charset="0"/>
              </a:rPr>
              <a:t>Auflistung allgemeiner und Anwendungsfall-spezifischer Vor- und Nachteile</a:t>
            </a:r>
          </a:p>
        </p:txBody>
      </p:sp>
      <p:sp>
        <p:nvSpPr>
          <p:cNvPr id="53" name="Text Box 11">
            <a:extLst>
              <a:ext uri="{FF2B5EF4-FFF2-40B4-BE49-F238E27FC236}">
                <a16:creationId xmlns:a16="http://schemas.microsoft.com/office/drawing/2014/main" id="{F8A0BC55-FB2E-4859-A7B2-18E99681296F}"/>
              </a:ext>
            </a:extLst>
          </p:cNvPr>
          <p:cNvSpPr txBox="1">
            <a:spLocks/>
          </p:cNvSpPr>
          <p:nvPr/>
        </p:nvSpPr>
        <p:spPr bwMode="auto">
          <a:xfrm>
            <a:off x="3786648" y="4777507"/>
            <a:ext cx="5826872"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1400" b="1" dirty="0">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Quellen</a:t>
            </a:r>
          </a:p>
          <a:p>
            <a:pPr eaLnBrk="1"/>
            <a:r>
              <a:rPr lang="de-DE" altLang="de-DE" sz="1400" dirty="0">
                <a:latin typeface="Roboto Condensed Light" panose="02000000000000000000" pitchFamily="2" charset="0"/>
                <a:ea typeface="Roboto Condensed Light" panose="02000000000000000000" pitchFamily="2" charset="0"/>
              </a:rPr>
              <a:t>Auflistung von Technologieanbietern, marktgängigen Lösungen und weiterführenden Informationsquellen und Kontakten</a:t>
            </a:r>
          </a:p>
        </p:txBody>
      </p:sp>
      <p:sp>
        <p:nvSpPr>
          <p:cNvPr id="54" name="Rechteck 53">
            <a:extLst>
              <a:ext uri="{FF2B5EF4-FFF2-40B4-BE49-F238E27FC236}">
                <a16:creationId xmlns:a16="http://schemas.microsoft.com/office/drawing/2014/main" id="{4FB8FD7A-04EF-4850-ADA7-428FFAFC3C27}"/>
              </a:ext>
            </a:extLst>
          </p:cNvPr>
          <p:cNvSpPr/>
          <p:nvPr/>
        </p:nvSpPr>
        <p:spPr>
          <a:xfrm>
            <a:off x="1982978"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55" name="Rechteck 54">
            <a:extLst>
              <a:ext uri="{FF2B5EF4-FFF2-40B4-BE49-F238E27FC236}">
                <a16:creationId xmlns:a16="http://schemas.microsoft.com/office/drawing/2014/main" id="{259A85CE-15BF-4181-A2B0-8FA16F22F83D}"/>
              </a:ext>
            </a:extLst>
          </p:cNvPr>
          <p:cNvSpPr/>
          <p:nvPr/>
        </p:nvSpPr>
        <p:spPr>
          <a:xfrm>
            <a:off x="4173753"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56" name="Rechteck 55">
            <a:extLst>
              <a:ext uri="{FF2B5EF4-FFF2-40B4-BE49-F238E27FC236}">
                <a16:creationId xmlns:a16="http://schemas.microsoft.com/office/drawing/2014/main" id="{9DE29591-70A5-4A32-891A-907501B9CEF3}"/>
              </a:ext>
            </a:extLst>
          </p:cNvPr>
          <p:cNvSpPr/>
          <p:nvPr/>
        </p:nvSpPr>
        <p:spPr>
          <a:xfrm>
            <a:off x="6364528" y="1330961"/>
            <a:ext cx="1620000" cy="684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57" name="Rechteck 56">
            <a:extLst>
              <a:ext uri="{FF2B5EF4-FFF2-40B4-BE49-F238E27FC236}">
                <a16:creationId xmlns:a16="http://schemas.microsoft.com/office/drawing/2014/main" id="{18249C5B-4323-4409-8430-D5A947274C85}"/>
              </a:ext>
            </a:extLst>
          </p:cNvPr>
          <p:cNvSpPr/>
          <p:nvPr/>
        </p:nvSpPr>
        <p:spPr>
          <a:xfrm>
            <a:off x="8555304" y="1330961"/>
            <a:ext cx="1620000" cy="684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sp>
        <p:nvSpPr>
          <p:cNvPr id="59" name="Rechteck 58">
            <a:extLst>
              <a:ext uri="{FF2B5EF4-FFF2-40B4-BE49-F238E27FC236}">
                <a16:creationId xmlns:a16="http://schemas.microsoft.com/office/drawing/2014/main" id="{834A87BD-0713-4F05-98F8-3B4225D40C6A}"/>
              </a:ext>
            </a:extLst>
          </p:cNvPr>
          <p:cNvSpPr/>
          <p:nvPr/>
        </p:nvSpPr>
        <p:spPr>
          <a:xfrm>
            <a:off x="2277684" y="2923917"/>
            <a:ext cx="1379470" cy="790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Roboto Condensed Light" panose="02000000000000000000" pitchFamily="2" charset="0"/>
              <a:ea typeface="Roboto Condensed Light" panose="02000000000000000000" pitchFamily="2" charset="0"/>
            </a:endParaRPr>
          </a:p>
        </p:txBody>
      </p:sp>
      <p:sp>
        <p:nvSpPr>
          <p:cNvPr id="2" name="Rechteck 1">
            <a:extLst>
              <a:ext uri="{FF2B5EF4-FFF2-40B4-BE49-F238E27FC236}">
                <a16:creationId xmlns:a16="http://schemas.microsoft.com/office/drawing/2014/main" id="{17DE1D9C-FF7E-4E26-99A1-E7BCA1C722A7}"/>
              </a:ext>
            </a:extLst>
          </p:cNvPr>
          <p:cNvSpPr/>
          <p:nvPr/>
        </p:nvSpPr>
        <p:spPr>
          <a:xfrm>
            <a:off x="2449488" y="3142956"/>
            <a:ext cx="1035861" cy="307777"/>
          </a:xfrm>
          <a:prstGeom prst="rect">
            <a:avLst/>
          </a:prstGeom>
        </p:spPr>
        <p:txBody>
          <a:bodyPr wrap="none">
            <a:spAutoFit/>
          </a:bodyPr>
          <a:lstStyle/>
          <a:p>
            <a:r>
              <a:rPr lang="de-DE" altLang="de-DE" sz="1400" dirty="0">
                <a:latin typeface="Roboto Condensed Light" panose="02000000000000000000" pitchFamily="2" charset="0"/>
                <a:ea typeface="Roboto Condensed Light" panose="02000000000000000000" pitchFamily="2" charset="0"/>
              </a:rPr>
              <a:t>Skizze / Bild</a:t>
            </a:r>
            <a:endParaRPr lang="de-DE" sz="1400" dirty="0">
              <a:latin typeface="Roboto Condensed Light" panose="02000000000000000000" pitchFamily="2" charset="0"/>
              <a:ea typeface="Roboto Condensed Light" panose="02000000000000000000" pitchFamily="2" charset="0"/>
            </a:endParaRPr>
          </a:p>
        </p:txBody>
      </p:sp>
      <p:sp>
        <p:nvSpPr>
          <p:cNvPr id="60" name="Rechteck 59">
            <a:extLst>
              <a:ext uri="{FF2B5EF4-FFF2-40B4-BE49-F238E27FC236}">
                <a16:creationId xmlns:a16="http://schemas.microsoft.com/office/drawing/2014/main" id="{992FE6A5-726A-46F1-A19A-CF373A580733}"/>
              </a:ext>
            </a:extLst>
          </p:cNvPr>
          <p:cNvSpPr/>
          <p:nvPr/>
        </p:nvSpPr>
        <p:spPr>
          <a:xfrm>
            <a:off x="2277684" y="3912906"/>
            <a:ext cx="1379470" cy="790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Roboto Condensed Light" panose="02000000000000000000" pitchFamily="2" charset="0"/>
              <a:ea typeface="Roboto Condensed Light" panose="02000000000000000000" pitchFamily="2" charset="0"/>
            </a:endParaRPr>
          </a:p>
        </p:txBody>
      </p:sp>
      <p:sp>
        <p:nvSpPr>
          <p:cNvPr id="61" name="Rechteck 60">
            <a:extLst>
              <a:ext uri="{FF2B5EF4-FFF2-40B4-BE49-F238E27FC236}">
                <a16:creationId xmlns:a16="http://schemas.microsoft.com/office/drawing/2014/main" id="{2A66400A-AB51-43D9-89E0-ACD16B584082}"/>
              </a:ext>
            </a:extLst>
          </p:cNvPr>
          <p:cNvSpPr/>
          <p:nvPr/>
        </p:nvSpPr>
        <p:spPr>
          <a:xfrm>
            <a:off x="2449488" y="4131945"/>
            <a:ext cx="1035861" cy="307777"/>
          </a:xfrm>
          <a:prstGeom prst="rect">
            <a:avLst/>
          </a:prstGeom>
        </p:spPr>
        <p:txBody>
          <a:bodyPr wrap="none">
            <a:spAutoFit/>
          </a:bodyPr>
          <a:lstStyle/>
          <a:p>
            <a:r>
              <a:rPr lang="de-DE" altLang="de-DE" sz="1400" dirty="0">
                <a:latin typeface="Roboto Condensed Light" panose="02000000000000000000" pitchFamily="2" charset="0"/>
                <a:ea typeface="Roboto Condensed Light" panose="02000000000000000000" pitchFamily="2" charset="0"/>
              </a:rPr>
              <a:t>Skizze / Bild</a:t>
            </a:r>
            <a:endParaRPr lang="de-DE" sz="1400" dirty="0">
              <a:latin typeface="Roboto Condensed Light" panose="02000000000000000000" pitchFamily="2" charset="0"/>
              <a:ea typeface="Roboto Condensed Light" panose="02000000000000000000" pitchFamily="2" charset="0"/>
            </a:endParaRPr>
          </a:p>
        </p:txBody>
      </p:sp>
      <p:sp>
        <p:nvSpPr>
          <p:cNvPr id="23" name="Rechteck 22">
            <a:extLst>
              <a:ext uri="{FF2B5EF4-FFF2-40B4-BE49-F238E27FC236}">
                <a16:creationId xmlns:a16="http://schemas.microsoft.com/office/drawing/2014/main" id="{4BCCC9ED-26CB-48B8-B9C4-CBBEA6A7BAD8}"/>
              </a:ext>
            </a:extLst>
          </p:cNvPr>
          <p:cNvSpPr/>
          <p:nvPr/>
        </p:nvSpPr>
        <p:spPr>
          <a:xfrm>
            <a:off x="5136674" y="6475807"/>
            <a:ext cx="2297424" cy="307777"/>
          </a:xfrm>
          <a:prstGeom prst="rect">
            <a:avLst/>
          </a:prstGeom>
        </p:spPr>
        <p:txBody>
          <a:bodyPr wrap="none">
            <a:spAutoFit/>
          </a:bodyPr>
          <a:lstStyle/>
          <a:p>
            <a:r>
              <a:rPr lang="de-DE" sz="1400" dirty="0" err="1">
                <a:solidFill>
                  <a:srgbClr val="424242"/>
                </a:solidFill>
                <a:latin typeface="Roboto Condensed Light" panose="02000000000000000000" pitchFamily="2" charset="0"/>
                <a:ea typeface="Roboto Condensed Light" panose="02000000000000000000" pitchFamily="2" charset="0"/>
              </a:rPr>
              <a:t>i.</a:t>
            </a:r>
            <a:r>
              <a:rPr lang="de-DE" sz="1400" dirty="0" err="1">
                <a:solidFill>
                  <a:srgbClr val="424242"/>
                </a:solidFill>
                <a:latin typeface="Roboto Condensed Light" panose="02000000000000000000" pitchFamily="2" charset="0"/>
                <a:ea typeface="Roboto Condensed Light" panose="02000000000000000000" pitchFamily="2" charset="0"/>
                <a:sym typeface="Helvetica Light" charset="0"/>
              </a:rPr>
              <a:t>A.a</a:t>
            </a:r>
            <a:r>
              <a:rPr lang="de-DE" sz="1400" dirty="0">
                <a:solidFill>
                  <a:srgbClr val="424242"/>
                </a:solidFill>
                <a:latin typeface="Roboto Condensed Light" panose="02000000000000000000" pitchFamily="2" charset="0"/>
                <a:ea typeface="Roboto Condensed Light" panose="02000000000000000000" pitchFamily="2" charset="0"/>
                <a:sym typeface="Helvetica Light" charset="0"/>
              </a:rPr>
              <a:t>. Schuh et Klappert (2011)</a:t>
            </a:r>
          </a:p>
        </p:txBody>
      </p:sp>
      <p:sp>
        <p:nvSpPr>
          <p:cNvPr id="24" name="Textfeld 23">
            <a:extLst>
              <a:ext uri="{FF2B5EF4-FFF2-40B4-BE49-F238E27FC236}">
                <a16:creationId xmlns:a16="http://schemas.microsoft.com/office/drawing/2014/main" id="{D4ADA576-16A1-46AD-96BB-5808EDA1055D}"/>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TI als Prozess</a:t>
            </a:r>
          </a:p>
        </p:txBody>
      </p:sp>
    </p:spTree>
    <p:extLst>
      <p:ext uri="{BB962C8B-B14F-4D97-AF65-F5344CB8AC3E}">
        <p14:creationId xmlns:p14="http://schemas.microsoft.com/office/powerpoint/2010/main" val="3403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2057D8-AEDC-4020-981B-41D43DE72B2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Folie" r:id="rId5" imgW="425" imgH="424" progId="TCLayout.ActiveDocument.1">
                  <p:embed/>
                </p:oleObj>
              </mc:Choice>
              <mc:Fallback>
                <p:oleObj name="think-cell Folie" r:id="rId5" imgW="425" imgH="424" progId="TCLayout.ActiveDocument.1">
                  <p:embed/>
                  <p:pic>
                    <p:nvPicPr>
                      <p:cNvPr id="4" name="think-cell data - do not delete" hidden="1">
                        <a:extLst>
                          <a:ext uri="{FF2B5EF4-FFF2-40B4-BE49-F238E27FC236}">
                            <a16:creationId xmlns:a16="http://schemas.microsoft.com/office/drawing/2014/main" id="{D72057D8-AEDC-4020-981B-41D43DE72B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1563" name="Picture 11" descr="Mobilität neu denken - BundesBauBlatt">
            <a:extLst>
              <a:ext uri="{FF2B5EF4-FFF2-40B4-BE49-F238E27FC236}">
                <a16:creationId xmlns:a16="http://schemas.microsoft.com/office/drawing/2014/main" id="{B01866D2-EC92-4A9B-9780-AE486BFB90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25" r="21243"/>
          <a:stretch/>
        </p:blipFill>
        <p:spPr bwMode="auto">
          <a:xfrm flipH="1">
            <a:off x="4282455" y="-29016"/>
            <a:ext cx="789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41B9291-892E-4640-A441-4F98EA9F7BFA}"/>
              </a:ext>
            </a:extLst>
          </p:cNvPr>
          <p:cNvSpPr/>
          <p:nvPr/>
        </p:nvSpPr>
        <p:spPr>
          <a:xfrm>
            <a:off x="12350" y="-27589"/>
            <a:ext cx="12181033" cy="6868028"/>
          </a:xfrm>
          <a:prstGeom prst="rect">
            <a:avLst/>
          </a:prstGeom>
          <a:gradFill>
            <a:gsLst>
              <a:gs pos="43000">
                <a:schemeClr val="accent1">
                  <a:lumMod val="5000"/>
                  <a:lumOff val="95000"/>
                  <a:alpha val="67000"/>
                </a:schemeClr>
              </a:gs>
              <a:gs pos="0">
                <a:srgbClr val="FBFCFE"/>
              </a:gs>
              <a:gs pos="86000">
                <a:schemeClr val="bg1">
                  <a:alpha val="13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6E4A48-D6B5-41F1-A83C-F445918686C0}"/>
              </a:ext>
            </a:extLst>
          </p:cNvPr>
          <p:cNvSpPr/>
          <p:nvPr/>
        </p:nvSpPr>
        <p:spPr>
          <a:xfrm>
            <a:off x="1781175" y="0"/>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5F48D83-3792-4D9F-90E6-4EE89CE3CF6B}"/>
              </a:ext>
            </a:extLst>
          </p:cNvPr>
          <p:cNvSpPr/>
          <p:nvPr/>
        </p:nvSpPr>
        <p:spPr>
          <a:xfrm>
            <a:off x="690093" y="2041081"/>
            <a:ext cx="5895401" cy="3046988"/>
          </a:xfrm>
          <a:prstGeom prst="rect">
            <a:avLst/>
          </a:prstGeom>
        </p:spPr>
        <p:txBody>
          <a:bodyPr wrap="square" lIns="0" tIns="0" rIns="0" bIns="0">
            <a:spAutoFit/>
          </a:bodyPr>
          <a:lstStyle/>
          <a:p>
            <a:r>
              <a:rPr lang="de-DE" b="1" dirty="0">
                <a:solidFill>
                  <a:schemeClr val="bg2"/>
                </a:solidFill>
                <a:latin typeface="Roboto Condensed Light" panose="02000000000000000000" pitchFamily="2" charset="0"/>
                <a:ea typeface="Roboto Condensed Light" panose="02000000000000000000" pitchFamily="2" charset="0"/>
              </a:rPr>
              <a:t>1. Grundlagen der Technology </a:t>
            </a:r>
            <a:r>
              <a:rPr lang="de-DE" b="1" dirty="0" err="1">
                <a:solidFill>
                  <a:schemeClr val="bg2"/>
                </a:solidFill>
                <a:latin typeface="Roboto Condensed Light" panose="02000000000000000000" pitchFamily="2" charset="0"/>
                <a:ea typeface="Roboto Condensed Light" panose="02000000000000000000" pitchFamily="2" charset="0"/>
              </a:rPr>
              <a:t>Intelligence</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Definition und Einordnung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TI als unternehmerischer Prozess </a:t>
            </a:r>
          </a:p>
          <a:p>
            <a:endParaRPr lang="de-DE" b="1" dirty="0">
              <a:latin typeface="Roboto Condensed Light" panose="02000000000000000000" pitchFamily="2" charset="0"/>
              <a:ea typeface="Roboto Condensed Light" panose="02000000000000000000" pitchFamily="2" charset="0"/>
            </a:endParaRPr>
          </a:p>
          <a:p>
            <a:r>
              <a:rPr lang="de-DE" b="1" dirty="0">
                <a:latin typeface="Roboto Condensed Light" panose="02000000000000000000" pitchFamily="2" charset="0"/>
                <a:ea typeface="Roboto Condensed Light" panose="02000000000000000000" pitchFamily="2" charset="0"/>
              </a:rPr>
              <a:t>2. Umsetzung in der Praxis</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Konzeption und Aufbau einer Technologiedatenbank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Literaturbasierte Herleitung des Vorgehens </a:t>
            </a:r>
          </a:p>
          <a:p>
            <a:endParaRPr lang="de-DE" b="1" dirty="0">
              <a:latin typeface="Roboto Condensed Light" panose="02000000000000000000" pitchFamily="2" charset="0"/>
              <a:ea typeface="Roboto Condensed Light" panose="02000000000000000000" pitchFamily="2" charset="0"/>
            </a:endParaRPr>
          </a:p>
          <a:p>
            <a:r>
              <a:rPr lang="de-DE" b="1" dirty="0">
                <a:solidFill>
                  <a:schemeClr val="bg2"/>
                </a:solidFill>
                <a:latin typeface="Roboto Condensed Light" panose="02000000000000000000" pitchFamily="2" charset="0"/>
                <a:ea typeface="Roboto Condensed Light" panose="02000000000000000000" pitchFamily="2" charset="0"/>
              </a:rPr>
              <a:t>3. Erkenntnisse und Implikationen</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Zentrale „</a:t>
            </a:r>
            <a:r>
              <a:rPr lang="de-DE" dirty="0" err="1">
                <a:solidFill>
                  <a:schemeClr val="bg2"/>
                </a:solidFill>
                <a:latin typeface="Roboto Condensed Light" panose="02000000000000000000" pitchFamily="2" charset="0"/>
                <a:ea typeface="Roboto Condensed Light" panose="02000000000000000000" pitchFamily="2" charset="0"/>
              </a:rPr>
              <a:t>Lessons</a:t>
            </a:r>
            <a:r>
              <a:rPr lang="de-DE" dirty="0">
                <a:solidFill>
                  <a:schemeClr val="bg2"/>
                </a:solidFill>
                <a:latin typeface="Roboto Condensed Light" panose="02000000000000000000" pitchFamily="2" charset="0"/>
                <a:ea typeface="Roboto Condensed Light" panose="02000000000000000000" pitchFamily="2" charset="0"/>
              </a:rPr>
              <a:t> </a:t>
            </a:r>
            <a:r>
              <a:rPr lang="de-DE" dirty="0" err="1">
                <a:solidFill>
                  <a:schemeClr val="bg2"/>
                </a:solidFill>
                <a:latin typeface="Roboto Condensed Light" panose="02000000000000000000" pitchFamily="2" charset="0"/>
                <a:ea typeface="Roboto Condensed Light" panose="02000000000000000000" pitchFamily="2" charset="0"/>
              </a:rPr>
              <a:t>Learned</a:t>
            </a:r>
            <a:r>
              <a:rPr lang="de-DE" dirty="0">
                <a:solidFill>
                  <a:schemeClr val="bg2"/>
                </a:solidFill>
                <a:latin typeface="Roboto Condensed Light" panose="02000000000000000000" pitchFamily="2" charset="0"/>
                <a:ea typeface="Roboto Condensed Light" panose="02000000000000000000" pitchFamily="2" charset="0"/>
              </a:rPr>
              <a:t>“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Handlungsempfehlungen für die Praxis</a:t>
            </a:r>
          </a:p>
        </p:txBody>
      </p:sp>
      <p:sp>
        <p:nvSpPr>
          <p:cNvPr id="8" name="Textfeld 7">
            <a:extLst>
              <a:ext uri="{FF2B5EF4-FFF2-40B4-BE49-F238E27FC236}">
                <a16:creationId xmlns:a16="http://schemas.microsoft.com/office/drawing/2014/main" id="{C3D6520F-9BE9-48E8-A716-198D17DCFA31}"/>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 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Gliederung</a:t>
            </a:r>
          </a:p>
        </p:txBody>
      </p:sp>
      <p:sp>
        <p:nvSpPr>
          <p:cNvPr id="9" name="Rechteck 8">
            <a:extLst>
              <a:ext uri="{FF2B5EF4-FFF2-40B4-BE49-F238E27FC236}">
                <a16:creationId xmlns:a16="http://schemas.microsoft.com/office/drawing/2014/main" id="{04AE8CC9-5ADA-4CE7-9F6E-A84E4A53F380}"/>
              </a:ext>
            </a:extLst>
          </p:cNvPr>
          <p:cNvSpPr/>
          <p:nvPr/>
        </p:nvSpPr>
        <p:spPr>
          <a:xfrm>
            <a:off x="9662652" y="-24633"/>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4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545731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Ausgangslage &amp; Aufgabenstellung </a:t>
            </a:r>
          </a:p>
        </p:txBody>
      </p:sp>
      <p:sp>
        <p:nvSpPr>
          <p:cNvPr id="73" name="Untertitel 2">
            <a:extLst>
              <a:ext uri="{FF2B5EF4-FFF2-40B4-BE49-F238E27FC236}">
                <a16:creationId xmlns:a16="http://schemas.microsoft.com/office/drawing/2014/main" id="{0030527B-CAC0-4418-8AED-3E3146E8F105}"/>
              </a:ext>
            </a:extLst>
          </p:cNvPr>
          <p:cNvSpPr txBox="1">
            <a:spLocks/>
          </p:cNvSpPr>
          <p:nvPr/>
        </p:nvSpPr>
        <p:spPr>
          <a:xfrm>
            <a:off x="1495424" y="3570053"/>
            <a:ext cx="9231285" cy="76877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buNone/>
            </a:pPr>
            <a:r>
              <a:rPr lang="de-DE" sz="1800" dirty="0">
                <a:latin typeface="Roboto Condensed Light" panose="02000000000000000000" pitchFamily="2" charset="0"/>
                <a:ea typeface="Roboto Condensed Light" panose="02000000000000000000" pitchFamily="2" charset="0"/>
              </a:rPr>
              <a:t>„Bereitstellung &amp; Veröffentlichung</a:t>
            </a:r>
            <a:r>
              <a:rPr lang="de-DE" sz="1800" baseline="30000" dirty="0">
                <a:latin typeface="Roboto Condensed Light" panose="02000000000000000000" pitchFamily="2" charset="0"/>
                <a:ea typeface="Roboto Condensed Light" panose="02000000000000000000" pitchFamily="2" charset="0"/>
              </a:rPr>
              <a:t> </a:t>
            </a:r>
            <a:r>
              <a:rPr lang="de-DE" sz="1800" dirty="0">
                <a:latin typeface="Roboto Condensed Light" panose="02000000000000000000" pitchFamily="2" charset="0"/>
                <a:ea typeface="Roboto Condensed Light" panose="02000000000000000000" pitchFamily="2" charset="0"/>
              </a:rPr>
              <a:t>eines umfassenden und dynamischen Automobil-Technologieradars, sowie entsprechender Technologiesteckbriefe …“</a:t>
            </a:r>
          </a:p>
        </p:txBody>
      </p:sp>
      <p:sp>
        <p:nvSpPr>
          <p:cNvPr id="10" name="Rechteck 9">
            <a:extLst>
              <a:ext uri="{FF2B5EF4-FFF2-40B4-BE49-F238E27FC236}">
                <a16:creationId xmlns:a16="http://schemas.microsoft.com/office/drawing/2014/main" id="{F94596F6-6D87-4594-BEB7-74675BA1AA4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3" name="Rechteck 22">
            <a:extLst>
              <a:ext uri="{FF2B5EF4-FFF2-40B4-BE49-F238E27FC236}">
                <a16:creationId xmlns:a16="http://schemas.microsoft.com/office/drawing/2014/main" id="{9BA12F99-591B-4965-9452-DA69B8162016}"/>
              </a:ext>
            </a:extLst>
          </p:cNvPr>
          <p:cNvSpPr/>
          <p:nvPr/>
        </p:nvSpPr>
        <p:spPr>
          <a:xfrm>
            <a:off x="875448" y="1402136"/>
            <a:ext cx="381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Aufgabenstellung zur Erarbeitung einer Technologieplattform (2022)</a:t>
            </a:r>
          </a:p>
        </p:txBody>
      </p:sp>
    </p:spTree>
    <p:extLst>
      <p:ext uri="{BB962C8B-B14F-4D97-AF65-F5344CB8AC3E}">
        <p14:creationId xmlns:p14="http://schemas.microsoft.com/office/powerpoint/2010/main" val="4260711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Ausgangslage &amp; Aufgabenstellung </a:t>
            </a:r>
          </a:p>
        </p:txBody>
      </p:sp>
      <p:sp>
        <p:nvSpPr>
          <p:cNvPr id="73" name="Untertitel 2">
            <a:extLst>
              <a:ext uri="{FF2B5EF4-FFF2-40B4-BE49-F238E27FC236}">
                <a16:creationId xmlns:a16="http://schemas.microsoft.com/office/drawing/2014/main" id="{0030527B-CAC0-4418-8AED-3E3146E8F105}"/>
              </a:ext>
            </a:extLst>
          </p:cNvPr>
          <p:cNvSpPr txBox="1">
            <a:spLocks/>
          </p:cNvSpPr>
          <p:nvPr/>
        </p:nvSpPr>
        <p:spPr>
          <a:xfrm>
            <a:off x="1495424" y="3570053"/>
            <a:ext cx="9231285" cy="76877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buNone/>
            </a:pPr>
            <a:r>
              <a:rPr lang="de-DE" sz="1800" b="1" dirty="0">
                <a:latin typeface="Roboto Condensed Light" panose="02000000000000000000" pitchFamily="2" charset="0"/>
                <a:ea typeface="Roboto Condensed Light" panose="02000000000000000000" pitchFamily="2" charset="0"/>
              </a:rPr>
              <a:t>„Bereitstellung &amp; Veröffentlichung</a:t>
            </a:r>
            <a:r>
              <a:rPr lang="de-DE" sz="1800" b="1" baseline="30000" dirty="0">
                <a:latin typeface="Roboto Condensed Light" panose="02000000000000000000" pitchFamily="2" charset="0"/>
                <a:ea typeface="Roboto Condensed Light" panose="02000000000000000000" pitchFamily="2" charset="0"/>
              </a:rPr>
              <a:t> </a:t>
            </a:r>
            <a:r>
              <a:rPr lang="de-DE" sz="1800" dirty="0">
                <a:latin typeface="Roboto Condensed Light" panose="02000000000000000000" pitchFamily="2" charset="0"/>
                <a:ea typeface="Roboto Condensed Light" panose="02000000000000000000" pitchFamily="2" charset="0"/>
              </a:rPr>
              <a:t>eines</a:t>
            </a:r>
            <a:r>
              <a:rPr lang="de-DE" sz="1800" b="1" dirty="0">
                <a:latin typeface="Roboto Condensed Light" panose="02000000000000000000" pitchFamily="2" charset="0"/>
                <a:ea typeface="Roboto Condensed Light" panose="02000000000000000000" pitchFamily="2" charset="0"/>
              </a:rPr>
              <a:t> umfassenden und dynamischen Automobil-Technologieradars, </a:t>
            </a:r>
            <a:r>
              <a:rPr lang="de-DE" sz="1800" dirty="0">
                <a:latin typeface="Roboto Condensed Light" panose="02000000000000000000" pitchFamily="2" charset="0"/>
                <a:ea typeface="Roboto Condensed Light" panose="02000000000000000000" pitchFamily="2" charset="0"/>
              </a:rPr>
              <a:t>sowie</a:t>
            </a:r>
            <a:r>
              <a:rPr lang="de-DE" sz="1800" b="1" dirty="0">
                <a:latin typeface="Roboto Condensed Light" panose="02000000000000000000" pitchFamily="2" charset="0"/>
                <a:ea typeface="Roboto Condensed Light" panose="02000000000000000000" pitchFamily="2" charset="0"/>
              </a:rPr>
              <a:t> </a:t>
            </a:r>
            <a:r>
              <a:rPr lang="de-DE" sz="1800" dirty="0">
                <a:latin typeface="Roboto Condensed Light" panose="02000000000000000000" pitchFamily="2" charset="0"/>
                <a:ea typeface="Roboto Condensed Light" panose="02000000000000000000" pitchFamily="2" charset="0"/>
              </a:rPr>
              <a:t>entsprechender</a:t>
            </a:r>
            <a:r>
              <a:rPr lang="de-DE" sz="1800" b="1" dirty="0">
                <a:latin typeface="Roboto Condensed Light" panose="02000000000000000000" pitchFamily="2" charset="0"/>
                <a:ea typeface="Roboto Condensed Light" panose="02000000000000000000" pitchFamily="2" charset="0"/>
              </a:rPr>
              <a:t> Technologiesteckbriefe …“</a:t>
            </a:r>
          </a:p>
        </p:txBody>
      </p:sp>
      <p:sp>
        <p:nvSpPr>
          <p:cNvPr id="10" name="Rechteck 9">
            <a:extLst>
              <a:ext uri="{FF2B5EF4-FFF2-40B4-BE49-F238E27FC236}">
                <a16:creationId xmlns:a16="http://schemas.microsoft.com/office/drawing/2014/main" id="{F94596F6-6D87-4594-BEB7-74675BA1AA4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2" name="Rechteck 81">
            <a:extLst>
              <a:ext uri="{FF2B5EF4-FFF2-40B4-BE49-F238E27FC236}">
                <a16:creationId xmlns:a16="http://schemas.microsoft.com/office/drawing/2014/main" id="{3BC779CD-A15B-474D-A025-3C549470408A}"/>
              </a:ext>
            </a:extLst>
          </p:cNvPr>
          <p:cNvSpPr/>
          <p:nvPr/>
        </p:nvSpPr>
        <p:spPr>
          <a:xfrm>
            <a:off x="875448" y="1402136"/>
            <a:ext cx="381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Aufgabenstellung zur Erarbeitung einer Technologieplattform (2022)</a:t>
            </a:r>
          </a:p>
        </p:txBody>
      </p:sp>
      <p:sp>
        <p:nvSpPr>
          <p:cNvPr id="11" name="Rechteck 10">
            <a:extLst>
              <a:ext uri="{FF2B5EF4-FFF2-40B4-BE49-F238E27FC236}">
                <a16:creationId xmlns:a16="http://schemas.microsoft.com/office/drawing/2014/main" id="{670283F7-7688-466B-B9A5-207E64213F2E}"/>
              </a:ext>
            </a:extLst>
          </p:cNvPr>
          <p:cNvSpPr/>
          <p:nvPr/>
        </p:nvSpPr>
        <p:spPr>
          <a:xfrm>
            <a:off x="1818328" y="2951894"/>
            <a:ext cx="2308645" cy="369332"/>
          </a:xfrm>
          <a:prstGeom prst="rect">
            <a:avLst/>
          </a:prstGeom>
        </p:spPr>
        <p:txBody>
          <a:bodyPr wrap="none">
            <a:spAutoFit/>
          </a:bodyPr>
          <a:lstStyle/>
          <a:p>
            <a:r>
              <a:rPr lang="de-DE" dirty="0">
                <a:solidFill>
                  <a:srgbClr val="004079"/>
                </a:solidFill>
                <a:latin typeface="Roboto Condensed Light" panose="02000000000000000000" pitchFamily="2" charset="0"/>
                <a:ea typeface="Roboto Condensed Light" panose="02000000000000000000" pitchFamily="2" charset="0"/>
              </a:rPr>
              <a:t>Öffentlich-freier Zugang</a:t>
            </a:r>
          </a:p>
        </p:txBody>
      </p:sp>
      <p:sp>
        <p:nvSpPr>
          <p:cNvPr id="4" name="Rechteck 3">
            <a:extLst>
              <a:ext uri="{FF2B5EF4-FFF2-40B4-BE49-F238E27FC236}">
                <a16:creationId xmlns:a16="http://schemas.microsoft.com/office/drawing/2014/main" id="{73DF98D9-D2EB-42FD-AE1E-EC5E5AB2FC31}"/>
              </a:ext>
            </a:extLst>
          </p:cNvPr>
          <p:cNvSpPr/>
          <p:nvPr/>
        </p:nvSpPr>
        <p:spPr>
          <a:xfrm>
            <a:off x="8706526" y="2674895"/>
            <a:ext cx="2134159" cy="646331"/>
          </a:xfrm>
          <a:prstGeom prst="rect">
            <a:avLst/>
          </a:prstGeom>
        </p:spPr>
        <p:txBody>
          <a:bodyPr wrap="square">
            <a:spAutoFit/>
          </a:bodyPr>
          <a:lstStyle/>
          <a:p>
            <a:pPr algn="ctr"/>
            <a:r>
              <a:rPr lang="de-DE" dirty="0">
                <a:solidFill>
                  <a:srgbClr val="004079"/>
                </a:solidFill>
                <a:latin typeface="Roboto Condensed Light" panose="02000000000000000000" pitchFamily="2" charset="0"/>
                <a:ea typeface="Roboto Condensed Light" panose="02000000000000000000" pitchFamily="2" charset="0"/>
              </a:rPr>
              <a:t>Darstellung: „Technologieradar“   </a:t>
            </a:r>
          </a:p>
        </p:txBody>
      </p:sp>
      <p:sp>
        <p:nvSpPr>
          <p:cNvPr id="16" name="Rechteck 15">
            <a:extLst>
              <a:ext uri="{FF2B5EF4-FFF2-40B4-BE49-F238E27FC236}">
                <a16:creationId xmlns:a16="http://schemas.microsoft.com/office/drawing/2014/main" id="{123861DC-AD48-42CE-8988-685FD1FBB5F7}"/>
              </a:ext>
            </a:extLst>
          </p:cNvPr>
          <p:cNvSpPr/>
          <p:nvPr/>
        </p:nvSpPr>
        <p:spPr>
          <a:xfrm>
            <a:off x="5649346" y="2690094"/>
            <a:ext cx="2723123" cy="646331"/>
          </a:xfrm>
          <a:prstGeom prst="rect">
            <a:avLst/>
          </a:prstGeom>
        </p:spPr>
        <p:txBody>
          <a:bodyPr wrap="square">
            <a:spAutoFit/>
          </a:bodyPr>
          <a:lstStyle/>
          <a:p>
            <a:pPr algn="ctr"/>
            <a:r>
              <a:rPr lang="de-DE" dirty="0">
                <a:solidFill>
                  <a:srgbClr val="004079"/>
                </a:solidFill>
                <a:latin typeface="Roboto Condensed Light" panose="02000000000000000000" pitchFamily="2" charset="0"/>
                <a:ea typeface="Roboto Condensed Light" panose="02000000000000000000" pitchFamily="2" charset="0"/>
              </a:rPr>
              <a:t>Fokus: Automobilbranche mit angrenzenden Bereichen</a:t>
            </a:r>
          </a:p>
        </p:txBody>
      </p:sp>
      <p:sp>
        <p:nvSpPr>
          <p:cNvPr id="5" name="Geschweifte Klammer rechts 4">
            <a:extLst>
              <a:ext uri="{FF2B5EF4-FFF2-40B4-BE49-F238E27FC236}">
                <a16:creationId xmlns:a16="http://schemas.microsoft.com/office/drawing/2014/main" id="{F4469AF2-9F14-4820-B42C-33C00C159C72}"/>
              </a:ext>
            </a:extLst>
          </p:cNvPr>
          <p:cNvSpPr/>
          <p:nvPr/>
        </p:nvSpPr>
        <p:spPr>
          <a:xfrm rot="16200000">
            <a:off x="3008005" y="2033720"/>
            <a:ext cx="156191" cy="2895600"/>
          </a:xfrm>
          <a:prstGeom prst="rightBrace">
            <a:avLst/>
          </a:prstGeom>
          <a:ln w="12700">
            <a:solidFill>
              <a:srgbClr val="0040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Geschweifte Klammer rechts 17">
            <a:extLst>
              <a:ext uri="{FF2B5EF4-FFF2-40B4-BE49-F238E27FC236}">
                <a16:creationId xmlns:a16="http://schemas.microsoft.com/office/drawing/2014/main" id="{829CD46E-68F5-475E-89F8-944B4444F43C}"/>
              </a:ext>
            </a:extLst>
          </p:cNvPr>
          <p:cNvSpPr/>
          <p:nvPr/>
        </p:nvSpPr>
        <p:spPr>
          <a:xfrm rot="16200000">
            <a:off x="6946931" y="1609520"/>
            <a:ext cx="156191" cy="3744000"/>
          </a:xfrm>
          <a:prstGeom prst="rightBrace">
            <a:avLst/>
          </a:prstGeom>
          <a:ln w="12700">
            <a:solidFill>
              <a:srgbClr val="0040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Geschweifte Klammer rechts 18">
            <a:extLst>
              <a:ext uri="{FF2B5EF4-FFF2-40B4-BE49-F238E27FC236}">
                <a16:creationId xmlns:a16="http://schemas.microsoft.com/office/drawing/2014/main" id="{B1B7DD1C-EFAF-46B4-BF67-4E3DF2157AA8}"/>
              </a:ext>
            </a:extLst>
          </p:cNvPr>
          <p:cNvSpPr/>
          <p:nvPr/>
        </p:nvSpPr>
        <p:spPr>
          <a:xfrm rot="16200000">
            <a:off x="9694556" y="2700471"/>
            <a:ext cx="156191" cy="1562098"/>
          </a:xfrm>
          <a:prstGeom prst="rightBrace">
            <a:avLst/>
          </a:prstGeom>
          <a:ln w="12700">
            <a:solidFill>
              <a:srgbClr val="0040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Rechteck 19">
            <a:extLst>
              <a:ext uri="{FF2B5EF4-FFF2-40B4-BE49-F238E27FC236}">
                <a16:creationId xmlns:a16="http://schemas.microsoft.com/office/drawing/2014/main" id="{D2E8C079-98E7-42A7-B9B0-3BF62F7D1049}"/>
              </a:ext>
            </a:extLst>
          </p:cNvPr>
          <p:cNvSpPr/>
          <p:nvPr/>
        </p:nvSpPr>
        <p:spPr>
          <a:xfrm>
            <a:off x="4914900" y="4610235"/>
            <a:ext cx="4229099" cy="646331"/>
          </a:xfrm>
          <a:prstGeom prst="rect">
            <a:avLst/>
          </a:prstGeom>
        </p:spPr>
        <p:txBody>
          <a:bodyPr wrap="square">
            <a:spAutoFit/>
          </a:bodyPr>
          <a:lstStyle/>
          <a:p>
            <a:pPr algn="ctr"/>
            <a:r>
              <a:rPr lang="de-DE" dirty="0">
                <a:solidFill>
                  <a:srgbClr val="004079"/>
                </a:solidFill>
                <a:latin typeface="Roboto Condensed Light" panose="02000000000000000000" pitchFamily="2" charset="0"/>
                <a:ea typeface="Roboto Condensed Light" panose="02000000000000000000" pitchFamily="2" charset="0"/>
              </a:rPr>
              <a:t>Technologiespezifische Detailinformationen durch Technologiesteckbriefe</a:t>
            </a:r>
          </a:p>
        </p:txBody>
      </p:sp>
      <p:sp>
        <p:nvSpPr>
          <p:cNvPr id="21" name="Geschweifte Klammer rechts 20">
            <a:extLst>
              <a:ext uri="{FF2B5EF4-FFF2-40B4-BE49-F238E27FC236}">
                <a16:creationId xmlns:a16="http://schemas.microsoft.com/office/drawing/2014/main" id="{4EA7B74B-DC77-44B3-8BDB-DFE0832BBF22}"/>
              </a:ext>
            </a:extLst>
          </p:cNvPr>
          <p:cNvSpPr/>
          <p:nvPr/>
        </p:nvSpPr>
        <p:spPr>
          <a:xfrm rot="5400000">
            <a:off x="6936730" y="3376609"/>
            <a:ext cx="156191" cy="2088000"/>
          </a:xfrm>
          <a:prstGeom prst="rightBrace">
            <a:avLst/>
          </a:prstGeom>
          <a:ln w="12700">
            <a:solidFill>
              <a:srgbClr val="0040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5903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230701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91494" name="Picture 6" descr="IMG-1462">
            <a:extLst>
              <a:ext uri="{FF2B5EF4-FFF2-40B4-BE49-F238E27FC236}">
                <a16:creationId xmlns:a16="http://schemas.microsoft.com/office/drawing/2014/main" id="{2D02C531-709B-40E0-80E5-FF2C19071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496" y="2038049"/>
            <a:ext cx="1966287" cy="1474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25" name="Textfeld 24">
            <a:extLst>
              <a:ext uri="{FF2B5EF4-FFF2-40B4-BE49-F238E27FC236}">
                <a16:creationId xmlns:a16="http://schemas.microsoft.com/office/drawing/2014/main" id="{A91FD11B-077F-46F3-968A-BA77BE283777}"/>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Ausgangslage &amp; Aufgabenstellung </a:t>
            </a:r>
          </a:p>
        </p:txBody>
      </p:sp>
      <p:sp>
        <p:nvSpPr>
          <p:cNvPr id="5" name="Ellipse 4">
            <a:extLst>
              <a:ext uri="{FF2B5EF4-FFF2-40B4-BE49-F238E27FC236}">
                <a16:creationId xmlns:a16="http://schemas.microsoft.com/office/drawing/2014/main" id="{89580032-9BFD-450C-BA84-F09BE3CB348E}"/>
              </a:ext>
            </a:extLst>
          </p:cNvPr>
          <p:cNvSpPr/>
          <p:nvPr/>
        </p:nvSpPr>
        <p:spPr>
          <a:xfrm>
            <a:off x="6999090" y="3531286"/>
            <a:ext cx="2301065" cy="94295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accent1"/>
              </a:solidFill>
              <a:latin typeface="Roboto Condensed Light" panose="02000000000000000000" pitchFamily="2" charset="0"/>
              <a:ea typeface="Roboto Condensed Light" panose="02000000000000000000" pitchFamily="2" charset="0"/>
            </a:endParaRPr>
          </a:p>
        </p:txBody>
      </p:sp>
      <p:sp>
        <p:nvSpPr>
          <p:cNvPr id="6" name="Rechteck 5">
            <a:extLst>
              <a:ext uri="{FF2B5EF4-FFF2-40B4-BE49-F238E27FC236}">
                <a16:creationId xmlns:a16="http://schemas.microsoft.com/office/drawing/2014/main" id="{2D42B617-C39C-48D4-9311-4809F0C432CF}"/>
              </a:ext>
            </a:extLst>
          </p:cNvPr>
          <p:cNvSpPr/>
          <p:nvPr/>
        </p:nvSpPr>
        <p:spPr>
          <a:xfrm>
            <a:off x="9551712" y="4497414"/>
            <a:ext cx="920445" cy="461665"/>
          </a:xfrm>
          <a:prstGeom prst="rect">
            <a:avLst/>
          </a:prstGeom>
        </p:spPr>
        <p:txBody>
          <a:bodyPr wrap="none">
            <a:spAutoFit/>
          </a:bodyPr>
          <a:lstStyle/>
          <a:p>
            <a:r>
              <a:rPr lang="de-DE" sz="2400" dirty="0">
                <a:solidFill>
                  <a:schemeClr val="accent1"/>
                </a:solidFill>
                <a:latin typeface="Roboto Condensed Light" panose="02000000000000000000" pitchFamily="2" charset="0"/>
                <a:ea typeface="Roboto Condensed Light" panose="02000000000000000000" pitchFamily="2" charset="0"/>
              </a:rPr>
              <a:t>E-Fuel</a:t>
            </a:r>
            <a:endParaRPr lang="de-DE" sz="2400" dirty="0">
              <a:solidFill>
                <a:schemeClr val="accent1"/>
              </a:solidFill>
            </a:endParaRPr>
          </a:p>
        </p:txBody>
      </p:sp>
      <p:sp>
        <p:nvSpPr>
          <p:cNvPr id="29" name="Rechteck 28">
            <a:extLst>
              <a:ext uri="{FF2B5EF4-FFF2-40B4-BE49-F238E27FC236}">
                <a16:creationId xmlns:a16="http://schemas.microsoft.com/office/drawing/2014/main" id="{567BDA89-0C95-4518-BFCA-D2CEA1AC4FF3}"/>
              </a:ext>
            </a:extLst>
          </p:cNvPr>
          <p:cNvSpPr/>
          <p:nvPr/>
        </p:nvSpPr>
        <p:spPr>
          <a:xfrm>
            <a:off x="9230946" y="3139244"/>
            <a:ext cx="1699504" cy="338554"/>
          </a:xfrm>
          <a:prstGeom prst="rect">
            <a:avLst/>
          </a:prstGeom>
        </p:spPr>
        <p:txBody>
          <a:bodyPr wrap="none">
            <a:spAutoFit/>
          </a:bodyPr>
          <a:lstStyle/>
          <a:p>
            <a:r>
              <a:rPr lang="de-DE" sz="1600" dirty="0">
                <a:solidFill>
                  <a:schemeClr val="accent1"/>
                </a:solidFill>
                <a:latin typeface="Roboto Condensed Light" panose="02000000000000000000" pitchFamily="2" charset="0"/>
                <a:ea typeface="Roboto Condensed Light" panose="02000000000000000000" pitchFamily="2" charset="0"/>
              </a:rPr>
              <a:t>Autonomes Fahren</a:t>
            </a:r>
            <a:endParaRPr lang="de-DE" sz="1600" dirty="0">
              <a:solidFill>
                <a:schemeClr val="accent1"/>
              </a:solidFill>
            </a:endParaRPr>
          </a:p>
        </p:txBody>
      </p:sp>
      <p:sp>
        <p:nvSpPr>
          <p:cNvPr id="30" name="Rechteck 29">
            <a:extLst>
              <a:ext uri="{FF2B5EF4-FFF2-40B4-BE49-F238E27FC236}">
                <a16:creationId xmlns:a16="http://schemas.microsoft.com/office/drawing/2014/main" id="{1AD852AA-31CB-4C14-84C7-91F0C3C217B4}"/>
              </a:ext>
            </a:extLst>
          </p:cNvPr>
          <p:cNvSpPr/>
          <p:nvPr/>
        </p:nvSpPr>
        <p:spPr>
          <a:xfrm>
            <a:off x="9866380" y="3875804"/>
            <a:ext cx="1305165" cy="253916"/>
          </a:xfrm>
          <a:prstGeom prst="rect">
            <a:avLst/>
          </a:prstGeom>
        </p:spPr>
        <p:txBody>
          <a:bodyPr wrap="none">
            <a:spAutoFit/>
          </a:bodyPr>
          <a:lstStyle/>
          <a:p>
            <a:r>
              <a:rPr lang="de-DE" sz="1050" dirty="0">
                <a:solidFill>
                  <a:schemeClr val="accent1"/>
                </a:solidFill>
                <a:latin typeface="Roboto Condensed Light" panose="02000000000000000000" pitchFamily="2" charset="0"/>
                <a:ea typeface="Roboto Condensed Light" panose="02000000000000000000" pitchFamily="2" charset="0"/>
              </a:rPr>
              <a:t>Neue E-/E-Architektur</a:t>
            </a:r>
            <a:endParaRPr lang="de-DE" sz="1050" dirty="0">
              <a:solidFill>
                <a:schemeClr val="accent1"/>
              </a:solidFill>
            </a:endParaRPr>
          </a:p>
        </p:txBody>
      </p:sp>
      <p:sp>
        <p:nvSpPr>
          <p:cNvPr id="32" name="Rechteck 31">
            <a:extLst>
              <a:ext uri="{FF2B5EF4-FFF2-40B4-BE49-F238E27FC236}">
                <a16:creationId xmlns:a16="http://schemas.microsoft.com/office/drawing/2014/main" id="{4EC71DEF-1AC0-4D40-83CD-DF78A152AE4F}"/>
              </a:ext>
            </a:extLst>
          </p:cNvPr>
          <p:cNvSpPr/>
          <p:nvPr/>
        </p:nvSpPr>
        <p:spPr>
          <a:xfrm>
            <a:off x="5161263" y="3633073"/>
            <a:ext cx="1369335" cy="646331"/>
          </a:xfrm>
          <a:prstGeom prst="rect">
            <a:avLst/>
          </a:prstGeom>
        </p:spPr>
        <p:txBody>
          <a:bodyPr wrap="square">
            <a:spAutoFit/>
          </a:bodyPr>
          <a:lstStyle/>
          <a:p>
            <a:pPr algn="ctr"/>
            <a:r>
              <a:rPr lang="de-DE" dirty="0" err="1">
                <a:solidFill>
                  <a:schemeClr val="accent1"/>
                </a:solidFill>
                <a:latin typeface="Roboto Condensed Light" panose="02000000000000000000" pitchFamily="2" charset="0"/>
                <a:ea typeface="Roboto Condensed Light" panose="02000000000000000000" pitchFamily="2" charset="0"/>
              </a:rPr>
              <a:t>Circular</a:t>
            </a:r>
            <a:r>
              <a:rPr lang="de-DE" dirty="0">
                <a:solidFill>
                  <a:schemeClr val="accent1"/>
                </a:solidFill>
                <a:latin typeface="Roboto Condensed Light" panose="02000000000000000000" pitchFamily="2" charset="0"/>
                <a:ea typeface="Roboto Condensed Light" panose="02000000000000000000" pitchFamily="2" charset="0"/>
              </a:rPr>
              <a:t> Economy</a:t>
            </a:r>
            <a:endParaRPr lang="de-DE" dirty="0">
              <a:solidFill>
                <a:schemeClr val="accent1"/>
              </a:solidFill>
            </a:endParaRPr>
          </a:p>
        </p:txBody>
      </p:sp>
      <p:sp>
        <p:nvSpPr>
          <p:cNvPr id="33" name="Rechteck 32">
            <a:extLst>
              <a:ext uri="{FF2B5EF4-FFF2-40B4-BE49-F238E27FC236}">
                <a16:creationId xmlns:a16="http://schemas.microsoft.com/office/drawing/2014/main" id="{62B7D8A2-C72A-4346-BFE2-51207C98E33C}"/>
              </a:ext>
            </a:extLst>
          </p:cNvPr>
          <p:cNvSpPr/>
          <p:nvPr/>
        </p:nvSpPr>
        <p:spPr>
          <a:xfrm>
            <a:off x="5793056" y="4783504"/>
            <a:ext cx="1475084" cy="253916"/>
          </a:xfrm>
          <a:prstGeom prst="rect">
            <a:avLst/>
          </a:prstGeom>
        </p:spPr>
        <p:txBody>
          <a:bodyPr wrap="none">
            <a:spAutoFit/>
          </a:bodyPr>
          <a:lstStyle/>
          <a:p>
            <a:r>
              <a:rPr lang="de-DE" sz="1050" dirty="0">
                <a:solidFill>
                  <a:schemeClr val="accent1"/>
                </a:solidFill>
                <a:latin typeface="Roboto Condensed Light" panose="02000000000000000000" pitchFamily="2" charset="0"/>
                <a:ea typeface="Roboto Condensed Light" panose="02000000000000000000" pitchFamily="2" charset="0"/>
              </a:rPr>
              <a:t>Neue Mobilitätskonzepte</a:t>
            </a:r>
          </a:p>
        </p:txBody>
      </p:sp>
      <p:sp>
        <p:nvSpPr>
          <p:cNvPr id="35" name="Rechteck 34">
            <a:extLst>
              <a:ext uri="{FF2B5EF4-FFF2-40B4-BE49-F238E27FC236}">
                <a16:creationId xmlns:a16="http://schemas.microsoft.com/office/drawing/2014/main" id="{D6326219-BC81-47E8-ADE8-941872E212C7}"/>
              </a:ext>
            </a:extLst>
          </p:cNvPr>
          <p:cNvSpPr/>
          <p:nvPr/>
        </p:nvSpPr>
        <p:spPr>
          <a:xfrm>
            <a:off x="5633920" y="3001917"/>
            <a:ext cx="1640193" cy="461665"/>
          </a:xfrm>
          <a:prstGeom prst="rect">
            <a:avLst/>
          </a:prstGeom>
        </p:spPr>
        <p:txBody>
          <a:bodyPr wrap="none">
            <a:spAutoFit/>
          </a:bodyPr>
          <a:lstStyle/>
          <a:p>
            <a:r>
              <a:rPr lang="de-DE" sz="2400" dirty="0">
                <a:solidFill>
                  <a:schemeClr val="accent1"/>
                </a:solidFill>
                <a:latin typeface="Roboto Condensed Light" panose="02000000000000000000" pitchFamily="2" charset="0"/>
                <a:ea typeface="Roboto Condensed Light" panose="02000000000000000000" pitchFamily="2" charset="0"/>
              </a:rPr>
              <a:t>Wasserstoff</a:t>
            </a:r>
            <a:endParaRPr lang="de-DE" sz="2400" dirty="0">
              <a:solidFill>
                <a:schemeClr val="accent1"/>
              </a:solidFill>
            </a:endParaRPr>
          </a:p>
        </p:txBody>
      </p:sp>
      <p:sp>
        <p:nvSpPr>
          <p:cNvPr id="43" name="Rechteck 42">
            <a:extLst>
              <a:ext uri="{FF2B5EF4-FFF2-40B4-BE49-F238E27FC236}">
                <a16:creationId xmlns:a16="http://schemas.microsoft.com/office/drawing/2014/main" id="{992A64F3-02AA-4694-A6A1-AE454B7E1F8F}"/>
              </a:ext>
            </a:extLst>
          </p:cNvPr>
          <p:cNvSpPr/>
          <p:nvPr/>
        </p:nvSpPr>
        <p:spPr>
          <a:xfrm>
            <a:off x="7655833" y="2667125"/>
            <a:ext cx="1039067" cy="338554"/>
          </a:xfrm>
          <a:prstGeom prst="rect">
            <a:avLst/>
          </a:prstGeom>
        </p:spPr>
        <p:txBody>
          <a:bodyPr wrap="none">
            <a:spAutoFit/>
          </a:bodyPr>
          <a:lstStyle/>
          <a:p>
            <a:r>
              <a:rPr lang="de-DE" sz="1600" dirty="0">
                <a:solidFill>
                  <a:schemeClr val="accent1"/>
                </a:solidFill>
                <a:latin typeface="Roboto Condensed Light" panose="02000000000000000000" pitchFamily="2" charset="0"/>
                <a:ea typeface="Roboto Condensed Light" panose="02000000000000000000" pitchFamily="2" charset="0"/>
              </a:rPr>
              <a:t>E-Mobilität</a:t>
            </a:r>
            <a:endParaRPr lang="de-DE" sz="1600" dirty="0">
              <a:solidFill>
                <a:schemeClr val="accent1"/>
              </a:solidFill>
            </a:endParaRPr>
          </a:p>
        </p:txBody>
      </p:sp>
      <p:sp>
        <p:nvSpPr>
          <p:cNvPr id="46" name="Rechteck 45">
            <a:extLst>
              <a:ext uri="{FF2B5EF4-FFF2-40B4-BE49-F238E27FC236}">
                <a16:creationId xmlns:a16="http://schemas.microsoft.com/office/drawing/2014/main" id="{A1BE7E39-771A-4141-BF2F-5A5A2642088F}"/>
              </a:ext>
            </a:extLst>
          </p:cNvPr>
          <p:cNvSpPr/>
          <p:nvPr/>
        </p:nvSpPr>
        <p:spPr>
          <a:xfrm>
            <a:off x="7719897" y="5032816"/>
            <a:ext cx="1178528" cy="338554"/>
          </a:xfrm>
          <a:prstGeom prst="rect">
            <a:avLst/>
          </a:prstGeom>
        </p:spPr>
        <p:txBody>
          <a:bodyPr wrap="none">
            <a:spAutoFit/>
          </a:bodyPr>
          <a:lstStyle/>
          <a:p>
            <a:r>
              <a:rPr lang="de-DE" sz="1600" dirty="0">
                <a:solidFill>
                  <a:schemeClr val="accent1"/>
                </a:solidFill>
                <a:latin typeface="Roboto Condensed Light" panose="02000000000000000000" pitchFamily="2" charset="0"/>
                <a:ea typeface="Roboto Condensed Light" panose="02000000000000000000" pitchFamily="2" charset="0"/>
              </a:rPr>
              <a:t>Industrie 4.0</a:t>
            </a:r>
            <a:endParaRPr lang="de-DE" sz="1600" dirty="0">
              <a:solidFill>
                <a:schemeClr val="accent1"/>
              </a:solidFill>
            </a:endParaRPr>
          </a:p>
        </p:txBody>
      </p:sp>
      <p:sp>
        <p:nvSpPr>
          <p:cNvPr id="7" name="Rechteck 6">
            <a:extLst>
              <a:ext uri="{FF2B5EF4-FFF2-40B4-BE49-F238E27FC236}">
                <a16:creationId xmlns:a16="http://schemas.microsoft.com/office/drawing/2014/main" id="{50B6A883-DF96-478D-85B5-F721085C3653}"/>
              </a:ext>
            </a:extLst>
          </p:cNvPr>
          <p:cNvSpPr/>
          <p:nvPr/>
        </p:nvSpPr>
        <p:spPr>
          <a:xfrm>
            <a:off x="7156488" y="3649915"/>
            <a:ext cx="2037758" cy="738664"/>
          </a:xfrm>
          <a:prstGeom prst="rect">
            <a:avLst/>
          </a:prstGeom>
        </p:spPr>
        <p:txBody>
          <a:bodyPr wrap="square">
            <a:spAutoFit/>
          </a:bodyPr>
          <a:lstStyle/>
          <a:p>
            <a:pPr algn="ctr"/>
            <a:r>
              <a:rPr lang="de-DE" sz="1400" dirty="0">
                <a:latin typeface="Roboto Condensed Light" panose="02000000000000000000" pitchFamily="2" charset="0"/>
                <a:ea typeface="Roboto Condensed Light" panose="02000000000000000000" pitchFamily="2" charset="0"/>
              </a:rPr>
              <a:t>„Welche Technologiefelder halten Sie für besonders relevant?“</a:t>
            </a:r>
          </a:p>
        </p:txBody>
      </p:sp>
      <p:cxnSp>
        <p:nvCxnSpPr>
          <p:cNvPr id="11" name="Gerade Verbindung mit Pfeil 10">
            <a:extLst>
              <a:ext uri="{FF2B5EF4-FFF2-40B4-BE49-F238E27FC236}">
                <a16:creationId xmlns:a16="http://schemas.microsoft.com/office/drawing/2014/main" id="{40103C45-FA1A-4255-BF73-8F78F0AA44A3}"/>
              </a:ext>
            </a:extLst>
          </p:cNvPr>
          <p:cNvCxnSpPr>
            <a:cxnSpLocks/>
          </p:cNvCxnSpPr>
          <p:nvPr/>
        </p:nvCxnSpPr>
        <p:spPr>
          <a:xfrm flipV="1">
            <a:off x="9190328" y="3444405"/>
            <a:ext cx="259789" cy="236918"/>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a:extLst>
              <a:ext uri="{FF2B5EF4-FFF2-40B4-BE49-F238E27FC236}">
                <a16:creationId xmlns:a16="http://schemas.microsoft.com/office/drawing/2014/main" id="{EF0A0808-FE8A-4896-9FF2-3E637E48A363}"/>
              </a:ext>
            </a:extLst>
          </p:cNvPr>
          <p:cNvCxnSpPr>
            <a:cxnSpLocks/>
          </p:cNvCxnSpPr>
          <p:nvPr/>
        </p:nvCxnSpPr>
        <p:spPr>
          <a:xfrm>
            <a:off x="9086002" y="4377989"/>
            <a:ext cx="300164" cy="219194"/>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48" name="Gerade Verbindung mit Pfeil 47">
            <a:extLst>
              <a:ext uri="{FF2B5EF4-FFF2-40B4-BE49-F238E27FC236}">
                <a16:creationId xmlns:a16="http://schemas.microsoft.com/office/drawing/2014/main" id="{40C5FABB-7902-4EEA-840F-0263CD2A1301}"/>
              </a:ext>
            </a:extLst>
          </p:cNvPr>
          <p:cNvCxnSpPr>
            <a:cxnSpLocks/>
          </p:cNvCxnSpPr>
          <p:nvPr/>
        </p:nvCxnSpPr>
        <p:spPr>
          <a:xfrm flipH="1">
            <a:off x="7030252" y="4426501"/>
            <a:ext cx="237888" cy="238527"/>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49" name="Gerade Verbindung mit Pfeil 48">
            <a:extLst>
              <a:ext uri="{FF2B5EF4-FFF2-40B4-BE49-F238E27FC236}">
                <a16:creationId xmlns:a16="http://schemas.microsoft.com/office/drawing/2014/main" id="{9D480ADF-97FB-48C6-BDC6-DC8137A253BE}"/>
              </a:ext>
            </a:extLst>
          </p:cNvPr>
          <p:cNvCxnSpPr>
            <a:cxnSpLocks/>
          </p:cNvCxnSpPr>
          <p:nvPr/>
        </p:nvCxnSpPr>
        <p:spPr>
          <a:xfrm flipH="1" flipV="1">
            <a:off x="6955325" y="3483265"/>
            <a:ext cx="266323" cy="18522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36" name="Rechteck 35">
            <a:extLst>
              <a:ext uri="{FF2B5EF4-FFF2-40B4-BE49-F238E27FC236}">
                <a16:creationId xmlns:a16="http://schemas.microsoft.com/office/drawing/2014/main" id="{A05E64F2-C64E-4482-BA46-31BA2393BDB1}"/>
              </a:ext>
            </a:extLst>
          </p:cNvPr>
          <p:cNvSpPr/>
          <p:nvPr/>
        </p:nvSpPr>
        <p:spPr>
          <a:xfrm>
            <a:off x="5484000"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41" name="Rechteck 40">
            <a:extLst>
              <a:ext uri="{FF2B5EF4-FFF2-40B4-BE49-F238E27FC236}">
                <a16:creationId xmlns:a16="http://schemas.microsoft.com/office/drawing/2014/main" id="{85E268FC-3D63-4DC4-A710-2F0250E9730B}"/>
              </a:ext>
            </a:extLst>
          </p:cNvPr>
          <p:cNvSpPr/>
          <p:nvPr/>
        </p:nvSpPr>
        <p:spPr>
          <a:xfrm>
            <a:off x="6861972"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44" name="Rechteck 43">
            <a:extLst>
              <a:ext uri="{FF2B5EF4-FFF2-40B4-BE49-F238E27FC236}">
                <a16:creationId xmlns:a16="http://schemas.microsoft.com/office/drawing/2014/main" id="{8FA83DEB-E9BE-4164-AB93-566BDEB32092}"/>
              </a:ext>
            </a:extLst>
          </p:cNvPr>
          <p:cNvSpPr/>
          <p:nvPr/>
        </p:nvSpPr>
        <p:spPr>
          <a:xfrm>
            <a:off x="8239944"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54" name="Rechteck 53">
            <a:extLst>
              <a:ext uri="{FF2B5EF4-FFF2-40B4-BE49-F238E27FC236}">
                <a16:creationId xmlns:a16="http://schemas.microsoft.com/office/drawing/2014/main" id="{C766BA4B-16A4-4B99-82A3-1E9E00F6EFA1}"/>
              </a:ext>
            </a:extLst>
          </p:cNvPr>
          <p:cNvSpPr/>
          <p:nvPr/>
        </p:nvSpPr>
        <p:spPr>
          <a:xfrm>
            <a:off x="9617915"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pic>
        <p:nvPicPr>
          <p:cNvPr id="191490" name="Picture 2" descr="IMG-1442">
            <a:extLst>
              <a:ext uri="{FF2B5EF4-FFF2-40B4-BE49-F238E27FC236}">
                <a16:creationId xmlns:a16="http://schemas.microsoft.com/office/drawing/2014/main" id="{6CCC4260-E8AB-41E8-AC25-480D9DE129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0653" y="3202709"/>
            <a:ext cx="1967947" cy="1475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1492" name="Picture 4" descr="IMG-1456">
            <a:extLst>
              <a:ext uri="{FF2B5EF4-FFF2-40B4-BE49-F238E27FC236}">
                <a16:creationId xmlns:a16="http://schemas.microsoft.com/office/drawing/2014/main" id="{C55B53A0-A048-446F-8D79-CE3CE3CA75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1661" y="4272368"/>
            <a:ext cx="1966287" cy="1474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0" name="Rechteck 49">
            <a:extLst>
              <a:ext uri="{FF2B5EF4-FFF2-40B4-BE49-F238E27FC236}">
                <a16:creationId xmlns:a16="http://schemas.microsoft.com/office/drawing/2014/main" id="{61F226D3-6AD0-4908-84C8-BE668CDC519A}"/>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7" name="Rechteck 26">
            <a:extLst>
              <a:ext uri="{FF2B5EF4-FFF2-40B4-BE49-F238E27FC236}">
                <a16:creationId xmlns:a16="http://schemas.microsoft.com/office/drawing/2014/main" id="{D96C35AA-E86E-403F-A162-85BEFD07C03E}"/>
              </a:ext>
            </a:extLst>
          </p:cNvPr>
          <p:cNvSpPr/>
          <p:nvPr/>
        </p:nvSpPr>
        <p:spPr>
          <a:xfrm>
            <a:off x="882546" y="1402786"/>
            <a:ext cx="489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Bestimmung des Informationsbedarfs (Erkenntnisse aus dem Kick-Off-Treffen, 01/2023)</a:t>
            </a:r>
          </a:p>
        </p:txBody>
      </p:sp>
    </p:spTree>
    <p:extLst>
      <p:ext uri="{BB962C8B-B14F-4D97-AF65-F5344CB8AC3E}">
        <p14:creationId xmlns:p14="http://schemas.microsoft.com/office/powerpoint/2010/main" val="3232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0" grpId="0"/>
      <p:bldP spid="32" grpId="0"/>
      <p:bldP spid="33" grpId="0"/>
      <p:bldP spid="35" grpId="0"/>
      <p:bldP spid="43"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572282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Nutzung vielfältiger Informationsquellen</a:t>
            </a:r>
          </a:p>
        </p:txBody>
      </p:sp>
      <p:sp>
        <p:nvSpPr>
          <p:cNvPr id="21" name="Text Box 5">
            <a:extLst>
              <a:ext uri="{FF2B5EF4-FFF2-40B4-BE49-F238E27FC236}">
                <a16:creationId xmlns:a16="http://schemas.microsoft.com/office/drawing/2014/main" id="{2C3B5028-038E-478C-B939-9881F8012DE3}"/>
              </a:ext>
            </a:extLst>
          </p:cNvPr>
          <p:cNvSpPr txBox="1">
            <a:spLocks/>
          </p:cNvSpPr>
          <p:nvPr/>
        </p:nvSpPr>
        <p:spPr bwMode="auto">
          <a:xfrm rot="16200000">
            <a:off x="567351" y="3809693"/>
            <a:ext cx="209836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Unsicherheit des Wissens</a:t>
            </a:r>
          </a:p>
        </p:txBody>
      </p:sp>
      <p:sp>
        <p:nvSpPr>
          <p:cNvPr id="22" name="Text Box 6">
            <a:extLst>
              <a:ext uri="{FF2B5EF4-FFF2-40B4-BE49-F238E27FC236}">
                <a16:creationId xmlns:a16="http://schemas.microsoft.com/office/drawing/2014/main" id="{DFD51B8D-C9D6-4BA0-B27C-267600F55C81}"/>
              </a:ext>
            </a:extLst>
          </p:cNvPr>
          <p:cNvSpPr txBox="1">
            <a:spLocks/>
          </p:cNvSpPr>
          <p:nvPr/>
        </p:nvSpPr>
        <p:spPr bwMode="auto">
          <a:xfrm>
            <a:off x="3126735" y="5516556"/>
            <a:ext cx="224422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Neuheitsgrad des Wissens</a:t>
            </a:r>
          </a:p>
        </p:txBody>
      </p:sp>
      <p:sp>
        <p:nvSpPr>
          <p:cNvPr id="23" name="Text Box 7">
            <a:extLst>
              <a:ext uri="{FF2B5EF4-FFF2-40B4-BE49-F238E27FC236}">
                <a16:creationId xmlns:a16="http://schemas.microsoft.com/office/drawing/2014/main" id="{4CA6117A-5D6D-4569-87D7-991647FF2E87}"/>
              </a:ext>
            </a:extLst>
          </p:cNvPr>
          <p:cNvSpPr txBox="1">
            <a:spLocks/>
          </p:cNvSpPr>
          <p:nvPr/>
        </p:nvSpPr>
        <p:spPr bwMode="auto">
          <a:xfrm>
            <a:off x="9017224" y="2481132"/>
            <a:ext cx="131893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Universitäten</a:t>
            </a:r>
          </a:p>
        </p:txBody>
      </p:sp>
      <p:sp>
        <p:nvSpPr>
          <p:cNvPr id="24" name="Text Box 8">
            <a:extLst>
              <a:ext uri="{FF2B5EF4-FFF2-40B4-BE49-F238E27FC236}">
                <a16:creationId xmlns:a16="http://schemas.microsoft.com/office/drawing/2014/main" id="{BB14756D-769E-476F-BD68-29D2905038C4}"/>
              </a:ext>
            </a:extLst>
          </p:cNvPr>
          <p:cNvSpPr txBox="1">
            <a:spLocks/>
          </p:cNvSpPr>
          <p:nvPr/>
        </p:nvSpPr>
        <p:spPr bwMode="auto">
          <a:xfrm>
            <a:off x="6199428" y="2837422"/>
            <a:ext cx="3040822"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Forschungseinrichtungen </a:t>
            </a:r>
            <a:br>
              <a:rPr lang="de-DE" altLang="de-DE" sz="1400" dirty="0"/>
            </a:br>
            <a:r>
              <a:rPr lang="de-DE" altLang="de-DE" sz="1400" dirty="0"/>
              <a:t>(z.B. Fraunhofer-Institute)</a:t>
            </a:r>
          </a:p>
        </p:txBody>
      </p:sp>
      <p:sp>
        <p:nvSpPr>
          <p:cNvPr id="25" name="Text Box 9">
            <a:extLst>
              <a:ext uri="{FF2B5EF4-FFF2-40B4-BE49-F238E27FC236}">
                <a16:creationId xmlns:a16="http://schemas.microsoft.com/office/drawing/2014/main" id="{CDA298EB-ED99-4C51-A8F6-18A7766E2FA0}"/>
              </a:ext>
            </a:extLst>
          </p:cNvPr>
          <p:cNvSpPr txBox="1">
            <a:spLocks/>
          </p:cNvSpPr>
          <p:nvPr/>
        </p:nvSpPr>
        <p:spPr bwMode="auto">
          <a:xfrm>
            <a:off x="3209639" y="4125688"/>
            <a:ext cx="1559380"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Branchenmessen</a:t>
            </a:r>
          </a:p>
        </p:txBody>
      </p:sp>
      <p:sp>
        <p:nvSpPr>
          <p:cNvPr id="26" name="Text Box 10">
            <a:extLst>
              <a:ext uri="{FF2B5EF4-FFF2-40B4-BE49-F238E27FC236}">
                <a16:creationId xmlns:a16="http://schemas.microsoft.com/office/drawing/2014/main" id="{1F548426-E957-4E50-BD2A-424161C44B84}"/>
              </a:ext>
            </a:extLst>
          </p:cNvPr>
          <p:cNvSpPr txBox="1">
            <a:spLocks/>
          </p:cNvSpPr>
          <p:nvPr/>
        </p:nvSpPr>
        <p:spPr bwMode="auto">
          <a:xfrm>
            <a:off x="5648086" y="3637705"/>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Konferenzen</a:t>
            </a:r>
          </a:p>
        </p:txBody>
      </p:sp>
      <p:sp>
        <p:nvSpPr>
          <p:cNvPr id="27" name="Text Box 11">
            <a:extLst>
              <a:ext uri="{FF2B5EF4-FFF2-40B4-BE49-F238E27FC236}">
                <a16:creationId xmlns:a16="http://schemas.microsoft.com/office/drawing/2014/main" id="{DD5EC18F-91E7-4900-88DD-960EFA370159}"/>
              </a:ext>
            </a:extLst>
          </p:cNvPr>
          <p:cNvSpPr txBox="1">
            <a:spLocks/>
          </p:cNvSpPr>
          <p:nvPr/>
        </p:nvSpPr>
        <p:spPr bwMode="auto">
          <a:xfrm>
            <a:off x="4847136" y="4107578"/>
            <a:ext cx="182914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Technologiemessen</a:t>
            </a:r>
          </a:p>
        </p:txBody>
      </p:sp>
      <p:sp>
        <p:nvSpPr>
          <p:cNvPr id="28" name="Text Box 13">
            <a:extLst>
              <a:ext uri="{FF2B5EF4-FFF2-40B4-BE49-F238E27FC236}">
                <a16:creationId xmlns:a16="http://schemas.microsoft.com/office/drawing/2014/main" id="{634E95BA-B7FD-4709-B008-C289892D30F0}"/>
              </a:ext>
            </a:extLst>
          </p:cNvPr>
          <p:cNvSpPr txBox="1">
            <a:spLocks/>
          </p:cNvSpPr>
          <p:nvPr/>
        </p:nvSpPr>
        <p:spPr bwMode="auto">
          <a:xfrm>
            <a:off x="4375877" y="4537359"/>
            <a:ext cx="13728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Fachseminare</a:t>
            </a:r>
          </a:p>
        </p:txBody>
      </p:sp>
      <p:sp>
        <p:nvSpPr>
          <p:cNvPr id="29" name="Text Box 14">
            <a:extLst>
              <a:ext uri="{FF2B5EF4-FFF2-40B4-BE49-F238E27FC236}">
                <a16:creationId xmlns:a16="http://schemas.microsoft.com/office/drawing/2014/main" id="{8C3915AE-84DC-4ABD-98C3-32A6E3451E80}"/>
              </a:ext>
            </a:extLst>
          </p:cNvPr>
          <p:cNvSpPr txBox="1">
            <a:spLocks/>
          </p:cNvSpPr>
          <p:nvPr/>
        </p:nvSpPr>
        <p:spPr bwMode="auto">
          <a:xfrm>
            <a:off x="4753242" y="3810663"/>
            <a:ext cx="84535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Internet</a:t>
            </a:r>
          </a:p>
        </p:txBody>
      </p:sp>
      <p:sp>
        <p:nvSpPr>
          <p:cNvPr id="30" name="Text Box 15">
            <a:extLst>
              <a:ext uri="{FF2B5EF4-FFF2-40B4-BE49-F238E27FC236}">
                <a16:creationId xmlns:a16="http://schemas.microsoft.com/office/drawing/2014/main" id="{9B5A3C89-7510-48F6-9C4C-416B52A5C522}"/>
              </a:ext>
            </a:extLst>
          </p:cNvPr>
          <p:cNvSpPr txBox="1">
            <a:spLocks/>
          </p:cNvSpPr>
          <p:nvPr/>
        </p:nvSpPr>
        <p:spPr bwMode="auto">
          <a:xfrm>
            <a:off x="7209827" y="3369146"/>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Journals</a:t>
            </a:r>
          </a:p>
        </p:txBody>
      </p:sp>
      <p:sp>
        <p:nvSpPr>
          <p:cNvPr id="31" name="Text Box 16">
            <a:extLst>
              <a:ext uri="{FF2B5EF4-FFF2-40B4-BE49-F238E27FC236}">
                <a16:creationId xmlns:a16="http://schemas.microsoft.com/office/drawing/2014/main" id="{E9328905-8171-428E-BE31-00BDC2C6111D}"/>
              </a:ext>
            </a:extLst>
          </p:cNvPr>
          <p:cNvSpPr txBox="1">
            <a:spLocks/>
          </p:cNvSpPr>
          <p:nvPr/>
        </p:nvSpPr>
        <p:spPr bwMode="auto">
          <a:xfrm>
            <a:off x="5689491" y="4342918"/>
            <a:ext cx="182914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Kunden-Know-how</a:t>
            </a:r>
          </a:p>
          <a:p>
            <a:pPr algn="ctr" eaLnBrk="1"/>
            <a:r>
              <a:rPr lang="de-DE" altLang="de-DE" sz="1400" dirty="0"/>
              <a:t>(Lead-User)</a:t>
            </a:r>
          </a:p>
        </p:txBody>
      </p:sp>
      <p:sp>
        <p:nvSpPr>
          <p:cNvPr id="32" name="Text Box 17">
            <a:extLst>
              <a:ext uri="{FF2B5EF4-FFF2-40B4-BE49-F238E27FC236}">
                <a16:creationId xmlns:a16="http://schemas.microsoft.com/office/drawing/2014/main" id="{CCD364E1-51D9-4FB5-A38E-78019629C8AA}"/>
              </a:ext>
            </a:extLst>
          </p:cNvPr>
          <p:cNvSpPr txBox="1">
            <a:spLocks/>
          </p:cNvSpPr>
          <p:nvPr/>
        </p:nvSpPr>
        <p:spPr bwMode="auto">
          <a:xfrm>
            <a:off x="4189608" y="4836003"/>
            <a:ext cx="200981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Lieferanten-Know-how</a:t>
            </a:r>
          </a:p>
        </p:txBody>
      </p:sp>
      <p:sp>
        <p:nvSpPr>
          <p:cNvPr id="33" name="Text Box 18">
            <a:extLst>
              <a:ext uri="{FF2B5EF4-FFF2-40B4-BE49-F238E27FC236}">
                <a16:creationId xmlns:a16="http://schemas.microsoft.com/office/drawing/2014/main" id="{476806FA-40BC-4D29-BBBF-1A0037227B60}"/>
              </a:ext>
            </a:extLst>
          </p:cNvPr>
          <p:cNvSpPr txBox="1">
            <a:spLocks/>
          </p:cNvSpPr>
          <p:nvPr/>
        </p:nvSpPr>
        <p:spPr bwMode="auto">
          <a:xfrm>
            <a:off x="2840140" y="4775449"/>
            <a:ext cx="10287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Patente</a:t>
            </a:r>
          </a:p>
        </p:txBody>
      </p:sp>
      <p:sp>
        <p:nvSpPr>
          <p:cNvPr id="34" name="Text Box 19">
            <a:extLst>
              <a:ext uri="{FF2B5EF4-FFF2-40B4-BE49-F238E27FC236}">
                <a16:creationId xmlns:a16="http://schemas.microsoft.com/office/drawing/2014/main" id="{894B6C35-C0FA-443A-910F-9E94A1657DD2}"/>
              </a:ext>
            </a:extLst>
          </p:cNvPr>
          <p:cNvSpPr txBox="1">
            <a:spLocks/>
          </p:cNvSpPr>
          <p:nvPr/>
        </p:nvSpPr>
        <p:spPr bwMode="auto">
          <a:xfrm>
            <a:off x="1799223" y="5097238"/>
            <a:ext cx="192311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Normen &amp; Standards</a:t>
            </a:r>
          </a:p>
        </p:txBody>
      </p:sp>
      <p:sp>
        <p:nvSpPr>
          <p:cNvPr id="38" name="Text Box 20">
            <a:extLst>
              <a:ext uri="{FF2B5EF4-FFF2-40B4-BE49-F238E27FC236}">
                <a16:creationId xmlns:a16="http://schemas.microsoft.com/office/drawing/2014/main" id="{1ABF0203-A260-4693-B1D2-8B898613394E}"/>
              </a:ext>
            </a:extLst>
          </p:cNvPr>
          <p:cNvSpPr txBox="1">
            <a:spLocks/>
          </p:cNvSpPr>
          <p:nvPr/>
        </p:nvSpPr>
        <p:spPr bwMode="auto">
          <a:xfrm>
            <a:off x="2190649" y="4450640"/>
            <a:ext cx="20901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Wettbewerber-Know-how</a:t>
            </a:r>
          </a:p>
        </p:txBody>
      </p:sp>
      <p:sp>
        <p:nvSpPr>
          <p:cNvPr id="40" name="Text Box 22">
            <a:extLst>
              <a:ext uri="{FF2B5EF4-FFF2-40B4-BE49-F238E27FC236}">
                <a16:creationId xmlns:a16="http://schemas.microsoft.com/office/drawing/2014/main" id="{DA7B64CF-67A4-4F40-9E96-85C0B0546C4B}"/>
              </a:ext>
            </a:extLst>
          </p:cNvPr>
          <p:cNvSpPr txBox="1">
            <a:spLocks/>
          </p:cNvSpPr>
          <p:nvPr/>
        </p:nvSpPr>
        <p:spPr bwMode="auto">
          <a:xfrm>
            <a:off x="6666131" y="3940644"/>
            <a:ext cx="2524343"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Open Innovation-Plattformen</a:t>
            </a:r>
          </a:p>
        </p:txBody>
      </p:sp>
      <p:sp>
        <p:nvSpPr>
          <p:cNvPr id="77" name="Rechteck 76">
            <a:extLst>
              <a:ext uri="{FF2B5EF4-FFF2-40B4-BE49-F238E27FC236}">
                <a16:creationId xmlns:a16="http://schemas.microsoft.com/office/drawing/2014/main" id="{BE58E39C-8C4A-48C0-844C-00A87068ADEC}"/>
              </a:ext>
            </a:extLst>
          </p:cNvPr>
          <p:cNvSpPr/>
          <p:nvPr/>
        </p:nvSpPr>
        <p:spPr>
          <a:xfrm>
            <a:off x="5484000"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78" name="Rechteck 77">
            <a:extLst>
              <a:ext uri="{FF2B5EF4-FFF2-40B4-BE49-F238E27FC236}">
                <a16:creationId xmlns:a16="http://schemas.microsoft.com/office/drawing/2014/main" id="{ED841397-2152-4356-B575-292DED15C69E}"/>
              </a:ext>
            </a:extLst>
          </p:cNvPr>
          <p:cNvSpPr/>
          <p:nvPr/>
        </p:nvSpPr>
        <p:spPr>
          <a:xfrm>
            <a:off x="6861972"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79" name="Rechteck 78">
            <a:extLst>
              <a:ext uri="{FF2B5EF4-FFF2-40B4-BE49-F238E27FC236}">
                <a16:creationId xmlns:a16="http://schemas.microsoft.com/office/drawing/2014/main" id="{5D1835EA-6131-425D-A882-46537F1A2E48}"/>
              </a:ext>
            </a:extLst>
          </p:cNvPr>
          <p:cNvSpPr/>
          <p:nvPr/>
        </p:nvSpPr>
        <p:spPr>
          <a:xfrm>
            <a:off x="8239944"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80" name="Rechteck 79">
            <a:extLst>
              <a:ext uri="{FF2B5EF4-FFF2-40B4-BE49-F238E27FC236}">
                <a16:creationId xmlns:a16="http://schemas.microsoft.com/office/drawing/2014/main" id="{96936C78-C7A8-4B49-B52B-44B94F47A7F1}"/>
              </a:ext>
            </a:extLst>
          </p:cNvPr>
          <p:cNvSpPr/>
          <p:nvPr/>
        </p:nvSpPr>
        <p:spPr>
          <a:xfrm>
            <a:off x="9617915"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cxnSp>
        <p:nvCxnSpPr>
          <p:cNvPr id="81" name="Gerade Verbindung mit Pfeil 80">
            <a:extLst>
              <a:ext uri="{FF2B5EF4-FFF2-40B4-BE49-F238E27FC236}">
                <a16:creationId xmlns:a16="http://schemas.microsoft.com/office/drawing/2014/main" id="{9A31E5B5-D6AA-4A50-B82B-CCE94080C6F9}"/>
              </a:ext>
            </a:extLst>
          </p:cNvPr>
          <p:cNvCxnSpPr/>
          <p:nvPr/>
        </p:nvCxnSpPr>
        <p:spPr>
          <a:xfrm flipV="1">
            <a:off x="1778708" y="2368731"/>
            <a:ext cx="0" cy="3088220"/>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82" name="Gerade Verbindung mit Pfeil 81">
            <a:extLst>
              <a:ext uri="{FF2B5EF4-FFF2-40B4-BE49-F238E27FC236}">
                <a16:creationId xmlns:a16="http://schemas.microsoft.com/office/drawing/2014/main" id="{7D46B7AE-005D-4BEC-BA99-C06CD2291BAC}"/>
              </a:ext>
            </a:extLst>
          </p:cNvPr>
          <p:cNvCxnSpPr>
            <a:cxnSpLocks/>
          </p:cNvCxnSpPr>
          <p:nvPr/>
        </p:nvCxnSpPr>
        <p:spPr>
          <a:xfrm>
            <a:off x="1778971" y="5456951"/>
            <a:ext cx="8208000" cy="0"/>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36" name="Rechteck 35">
            <a:extLst>
              <a:ext uri="{FF2B5EF4-FFF2-40B4-BE49-F238E27FC236}">
                <a16:creationId xmlns:a16="http://schemas.microsoft.com/office/drawing/2014/main" id="{00D5E7ED-2E61-4529-A4A5-327AAB25C682}"/>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7" name="Rechteck 36">
            <a:extLst>
              <a:ext uri="{FF2B5EF4-FFF2-40B4-BE49-F238E27FC236}">
                <a16:creationId xmlns:a16="http://schemas.microsoft.com/office/drawing/2014/main" id="{98ACACD4-1E42-484F-BFE0-A2B6673432AF}"/>
              </a:ext>
            </a:extLst>
          </p:cNvPr>
          <p:cNvSpPr/>
          <p:nvPr/>
        </p:nvSpPr>
        <p:spPr>
          <a:xfrm>
            <a:off x="882547" y="1402786"/>
            <a:ext cx="2700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Beschaffung und Bewertung der Informationen</a:t>
            </a:r>
          </a:p>
        </p:txBody>
      </p:sp>
    </p:spTree>
    <p:extLst>
      <p:ext uri="{BB962C8B-B14F-4D97-AF65-F5344CB8AC3E}">
        <p14:creationId xmlns:p14="http://schemas.microsoft.com/office/powerpoint/2010/main" val="17549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48328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Nutzung vielfältiger Informationsquellen</a:t>
            </a:r>
          </a:p>
        </p:txBody>
      </p:sp>
      <p:sp>
        <p:nvSpPr>
          <p:cNvPr id="21" name="Text Box 5">
            <a:extLst>
              <a:ext uri="{FF2B5EF4-FFF2-40B4-BE49-F238E27FC236}">
                <a16:creationId xmlns:a16="http://schemas.microsoft.com/office/drawing/2014/main" id="{2C3B5028-038E-478C-B939-9881F8012DE3}"/>
              </a:ext>
            </a:extLst>
          </p:cNvPr>
          <p:cNvSpPr txBox="1">
            <a:spLocks/>
          </p:cNvSpPr>
          <p:nvPr/>
        </p:nvSpPr>
        <p:spPr bwMode="auto">
          <a:xfrm rot="16200000">
            <a:off x="567351" y="3809693"/>
            <a:ext cx="209836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Unsicherheit des Wissens</a:t>
            </a:r>
          </a:p>
        </p:txBody>
      </p:sp>
      <p:sp>
        <p:nvSpPr>
          <p:cNvPr id="22" name="Text Box 6">
            <a:extLst>
              <a:ext uri="{FF2B5EF4-FFF2-40B4-BE49-F238E27FC236}">
                <a16:creationId xmlns:a16="http://schemas.microsoft.com/office/drawing/2014/main" id="{DFD51B8D-C9D6-4BA0-B27C-267600F55C81}"/>
              </a:ext>
            </a:extLst>
          </p:cNvPr>
          <p:cNvSpPr txBox="1">
            <a:spLocks/>
          </p:cNvSpPr>
          <p:nvPr/>
        </p:nvSpPr>
        <p:spPr bwMode="auto">
          <a:xfrm>
            <a:off x="3126735" y="5516556"/>
            <a:ext cx="224422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Neuheitsgrad des Wissens</a:t>
            </a:r>
          </a:p>
        </p:txBody>
      </p:sp>
      <p:sp>
        <p:nvSpPr>
          <p:cNvPr id="23" name="Text Box 7">
            <a:extLst>
              <a:ext uri="{FF2B5EF4-FFF2-40B4-BE49-F238E27FC236}">
                <a16:creationId xmlns:a16="http://schemas.microsoft.com/office/drawing/2014/main" id="{4CA6117A-5D6D-4569-87D7-991647FF2E87}"/>
              </a:ext>
            </a:extLst>
          </p:cNvPr>
          <p:cNvSpPr txBox="1">
            <a:spLocks/>
          </p:cNvSpPr>
          <p:nvPr/>
        </p:nvSpPr>
        <p:spPr bwMode="auto">
          <a:xfrm>
            <a:off x="9017224" y="2481132"/>
            <a:ext cx="131893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Universitäten</a:t>
            </a:r>
          </a:p>
        </p:txBody>
      </p:sp>
      <p:sp>
        <p:nvSpPr>
          <p:cNvPr id="24" name="Text Box 8">
            <a:extLst>
              <a:ext uri="{FF2B5EF4-FFF2-40B4-BE49-F238E27FC236}">
                <a16:creationId xmlns:a16="http://schemas.microsoft.com/office/drawing/2014/main" id="{BB14756D-769E-476F-BD68-29D2905038C4}"/>
              </a:ext>
            </a:extLst>
          </p:cNvPr>
          <p:cNvSpPr txBox="1">
            <a:spLocks/>
          </p:cNvSpPr>
          <p:nvPr/>
        </p:nvSpPr>
        <p:spPr bwMode="auto">
          <a:xfrm>
            <a:off x="6199428" y="2837422"/>
            <a:ext cx="3040822"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Kontakt zu Forschungseinrichtungen </a:t>
            </a:r>
            <a:br>
              <a:rPr lang="de-DE" altLang="de-DE" sz="1400" dirty="0"/>
            </a:br>
            <a:r>
              <a:rPr lang="de-DE" altLang="de-DE" sz="1400" dirty="0"/>
              <a:t>(z.B. Fraunhofer-Institute)</a:t>
            </a:r>
          </a:p>
        </p:txBody>
      </p:sp>
      <p:sp>
        <p:nvSpPr>
          <p:cNvPr id="25" name="Text Box 9">
            <a:extLst>
              <a:ext uri="{FF2B5EF4-FFF2-40B4-BE49-F238E27FC236}">
                <a16:creationId xmlns:a16="http://schemas.microsoft.com/office/drawing/2014/main" id="{CDA298EB-ED99-4C51-A8F6-18A7766E2FA0}"/>
              </a:ext>
            </a:extLst>
          </p:cNvPr>
          <p:cNvSpPr txBox="1">
            <a:spLocks/>
          </p:cNvSpPr>
          <p:nvPr/>
        </p:nvSpPr>
        <p:spPr bwMode="auto">
          <a:xfrm>
            <a:off x="3209639" y="4125688"/>
            <a:ext cx="1559380"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Branchenmessen</a:t>
            </a:r>
          </a:p>
        </p:txBody>
      </p:sp>
      <p:sp>
        <p:nvSpPr>
          <p:cNvPr id="26" name="Text Box 10">
            <a:extLst>
              <a:ext uri="{FF2B5EF4-FFF2-40B4-BE49-F238E27FC236}">
                <a16:creationId xmlns:a16="http://schemas.microsoft.com/office/drawing/2014/main" id="{1F548426-E957-4E50-BD2A-424161C44B84}"/>
              </a:ext>
            </a:extLst>
          </p:cNvPr>
          <p:cNvSpPr txBox="1">
            <a:spLocks/>
          </p:cNvSpPr>
          <p:nvPr/>
        </p:nvSpPr>
        <p:spPr bwMode="auto">
          <a:xfrm>
            <a:off x="5648086" y="3637705"/>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Konferenzen</a:t>
            </a:r>
          </a:p>
        </p:txBody>
      </p:sp>
      <p:sp>
        <p:nvSpPr>
          <p:cNvPr id="27" name="Text Box 11">
            <a:extLst>
              <a:ext uri="{FF2B5EF4-FFF2-40B4-BE49-F238E27FC236}">
                <a16:creationId xmlns:a16="http://schemas.microsoft.com/office/drawing/2014/main" id="{DD5EC18F-91E7-4900-88DD-960EFA370159}"/>
              </a:ext>
            </a:extLst>
          </p:cNvPr>
          <p:cNvSpPr txBox="1">
            <a:spLocks/>
          </p:cNvSpPr>
          <p:nvPr/>
        </p:nvSpPr>
        <p:spPr bwMode="auto">
          <a:xfrm>
            <a:off x="4847136" y="4107578"/>
            <a:ext cx="182914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Technologiemessen</a:t>
            </a:r>
          </a:p>
        </p:txBody>
      </p:sp>
      <p:sp>
        <p:nvSpPr>
          <p:cNvPr id="28" name="Text Box 13">
            <a:extLst>
              <a:ext uri="{FF2B5EF4-FFF2-40B4-BE49-F238E27FC236}">
                <a16:creationId xmlns:a16="http://schemas.microsoft.com/office/drawing/2014/main" id="{634E95BA-B7FD-4709-B008-C289892D30F0}"/>
              </a:ext>
            </a:extLst>
          </p:cNvPr>
          <p:cNvSpPr txBox="1">
            <a:spLocks/>
          </p:cNvSpPr>
          <p:nvPr/>
        </p:nvSpPr>
        <p:spPr bwMode="auto">
          <a:xfrm>
            <a:off x="4375877" y="4537359"/>
            <a:ext cx="13728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Fachseminare</a:t>
            </a:r>
          </a:p>
        </p:txBody>
      </p:sp>
      <p:sp>
        <p:nvSpPr>
          <p:cNvPr id="29" name="Text Box 14">
            <a:extLst>
              <a:ext uri="{FF2B5EF4-FFF2-40B4-BE49-F238E27FC236}">
                <a16:creationId xmlns:a16="http://schemas.microsoft.com/office/drawing/2014/main" id="{8C3915AE-84DC-4ABD-98C3-32A6E3451E80}"/>
              </a:ext>
            </a:extLst>
          </p:cNvPr>
          <p:cNvSpPr txBox="1">
            <a:spLocks/>
          </p:cNvSpPr>
          <p:nvPr/>
        </p:nvSpPr>
        <p:spPr bwMode="auto">
          <a:xfrm>
            <a:off x="4753242" y="3810663"/>
            <a:ext cx="845352"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Internet</a:t>
            </a:r>
          </a:p>
        </p:txBody>
      </p:sp>
      <p:sp>
        <p:nvSpPr>
          <p:cNvPr id="30" name="Text Box 15">
            <a:extLst>
              <a:ext uri="{FF2B5EF4-FFF2-40B4-BE49-F238E27FC236}">
                <a16:creationId xmlns:a16="http://schemas.microsoft.com/office/drawing/2014/main" id="{9B5A3C89-7510-48F6-9C4C-416B52A5C522}"/>
              </a:ext>
            </a:extLst>
          </p:cNvPr>
          <p:cNvSpPr txBox="1">
            <a:spLocks/>
          </p:cNvSpPr>
          <p:nvPr/>
        </p:nvSpPr>
        <p:spPr bwMode="auto">
          <a:xfrm>
            <a:off x="7209827" y="3369146"/>
            <a:ext cx="266035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Wissenschaftliche Journals</a:t>
            </a:r>
          </a:p>
        </p:txBody>
      </p:sp>
      <p:sp>
        <p:nvSpPr>
          <p:cNvPr id="31" name="Text Box 16">
            <a:extLst>
              <a:ext uri="{FF2B5EF4-FFF2-40B4-BE49-F238E27FC236}">
                <a16:creationId xmlns:a16="http://schemas.microsoft.com/office/drawing/2014/main" id="{E9328905-8171-428E-BE31-00BDC2C6111D}"/>
              </a:ext>
            </a:extLst>
          </p:cNvPr>
          <p:cNvSpPr txBox="1">
            <a:spLocks/>
          </p:cNvSpPr>
          <p:nvPr/>
        </p:nvSpPr>
        <p:spPr bwMode="auto">
          <a:xfrm>
            <a:off x="5689491" y="4342918"/>
            <a:ext cx="1829147"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Kunden-Know-how</a:t>
            </a:r>
          </a:p>
          <a:p>
            <a:pPr algn="ctr" eaLnBrk="1"/>
            <a:r>
              <a:rPr lang="de-DE" altLang="de-DE" sz="1400" dirty="0"/>
              <a:t>(Lead-User)</a:t>
            </a:r>
          </a:p>
        </p:txBody>
      </p:sp>
      <p:sp>
        <p:nvSpPr>
          <p:cNvPr id="32" name="Text Box 17">
            <a:extLst>
              <a:ext uri="{FF2B5EF4-FFF2-40B4-BE49-F238E27FC236}">
                <a16:creationId xmlns:a16="http://schemas.microsoft.com/office/drawing/2014/main" id="{CCD364E1-51D9-4FB5-A38E-78019629C8AA}"/>
              </a:ext>
            </a:extLst>
          </p:cNvPr>
          <p:cNvSpPr txBox="1">
            <a:spLocks/>
          </p:cNvSpPr>
          <p:nvPr/>
        </p:nvSpPr>
        <p:spPr bwMode="auto">
          <a:xfrm>
            <a:off x="4189608" y="4836003"/>
            <a:ext cx="200981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Lieferanten-Know-how</a:t>
            </a:r>
          </a:p>
        </p:txBody>
      </p:sp>
      <p:sp>
        <p:nvSpPr>
          <p:cNvPr id="33" name="Text Box 18">
            <a:extLst>
              <a:ext uri="{FF2B5EF4-FFF2-40B4-BE49-F238E27FC236}">
                <a16:creationId xmlns:a16="http://schemas.microsoft.com/office/drawing/2014/main" id="{476806FA-40BC-4D29-BBBF-1A0037227B60}"/>
              </a:ext>
            </a:extLst>
          </p:cNvPr>
          <p:cNvSpPr txBox="1">
            <a:spLocks/>
          </p:cNvSpPr>
          <p:nvPr/>
        </p:nvSpPr>
        <p:spPr bwMode="auto">
          <a:xfrm>
            <a:off x="2840140" y="4775449"/>
            <a:ext cx="10287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Patente</a:t>
            </a:r>
          </a:p>
        </p:txBody>
      </p:sp>
      <p:sp>
        <p:nvSpPr>
          <p:cNvPr id="34" name="Text Box 19">
            <a:extLst>
              <a:ext uri="{FF2B5EF4-FFF2-40B4-BE49-F238E27FC236}">
                <a16:creationId xmlns:a16="http://schemas.microsoft.com/office/drawing/2014/main" id="{894B6C35-C0FA-443A-910F-9E94A1657DD2}"/>
              </a:ext>
            </a:extLst>
          </p:cNvPr>
          <p:cNvSpPr txBox="1">
            <a:spLocks/>
          </p:cNvSpPr>
          <p:nvPr/>
        </p:nvSpPr>
        <p:spPr bwMode="auto">
          <a:xfrm>
            <a:off x="1799223" y="5097238"/>
            <a:ext cx="192311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Normen &amp; Standards</a:t>
            </a:r>
          </a:p>
        </p:txBody>
      </p:sp>
      <p:sp>
        <p:nvSpPr>
          <p:cNvPr id="38" name="Text Box 20">
            <a:extLst>
              <a:ext uri="{FF2B5EF4-FFF2-40B4-BE49-F238E27FC236}">
                <a16:creationId xmlns:a16="http://schemas.microsoft.com/office/drawing/2014/main" id="{1ABF0203-A260-4693-B1D2-8B898613394E}"/>
              </a:ext>
            </a:extLst>
          </p:cNvPr>
          <p:cNvSpPr txBox="1">
            <a:spLocks/>
          </p:cNvSpPr>
          <p:nvPr/>
        </p:nvSpPr>
        <p:spPr bwMode="auto">
          <a:xfrm>
            <a:off x="2190649" y="4450640"/>
            <a:ext cx="2090115"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Wettbewerber-Know-how</a:t>
            </a:r>
          </a:p>
        </p:txBody>
      </p:sp>
      <p:sp>
        <p:nvSpPr>
          <p:cNvPr id="40" name="Text Box 22">
            <a:extLst>
              <a:ext uri="{FF2B5EF4-FFF2-40B4-BE49-F238E27FC236}">
                <a16:creationId xmlns:a16="http://schemas.microsoft.com/office/drawing/2014/main" id="{DA7B64CF-67A4-4F40-9E96-85C0B0546C4B}"/>
              </a:ext>
            </a:extLst>
          </p:cNvPr>
          <p:cNvSpPr txBox="1">
            <a:spLocks/>
          </p:cNvSpPr>
          <p:nvPr/>
        </p:nvSpPr>
        <p:spPr bwMode="auto">
          <a:xfrm>
            <a:off x="6666131" y="3940644"/>
            <a:ext cx="2524343"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t>Open Innovation-Plattformen</a:t>
            </a:r>
          </a:p>
        </p:txBody>
      </p:sp>
      <p:pic>
        <p:nvPicPr>
          <p:cNvPr id="47" name="Grafik 46">
            <a:extLst>
              <a:ext uri="{FF2B5EF4-FFF2-40B4-BE49-F238E27FC236}">
                <a16:creationId xmlns:a16="http://schemas.microsoft.com/office/drawing/2014/main" id="{695D9C60-A5B7-4B5D-81ED-AF0BF26CBA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4276" y="4134042"/>
            <a:ext cx="1829147" cy="359228"/>
          </a:xfrm>
          <a:prstGeom prst="rect">
            <a:avLst/>
          </a:prstGeom>
        </p:spPr>
      </p:pic>
      <p:pic>
        <p:nvPicPr>
          <p:cNvPr id="48" name="Grafik 47">
            <a:extLst>
              <a:ext uri="{FF2B5EF4-FFF2-40B4-BE49-F238E27FC236}">
                <a16:creationId xmlns:a16="http://schemas.microsoft.com/office/drawing/2014/main" id="{2B4CF225-012C-408C-B446-BC6C97CA10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165" y="3364328"/>
            <a:ext cx="2545686" cy="359228"/>
          </a:xfrm>
          <a:prstGeom prst="rect">
            <a:avLst/>
          </a:prstGeom>
        </p:spPr>
      </p:pic>
      <p:pic>
        <p:nvPicPr>
          <p:cNvPr id="49" name="Grafik 48">
            <a:extLst>
              <a:ext uri="{FF2B5EF4-FFF2-40B4-BE49-F238E27FC236}">
                <a16:creationId xmlns:a16="http://schemas.microsoft.com/office/drawing/2014/main" id="{117CE994-0BEF-4D66-B620-A8F98256C7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2978" y="2469231"/>
            <a:ext cx="1515119" cy="588857"/>
          </a:xfrm>
          <a:prstGeom prst="rect">
            <a:avLst/>
          </a:prstGeom>
        </p:spPr>
      </p:pic>
      <p:pic>
        <p:nvPicPr>
          <p:cNvPr id="50" name="Grafik 49">
            <a:extLst>
              <a:ext uri="{FF2B5EF4-FFF2-40B4-BE49-F238E27FC236}">
                <a16:creationId xmlns:a16="http://schemas.microsoft.com/office/drawing/2014/main" id="{F4C23F90-F0CE-4C7B-9E64-CFFCE10A07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9216" y="2794318"/>
            <a:ext cx="3422467" cy="606569"/>
          </a:xfrm>
          <a:prstGeom prst="rect">
            <a:avLst/>
          </a:prstGeom>
        </p:spPr>
      </p:pic>
      <p:pic>
        <p:nvPicPr>
          <p:cNvPr id="51" name="Grafik 50">
            <a:extLst>
              <a:ext uri="{FF2B5EF4-FFF2-40B4-BE49-F238E27FC236}">
                <a16:creationId xmlns:a16="http://schemas.microsoft.com/office/drawing/2014/main" id="{248A0C81-0DA5-427F-9F75-FF5AE3FAF2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9704" y="3817235"/>
            <a:ext cx="1029787" cy="359228"/>
          </a:xfrm>
          <a:prstGeom prst="rect">
            <a:avLst/>
          </a:prstGeom>
        </p:spPr>
      </p:pic>
      <p:pic>
        <p:nvPicPr>
          <p:cNvPr id="52" name="Grafik 51">
            <a:extLst>
              <a:ext uri="{FF2B5EF4-FFF2-40B4-BE49-F238E27FC236}">
                <a16:creationId xmlns:a16="http://schemas.microsoft.com/office/drawing/2014/main" id="{D8668AA1-D387-49FD-B5C0-4E228F87AE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268" y="4339254"/>
            <a:ext cx="1829146" cy="537118"/>
          </a:xfrm>
          <a:prstGeom prst="rect">
            <a:avLst/>
          </a:prstGeom>
        </p:spPr>
      </p:pic>
      <p:sp>
        <p:nvSpPr>
          <p:cNvPr id="56" name="Untertitel 2">
            <a:extLst>
              <a:ext uri="{FF2B5EF4-FFF2-40B4-BE49-F238E27FC236}">
                <a16:creationId xmlns:a16="http://schemas.microsoft.com/office/drawing/2014/main" id="{380C43E8-8756-4A3C-8CDF-349B214F7F81}"/>
              </a:ext>
            </a:extLst>
          </p:cNvPr>
          <p:cNvSpPr txBox="1">
            <a:spLocks/>
          </p:cNvSpPr>
          <p:nvPr/>
        </p:nvSpPr>
        <p:spPr>
          <a:xfrm>
            <a:off x="1904167" y="3044663"/>
            <a:ext cx="1532080" cy="60480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10000"/>
              </a:lnSpc>
              <a:spcBef>
                <a:spcPts val="0"/>
              </a:spcBef>
              <a:buNone/>
            </a:pPr>
            <a:r>
              <a:rPr lang="de-DE" sz="1100" i="1" dirty="0">
                <a:solidFill>
                  <a:schemeClr val="accent1"/>
                </a:solidFill>
                <a:latin typeface="Roboto Condensed Light" panose="02000000000000000000" pitchFamily="2" charset="0"/>
                <a:ea typeface="Roboto Condensed Light" panose="02000000000000000000" pitchFamily="2" charset="0"/>
              </a:rPr>
              <a:t>u.a. IAA, </a:t>
            </a:r>
            <a:r>
              <a:rPr lang="de-DE" sz="1100" i="1" dirty="0" err="1">
                <a:solidFill>
                  <a:schemeClr val="accent1"/>
                </a:solidFill>
                <a:latin typeface="Roboto Condensed Light" panose="02000000000000000000" pitchFamily="2" charset="0"/>
                <a:ea typeface="Roboto Condensed Light" panose="02000000000000000000" pitchFamily="2" charset="0"/>
              </a:rPr>
              <a:t>automotiveIT</a:t>
            </a:r>
            <a:r>
              <a:rPr lang="de-DE" sz="1100" i="1" dirty="0">
                <a:solidFill>
                  <a:schemeClr val="accent1"/>
                </a:solidFill>
                <a:latin typeface="Roboto Condensed Light" panose="02000000000000000000" pitchFamily="2" charset="0"/>
                <a:ea typeface="Roboto Condensed Light" panose="02000000000000000000" pitchFamily="2" charset="0"/>
              </a:rPr>
              <a:t> Kongress </a:t>
            </a:r>
          </a:p>
        </p:txBody>
      </p:sp>
      <p:pic>
        <p:nvPicPr>
          <p:cNvPr id="57" name="Picture 7">
            <a:extLst>
              <a:ext uri="{FF2B5EF4-FFF2-40B4-BE49-F238E27FC236}">
                <a16:creationId xmlns:a16="http://schemas.microsoft.com/office/drawing/2014/main" id="{EDF1902A-EDD9-4F3E-8147-24A1091EF70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3875311">
            <a:off x="2447254" y="3902660"/>
            <a:ext cx="685769" cy="226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Untertitel 2">
            <a:extLst>
              <a:ext uri="{FF2B5EF4-FFF2-40B4-BE49-F238E27FC236}">
                <a16:creationId xmlns:a16="http://schemas.microsoft.com/office/drawing/2014/main" id="{589B0F95-B2E1-4E8B-9AD3-EFCF4CFD0CD7}"/>
              </a:ext>
            </a:extLst>
          </p:cNvPr>
          <p:cNvSpPr txBox="1">
            <a:spLocks/>
          </p:cNvSpPr>
          <p:nvPr/>
        </p:nvSpPr>
        <p:spPr>
          <a:xfrm>
            <a:off x="8838480" y="4240055"/>
            <a:ext cx="2069670" cy="603520"/>
          </a:xfrm>
          <a:prstGeom prst="rect">
            <a:avLst/>
          </a:prstGeom>
          <a:no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defPPr>
              <a:defRPr lang="de-DE"/>
            </a:defPPr>
            <a:lvl1pPr indent="0" algn="ctr" defTabSz="914400" fontAlgn="ctr">
              <a:lnSpc>
                <a:spcPct val="110000"/>
              </a:lnSpc>
              <a:spcBef>
                <a:spcPts val="1000"/>
              </a:spcBef>
              <a:buFont typeface="Arial" panose="020B0604020202020204" pitchFamily="34" charset="0"/>
              <a:buNone/>
              <a:defRPr sz="1400" i="1">
                <a:solidFill>
                  <a:schemeClr val="tx1"/>
                </a:solidFill>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solidFill>
                  <a:schemeClr val="tx1"/>
                </a:solidFill>
              </a:defRPr>
            </a:lvl2pPr>
            <a:lvl3pPr marL="1143000" indent="-228600" defTabSz="914400">
              <a:lnSpc>
                <a:spcPct val="90000"/>
              </a:lnSpc>
              <a:spcBef>
                <a:spcPts val="500"/>
              </a:spcBef>
              <a:buFont typeface="Arial" panose="020B0604020202020204" pitchFamily="34" charset="0"/>
              <a:buChar char="•"/>
              <a:defRPr sz="2000">
                <a:solidFill>
                  <a:schemeClr val="tx1"/>
                </a:solidFill>
              </a:defRPr>
            </a:lvl3pPr>
            <a:lvl4pPr marL="1600200" indent="-228600" defTabSz="914400">
              <a:lnSpc>
                <a:spcPct val="90000"/>
              </a:lnSpc>
              <a:spcBef>
                <a:spcPts val="500"/>
              </a:spcBef>
              <a:buFont typeface="Arial" panose="020B0604020202020204" pitchFamily="34" charset="0"/>
              <a:buChar char="•"/>
              <a:defRPr>
                <a:solidFill>
                  <a:schemeClr val="tx1"/>
                </a:solidFill>
              </a:defRPr>
            </a:lvl4pPr>
            <a:lvl5pPr marL="2057400" indent="-228600" defTabSz="914400">
              <a:lnSpc>
                <a:spcPct val="90000"/>
              </a:lnSpc>
              <a:spcBef>
                <a:spcPts val="500"/>
              </a:spcBef>
              <a:buFont typeface="Arial" panose="020B0604020202020204" pitchFamily="34" charset="0"/>
              <a:buChar char="•"/>
              <a:defRPr>
                <a:solidFill>
                  <a:schemeClr val="tx1"/>
                </a:solidFill>
              </a:defRPr>
            </a:lvl5pPr>
            <a:lvl6pPr marL="2514600" indent="-228600" defTabSz="914400">
              <a:lnSpc>
                <a:spcPct val="90000"/>
              </a:lnSpc>
              <a:spcBef>
                <a:spcPts val="500"/>
              </a:spcBef>
              <a:buFont typeface="Arial" panose="020B0604020202020204" pitchFamily="34" charset="0"/>
              <a:buChar char="•"/>
              <a:defRPr>
                <a:solidFill>
                  <a:schemeClr val="tx1"/>
                </a:solidFill>
              </a:defRPr>
            </a:lvl6pPr>
            <a:lvl7pPr marL="2971800" indent="-228600" defTabSz="914400">
              <a:lnSpc>
                <a:spcPct val="90000"/>
              </a:lnSpc>
              <a:spcBef>
                <a:spcPts val="500"/>
              </a:spcBef>
              <a:buFont typeface="Arial" panose="020B0604020202020204" pitchFamily="34" charset="0"/>
              <a:buChar char="•"/>
              <a:defRPr>
                <a:solidFill>
                  <a:schemeClr val="tx1"/>
                </a:solidFill>
              </a:defRPr>
            </a:lvl7pPr>
            <a:lvl8pPr marL="3429000" indent="-228600" defTabSz="914400">
              <a:lnSpc>
                <a:spcPct val="90000"/>
              </a:lnSpc>
              <a:spcBef>
                <a:spcPts val="500"/>
              </a:spcBef>
              <a:buFont typeface="Arial" panose="020B0604020202020204" pitchFamily="34" charset="0"/>
              <a:buChar char="•"/>
              <a:defRPr>
                <a:solidFill>
                  <a:schemeClr val="tx1"/>
                </a:solidFill>
              </a:defRPr>
            </a:lvl8pPr>
            <a:lvl9pPr marL="3886200" indent="-228600" defTabSz="914400">
              <a:lnSpc>
                <a:spcPct val="90000"/>
              </a:lnSpc>
              <a:spcBef>
                <a:spcPts val="500"/>
              </a:spcBef>
              <a:buFont typeface="Arial" panose="020B0604020202020204" pitchFamily="34" charset="0"/>
              <a:buChar char="•"/>
              <a:defRPr>
                <a:solidFill>
                  <a:schemeClr val="tx1"/>
                </a:solidFill>
              </a:defRPr>
            </a:lvl9pPr>
          </a:lstStyle>
          <a:p>
            <a:r>
              <a:rPr lang="de-DE" sz="1100" dirty="0">
                <a:solidFill>
                  <a:schemeClr val="accent1"/>
                </a:solidFill>
              </a:rPr>
              <a:t>Systematische Suche in wissenschaftlichen Datenbanken</a:t>
            </a:r>
          </a:p>
        </p:txBody>
      </p:sp>
      <p:pic>
        <p:nvPicPr>
          <p:cNvPr id="41" name="Picture 7">
            <a:extLst>
              <a:ext uri="{FF2B5EF4-FFF2-40B4-BE49-F238E27FC236}">
                <a16:creationId xmlns:a16="http://schemas.microsoft.com/office/drawing/2014/main" id="{45E25CED-AE10-45EC-9D8E-24DC6DDF487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072030" flipV="1">
            <a:off x="6283609" y="4975986"/>
            <a:ext cx="653876" cy="209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 name="Picture 7">
            <a:extLst>
              <a:ext uri="{FF2B5EF4-FFF2-40B4-BE49-F238E27FC236}">
                <a16:creationId xmlns:a16="http://schemas.microsoft.com/office/drawing/2014/main" id="{BB9413B5-399E-47B6-AF84-800248B42A1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005234">
            <a:off x="9645335" y="3806147"/>
            <a:ext cx="744730" cy="245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 name="Untertitel 2">
            <a:extLst>
              <a:ext uri="{FF2B5EF4-FFF2-40B4-BE49-F238E27FC236}">
                <a16:creationId xmlns:a16="http://schemas.microsoft.com/office/drawing/2014/main" id="{1119656E-C543-4D38-B086-DBCD35694F27}"/>
              </a:ext>
            </a:extLst>
          </p:cNvPr>
          <p:cNvSpPr txBox="1">
            <a:spLocks/>
          </p:cNvSpPr>
          <p:nvPr/>
        </p:nvSpPr>
        <p:spPr>
          <a:xfrm>
            <a:off x="6769726" y="4887702"/>
            <a:ext cx="2069670" cy="603520"/>
          </a:xfrm>
          <a:prstGeom prst="rect">
            <a:avLst/>
          </a:prstGeom>
          <a:no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10000"/>
              </a:lnSpc>
              <a:buNone/>
            </a:pPr>
            <a:r>
              <a:rPr lang="de-DE" sz="1100" i="1" dirty="0">
                <a:solidFill>
                  <a:schemeClr val="accent1"/>
                </a:solidFill>
                <a:latin typeface="Roboto Condensed Light" panose="02000000000000000000" pitchFamily="2" charset="0"/>
                <a:ea typeface="Roboto Condensed Light" panose="02000000000000000000" pitchFamily="2" charset="0"/>
              </a:rPr>
              <a:t>u.a. Interview mit Software-Dienstleister zum Thema „SDV“</a:t>
            </a:r>
          </a:p>
        </p:txBody>
      </p:sp>
      <p:sp>
        <p:nvSpPr>
          <p:cNvPr id="46" name="Untertitel 2">
            <a:extLst>
              <a:ext uri="{FF2B5EF4-FFF2-40B4-BE49-F238E27FC236}">
                <a16:creationId xmlns:a16="http://schemas.microsoft.com/office/drawing/2014/main" id="{E0C96266-8D9D-461A-902F-D37E6E51288E}"/>
              </a:ext>
            </a:extLst>
          </p:cNvPr>
          <p:cNvSpPr txBox="1">
            <a:spLocks/>
          </p:cNvSpPr>
          <p:nvPr/>
        </p:nvSpPr>
        <p:spPr>
          <a:xfrm>
            <a:off x="3465908" y="2807778"/>
            <a:ext cx="1532080" cy="60480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10000"/>
              </a:lnSpc>
              <a:spcBef>
                <a:spcPts val="0"/>
              </a:spcBef>
              <a:buNone/>
            </a:pPr>
            <a:r>
              <a:rPr lang="de-DE" sz="1100" i="1" dirty="0">
                <a:solidFill>
                  <a:schemeClr val="accent1"/>
                </a:solidFill>
                <a:latin typeface="Roboto Condensed Light" panose="02000000000000000000" pitchFamily="2" charset="0"/>
                <a:ea typeface="Roboto Condensed Light" panose="02000000000000000000" pitchFamily="2" charset="0"/>
              </a:rPr>
              <a:t>Recherche auf Technologie-Websites mit Automotive-Bezug</a:t>
            </a:r>
          </a:p>
        </p:txBody>
      </p:sp>
      <p:pic>
        <p:nvPicPr>
          <p:cNvPr id="53" name="Picture 7">
            <a:extLst>
              <a:ext uri="{FF2B5EF4-FFF2-40B4-BE49-F238E27FC236}">
                <a16:creationId xmlns:a16="http://schemas.microsoft.com/office/drawing/2014/main" id="{F00CCDAC-F499-47C7-B6E3-7DB5381C0F9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3875311">
            <a:off x="4012990" y="3580752"/>
            <a:ext cx="685769" cy="226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 name="Untertitel 2">
            <a:extLst>
              <a:ext uri="{FF2B5EF4-FFF2-40B4-BE49-F238E27FC236}">
                <a16:creationId xmlns:a16="http://schemas.microsoft.com/office/drawing/2014/main" id="{EB6F0417-AF51-4442-89DB-9ABFA0C027D6}"/>
              </a:ext>
            </a:extLst>
          </p:cNvPr>
          <p:cNvSpPr txBox="1">
            <a:spLocks/>
          </p:cNvSpPr>
          <p:nvPr/>
        </p:nvSpPr>
        <p:spPr>
          <a:xfrm>
            <a:off x="4501839" y="2206734"/>
            <a:ext cx="1884944" cy="60480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a:lnSpc>
                <a:spcPct val="110000"/>
              </a:lnSpc>
              <a:spcBef>
                <a:spcPts val="0"/>
              </a:spcBef>
              <a:buNone/>
            </a:pPr>
            <a:r>
              <a:rPr lang="de-DE" sz="1100" i="1" dirty="0">
                <a:solidFill>
                  <a:schemeClr val="accent1"/>
                </a:solidFill>
                <a:latin typeface="Roboto Condensed Light" panose="02000000000000000000" pitchFamily="2" charset="0"/>
                <a:ea typeface="Roboto Condensed Light" panose="02000000000000000000" pitchFamily="2" charset="0"/>
              </a:rPr>
              <a:t>u.a. Fraunhofer Institute, </a:t>
            </a:r>
            <a:r>
              <a:rPr lang="de-DE" sz="1100" i="1" dirty="0" err="1">
                <a:solidFill>
                  <a:schemeClr val="accent1"/>
                </a:solidFill>
                <a:latin typeface="Roboto Condensed Light" panose="02000000000000000000" pitchFamily="2" charset="0"/>
                <a:ea typeface="Roboto Condensed Light" panose="02000000000000000000" pitchFamily="2" charset="0"/>
              </a:rPr>
              <a:t>innocam.NRW</a:t>
            </a:r>
            <a:endParaRPr lang="de-DE" sz="1100" i="1" dirty="0">
              <a:solidFill>
                <a:schemeClr val="accent1"/>
              </a:solidFill>
              <a:latin typeface="Roboto Condensed Light" panose="02000000000000000000" pitchFamily="2" charset="0"/>
              <a:ea typeface="Roboto Condensed Light" panose="02000000000000000000" pitchFamily="2" charset="0"/>
            </a:endParaRPr>
          </a:p>
        </p:txBody>
      </p:sp>
      <p:pic>
        <p:nvPicPr>
          <p:cNvPr id="59" name="Picture 7">
            <a:extLst>
              <a:ext uri="{FF2B5EF4-FFF2-40B4-BE49-F238E27FC236}">
                <a16:creationId xmlns:a16="http://schemas.microsoft.com/office/drawing/2014/main" id="{8293A7F5-BE9A-4FD5-8F45-AC97152B16F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225827">
            <a:off x="5255709" y="2860870"/>
            <a:ext cx="685769" cy="226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 name="Picture 7">
            <a:extLst>
              <a:ext uri="{FF2B5EF4-FFF2-40B4-BE49-F238E27FC236}">
                <a16:creationId xmlns:a16="http://schemas.microsoft.com/office/drawing/2014/main" id="{0A06D336-BD7A-4DB6-8720-CB65387471B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005234">
            <a:off x="10352641" y="2940311"/>
            <a:ext cx="776802" cy="25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11" name="Picture 11" descr="Internationale Automobil-Ausstellung – Wikipedia">
            <a:extLst>
              <a:ext uri="{FF2B5EF4-FFF2-40B4-BE49-F238E27FC236}">
                <a16:creationId xmlns:a16="http://schemas.microsoft.com/office/drawing/2014/main" id="{D539BB09-B677-4CA8-BD71-CA8D60176A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1735" y="3852125"/>
            <a:ext cx="468795" cy="281277"/>
          </a:xfrm>
          <a:prstGeom prst="rect">
            <a:avLst/>
          </a:prstGeom>
          <a:noFill/>
          <a:extLst>
            <a:ext uri="{909E8E84-426E-40DD-AFC4-6F175D3DCCD1}">
              <a14:hiddenFill xmlns:a14="http://schemas.microsoft.com/office/drawing/2010/main">
                <a:solidFill>
                  <a:srgbClr val="FFFFFF"/>
                </a:solidFill>
              </a14:hiddenFill>
            </a:ext>
          </a:extLst>
        </p:spPr>
      </p:pic>
      <p:pic>
        <p:nvPicPr>
          <p:cNvPr id="102413" name="Picture 13" descr="automotiveIT car.summit 2026 - Engineering meets IT">
            <a:extLst>
              <a:ext uri="{FF2B5EF4-FFF2-40B4-BE49-F238E27FC236}">
                <a16:creationId xmlns:a16="http://schemas.microsoft.com/office/drawing/2014/main" id="{D24A4DB0-F66B-4BAF-9C20-35B9FE6858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9545" y="3861525"/>
            <a:ext cx="757073" cy="220737"/>
          </a:xfrm>
          <a:prstGeom prst="rect">
            <a:avLst/>
          </a:prstGeom>
          <a:noFill/>
          <a:extLst>
            <a:ext uri="{909E8E84-426E-40DD-AFC4-6F175D3DCCD1}">
              <a14:hiddenFill xmlns:a14="http://schemas.microsoft.com/office/drawing/2010/main">
                <a:solidFill>
                  <a:srgbClr val="FFFFFF"/>
                </a:solidFill>
              </a14:hiddenFill>
            </a:ext>
          </a:extLst>
        </p:spPr>
      </p:pic>
      <p:pic>
        <p:nvPicPr>
          <p:cNvPr id="102415" name="Picture 15" descr="electrive.net: Bayern Innovativ">
            <a:extLst>
              <a:ext uri="{FF2B5EF4-FFF2-40B4-BE49-F238E27FC236}">
                <a16:creationId xmlns:a16="http://schemas.microsoft.com/office/drawing/2014/main" id="{42C8B29C-5E17-4E0B-9ACD-B4AB9467F9C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40049" b="37070"/>
          <a:stretch/>
        </p:blipFill>
        <p:spPr bwMode="auto">
          <a:xfrm>
            <a:off x="4710334" y="3597638"/>
            <a:ext cx="845352" cy="193425"/>
          </a:xfrm>
          <a:prstGeom prst="rect">
            <a:avLst/>
          </a:prstGeom>
          <a:noFill/>
          <a:extLst>
            <a:ext uri="{909E8E84-426E-40DD-AFC4-6F175D3DCCD1}">
              <a14:hiddenFill xmlns:a14="http://schemas.microsoft.com/office/drawing/2010/main">
                <a:solidFill>
                  <a:srgbClr val="FFFFFF"/>
                </a:solidFill>
              </a14:hiddenFill>
            </a:ext>
          </a:extLst>
        </p:spPr>
      </p:pic>
      <p:pic>
        <p:nvPicPr>
          <p:cNvPr id="102417" name="Picture 17" descr="Fraunhofer-Gesellschaft - Berlin.de">
            <a:extLst>
              <a:ext uri="{FF2B5EF4-FFF2-40B4-BE49-F238E27FC236}">
                <a16:creationId xmlns:a16="http://schemas.microsoft.com/office/drawing/2014/main" id="{2F3F0321-9824-4AE1-82B9-7270ED8DF50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3287" b="30201"/>
          <a:stretch/>
        </p:blipFill>
        <p:spPr bwMode="auto">
          <a:xfrm>
            <a:off x="6691856" y="2557580"/>
            <a:ext cx="984670" cy="179762"/>
          </a:xfrm>
          <a:prstGeom prst="rect">
            <a:avLst/>
          </a:prstGeom>
          <a:noFill/>
          <a:extLst>
            <a:ext uri="{909E8E84-426E-40DD-AFC4-6F175D3DCCD1}">
              <a14:hiddenFill xmlns:a14="http://schemas.microsoft.com/office/drawing/2010/main">
                <a:solidFill>
                  <a:srgbClr val="FFFFFF"/>
                </a:solidFill>
              </a14:hiddenFill>
            </a:ext>
          </a:extLst>
        </p:spPr>
      </p:pic>
      <p:pic>
        <p:nvPicPr>
          <p:cNvPr id="102419" name="Picture 19" descr="innocam.NRW – Kompetenznetzwerk automatisierte und vernetzte Mobilität |  LinkedIn">
            <a:extLst>
              <a:ext uri="{FF2B5EF4-FFF2-40B4-BE49-F238E27FC236}">
                <a16:creationId xmlns:a16="http://schemas.microsoft.com/office/drawing/2014/main" id="{F29FC68E-76A8-4A9D-8961-DFF008462AD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3264" b="35853"/>
          <a:stretch/>
        </p:blipFill>
        <p:spPr bwMode="auto">
          <a:xfrm>
            <a:off x="7804561" y="2467928"/>
            <a:ext cx="882495" cy="272540"/>
          </a:xfrm>
          <a:prstGeom prst="rect">
            <a:avLst/>
          </a:prstGeom>
          <a:noFill/>
          <a:extLst>
            <a:ext uri="{909E8E84-426E-40DD-AFC4-6F175D3DCCD1}">
              <a14:hiddenFill xmlns:a14="http://schemas.microsoft.com/office/drawing/2010/main">
                <a:solidFill>
                  <a:srgbClr val="FFFFFF"/>
                </a:solidFill>
              </a14:hiddenFill>
            </a:ext>
          </a:extLst>
        </p:spPr>
      </p:pic>
      <p:pic>
        <p:nvPicPr>
          <p:cNvPr id="102421" name="Picture 21" descr="Technische Hochschule Köln – Wikipedia">
            <a:extLst>
              <a:ext uri="{FF2B5EF4-FFF2-40B4-BE49-F238E27FC236}">
                <a16:creationId xmlns:a16="http://schemas.microsoft.com/office/drawing/2014/main" id="{43B8B8AB-2E9C-4B35-A467-1509E6A53B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99976" y="2456582"/>
            <a:ext cx="482131" cy="260825"/>
          </a:xfrm>
          <a:prstGeom prst="rect">
            <a:avLst/>
          </a:prstGeom>
          <a:noFill/>
          <a:extLst>
            <a:ext uri="{909E8E84-426E-40DD-AFC4-6F175D3DCCD1}">
              <a14:hiddenFill xmlns:a14="http://schemas.microsoft.com/office/drawing/2010/main">
                <a:solidFill>
                  <a:srgbClr val="FFFFFF"/>
                </a:solidFill>
              </a14:hiddenFill>
            </a:ext>
          </a:extLst>
        </p:spPr>
      </p:pic>
      <p:pic>
        <p:nvPicPr>
          <p:cNvPr id="102423" name="Picture 23" descr="Datei:Scopus logo.svg – Wikipedia">
            <a:extLst>
              <a:ext uri="{FF2B5EF4-FFF2-40B4-BE49-F238E27FC236}">
                <a16:creationId xmlns:a16="http://schemas.microsoft.com/office/drawing/2014/main" id="{C067F62D-79FB-477D-9813-866D6A87BF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17414" y="3754930"/>
            <a:ext cx="579076" cy="185714"/>
          </a:xfrm>
          <a:prstGeom prst="rect">
            <a:avLst/>
          </a:prstGeom>
          <a:noFill/>
          <a:extLst>
            <a:ext uri="{909E8E84-426E-40DD-AFC4-6F175D3DCCD1}">
              <a14:hiddenFill xmlns:a14="http://schemas.microsoft.com/office/drawing/2010/main">
                <a:solidFill>
                  <a:srgbClr val="FFFFFF"/>
                </a:solidFill>
              </a14:hiddenFill>
            </a:ext>
          </a:extLst>
        </p:spPr>
      </p:pic>
      <p:pic>
        <p:nvPicPr>
          <p:cNvPr id="102425" name="Picture 25" descr="ScienceDirect – Rajamangala University of Technology Thanyaburi">
            <a:extLst>
              <a:ext uri="{FF2B5EF4-FFF2-40B4-BE49-F238E27FC236}">
                <a16:creationId xmlns:a16="http://schemas.microsoft.com/office/drawing/2014/main" id="{819ED09D-F85B-4591-9326-F230EB447E4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428" t="28789" r="6911" b="28558"/>
          <a:stretch/>
        </p:blipFill>
        <p:spPr bwMode="auto">
          <a:xfrm>
            <a:off x="9105462" y="3718852"/>
            <a:ext cx="802993" cy="207604"/>
          </a:xfrm>
          <a:prstGeom prst="rect">
            <a:avLst/>
          </a:prstGeom>
          <a:noFill/>
          <a:extLst>
            <a:ext uri="{909E8E84-426E-40DD-AFC4-6F175D3DCCD1}">
              <a14:hiddenFill xmlns:a14="http://schemas.microsoft.com/office/drawing/2010/main">
                <a:solidFill>
                  <a:srgbClr val="FFFFFF"/>
                </a:solidFill>
              </a14:hiddenFill>
            </a:ext>
          </a:extLst>
        </p:spPr>
      </p:pic>
      <p:pic>
        <p:nvPicPr>
          <p:cNvPr id="102427" name="Picture 27" descr="SVA System Vertrieb Alexander – Wikipedia">
            <a:extLst>
              <a:ext uri="{FF2B5EF4-FFF2-40B4-BE49-F238E27FC236}">
                <a16:creationId xmlns:a16="http://schemas.microsoft.com/office/drawing/2014/main" id="{B59B0A06-822B-490C-9DD9-AC009E7FCA81}"/>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0485" t="25610" r="19718" b="25785"/>
          <a:stretch/>
        </p:blipFill>
        <p:spPr bwMode="auto">
          <a:xfrm>
            <a:off x="7417639" y="4747931"/>
            <a:ext cx="378429" cy="239785"/>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a:extLst>
              <a:ext uri="{FF2B5EF4-FFF2-40B4-BE49-F238E27FC236}">
                <a16:creationId xmlns:a16="http://schemas.microsoft.com/office/drawing/2014/main" id="{31CB4A19-9539-4E5F-8428-BE538CA748F3}"/>
              </a:ext>
            </a:extLst>
          </p:cNvPr>
          <p:cNvSpPr/>
          <p:nvPr/>
        </p:nvSpPr>
        <p:spPr>
          <a:xfrm>
            <a:off x="5484000"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73" name="Rechteck 72">
            <a:extLst>
              <a:ext uri="{FF2B5EF4-FFF2-40B4-BE49-F238E27FC236}">
                <a16:creationId xmlns:a16="http://schemas.microsoft.com/office/drawing/2014/main" id="{2E6B2D71-B81D-42E7-A4C7-ED770BA8E097}"/>
              </a:ext>
            </a:extLst>
          </p:cNvPr>
          <p:cNvSpPr/>
          <p:nvPr/>
        </p:nvSpPr>
        <p:spPr>
          <a:xfrm>
            <a:off x="6861972"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74" name="Rechteck 73">
            <a:extLst>
              <a:ext uri="{FF2B5EF4-FFF2-40B4-BE49-F238E27FC236}">
                <a16:creationId xmlns:a16="http://schemas.microsoft.com/office/drawing/2014/main" id="{EE3D88D8-FEFB-4F5D-97E6-09BCEB8F7396}"/>
              </a:ext>
            </a:extLst>
          </p:cNvPr>
          <p:cNvSpPr/>
          <p:nvPr/>
        </p:nvSpPr>
        <p:spPr>
          <a:xfrm>
            <a:off x="8239944"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75" name="Rechteck 74">
            <a:extLst>
              <a:ext uri="{FF2B5EF4-FFF2-40B4-BE49-F238E27FC236}">
                <a16:creationId xmlns:a16="http://schemas.microsoft.com/office/drawing/2014/main" id="{5E6C2A62-9255-4277-8AB3-D7E29C809250}"/>
              </a:ext>
            </a:extLst>
          </p:cNvPr>
          <p:cNvSpPr/>
          <p:nvPr/>
        </p:nvSpPr>
        <p:spPr>
          <a:xfrm>
            <a:off x="9617915"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cxnSp>
        <p:nvCxnSpPr>
          <p:cNvPr id="76" name="Gerade Verbindung mit Pfeil 75">
            <a:extLst>
              <a:ext uri="{FF2B5EF4-FFF2-40B4-BE49-F238E27FC236}">
                <a16:creationId xmlns:a16="http://schemas.microsoft.com/office/drawing/2014/main" id="{C274DA8E-198A-4EFE-991D-BEA8F7625C8E}"/>
              </a:ext>
            </a:extLst>
          </p:cNvPr>
          <p:cNvCxnSpPr/>
          <p:nvPr/>
        </p:nvCxnSpPr>
        <p:spPr>
          <a:xfrm flipV="1">
            <a:off x="1778708" y="2368731"/>
            <a:ext cx="0" cy="3088220"/>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77" name="Gerade Verbindung mit Pfeil 76">
            <a:extLst>
              <a:ext uri="{FF2B5EF4-FFF2-40B4-BE49-F238E27FC236}">
                <a16:creationId xmlns:a16="http://schemas.microsoft.com/office/drawing/2014/main" id="{1FBCDD53-B4A0-4DAB-80EB-1CABFDCC68EC}"/>
              </a:ext>
            </a:extLst>
          </p:cNvPr>
          <p:cNvCxnSpPr>
            <a:cxnSpLocks/>
          </p:cNvCxnSpPr>
          <p:nvPr/>
        </p:nvCxnSpPr>
        <p:spPr>
          <a:xfrm>
            <a:off x="1778971" y="5456951"/>
            <a:ext cx="8208000" cy="0"/>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60" name="Rechteck 59">
            <a:extLst>
              <a:ext uri="{FF2B5EF4-FFF2-40B4-BE49-F238E27FC236}">
                <a16:creationId xmlns:a16="http://schemas.microsoft.com/office/drawing/2014/main" id="{65D9B501-52F1-4C9C-9029-8DC506EC6273}"/>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1" name="Rechteck 60">
            <a:extLst>
              <a:ext uri="{FF2B5EF4-FFF2-40B4-BE49-F238E27FC236}">
                <a16:creationId xmlns:a16="http://schemas.microsoft.com/office/drawing/2014/main" id="{7E5386EB-C3F2-4F82-A7FE-B12AC17592F4}"/>
              </a:ext>
            </a:extLst>
          </p:cNvPr>
          <p:cNvSpPr/>
          <p:nvPr/>
        </p:nvSpPr>
        <p:spPr>
          <a:xfrm>
            <a:off x="882547" y="1402786"/>
            <a:ext cx="2700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Beschaffung und Bewertung der Informationen</a:t>
            </a:r>
          </a:p>
        </p:txBody>
      </p:sp>
      <p:sp>
        <p:nvSpPr>
          <p:cNvPr id="55" name="Untertitel 2">
            <a:extLst>
              <a:ext uri="{FF2B5EF4-FFF2-40B4-BE49-F238E27FC236}">
                <a16:creationId xmlns:a16="http://schemas.microsoft.com/office/drawing/2014/main" id="{F3000102-9301-40EF-8310-3B78435D45D0}"/>
              </a:ext>
            </a:extLst>
          </p:cNvPr>
          <p:cNvSpPr txBox="1">
            <a:spLocks/>
          </p:cNvSpPr>
          <p:nvPr/>
        </p:nvSpPr>
        <p:spPr>
          <a:xfrm>
            <a:off x="10200873" y="3407646"/>
            <a:ext cx="1495627" cy="60352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lnSpcReduction="10000"/>
          </a:bodyPr>
          <a:lstStyle>
            <a:defPPr>
              <a:defRPr lang="de-DE"/>
            </a:defPPr>
            <a:lvl1pPr indent="0" algn="ctr" defTabSz="914400" fontAlgn="ctr">
              <a:lnSpc>
                <a:spcPct val="110000"/>
              </a:lnSpc>
              <a:spcBef>
                <a:spcPts val="1000"/>
              </a:spcBef>
              <a:buFont typeface="Arial" panose="020B0604020202020204" pitchFamily="34" charset="0"/>
              <a:buNone/>
              <a:defRPr sz="1400" i="1">
                <a:solidFill>
                  <a:schemeClr val="tx1"/>
                </a:solidFill>
                <a:latin typeface="Roboto Condensed Light" panose="02000000000000000000" pitchFamily="2" charset="0"/>
                <a:ea typeface="Roboto Condensed Light" panose="02000000000000000000" pitchFamily="2" charset="0"/>
              </a:defRPr>
            </a:lvl1pPr>
            <a:lvl2pPr marL="685800" indent="-228600" defTabSz="914400">
              <a:lnSpc>
                <a:spcPct val="90000"/>
              </a:lnSpc>
              <a:spcBef>
                <a:spcPts val="500"/>
              </a:spcBef>
              <a:buFont typeface="Arial" panose="020B0604020202020204" pitchFamily="34" charset="0"/>
              <a:buChar char="•"/>
              <a:defRPr sz="2400">
                <a:solidFill>
                  <a:schemeClr val="tx1"/>
                </a:solidFill>
              </a:defRPr>
            </a:lvl2pPr>
            <a:lvl3pPr marL="1143000" indent="-228600" defTabSz="914400">
              <a:lnSpc>
                <a:spcPct val="90000"/>
              </a:lnSpc>
              <a:spcBef>
                <a:spcPts val="500"/>
              </a:spcBef>
              <a:buFont typeface="Arial" panose="020B0604020202020204" pitchFamily="34" charset="0"/>
              <a:buChar char="•"/>
              <a:defRPr sz="2000">
                <a:solidFill>
                  <a:schemeClr val="tx1"/>
                </a:solidFill>
              </a:defRPr>
            </a:lvl3pPr>
            <a:lvl4pPr marL="1600200" indent="-228600" defTabSz="914400">
              <a:lnSpc>
                <a:spcPct val="90000"/>
              </a:lnSpc>
              <a:spcBef>
                <a:spcPts val="500"/>
              </a:spcBef>
              <a:buFont typeface="Arial" panose="020B0604020202020204" pitchFamily="34" charset="0"/>
              <a:buChar char="•"/>
              <a:defRPr>
                <a:solidFill>
                  <a:schemeClr val="tx1"/>
                </a:solidFill>
              </a:defRPr>
            </a:lvl4pPr>
            <a:lvl5pPr marL="2057400" indent="-228600" defTabSz="914400">
              <a:lnSpc>
                <a:spcPct val="90000"/>
              </a:lnSpc>
              <a:spcBef>
                <a:spcPts val="500"/>
              </a:spcBef>
              <a:buFont typeface="Arial" panose="020B0604020202020204" pitchFamily="34" charset="0"/>
              <a:buChar char="•"/>
              <a:defRPr>
                <a:solidFill>
                  <a:schemeClr val="tx1"/>
                </a:solidFill>
              </a:defRPr>
            </a:lvl5pPr>
            <a:lvl6pPr marL="2514600" indent="-228600" defTabSz="914400">
              <a:lnSpc>
                <a:spcPct val="90000"/>
              </a:lnSpc>
              <a:spcBef>
                <a:spcPts val="500"/>
              </a:spcBef>
              <a:buFont typeface="Arial" panose="020B0604020202020204" pitchFamily="34" charset="0"/>
              <a:buChar char="•"/>
              <a:defRPr>
                <a:solidFill>
                  <a:schemeClr val="tx1"/>
                </a:solidFill>
              </a:defRPr>
            </a:lvl6pPr>
            <a:lvl7pPr marL="2971800" indent="-228600" defTabSz="914400">
              <a:lnSpc>
                <a:spcPct val="90000"/>
              </a:lnSpc>
              <a:spcBef>
                <a:spcPts val="500"/>
              </a:spcBef>
              <a:buFont typeface="Arial" panose="020B0604020202020204" pitchFamily="34" charset="0"/>
              <a:buChar char="•"/>
              <a:defRPr>
                <a:solidFill>
                  <a:schemeClr val="tx1"/>
                </a:solidFill>
              </a:defRPr>
            </a:lvl7pPr>
            <a:lvl8pPr marL="3429000" indent="-228600" defTabSz="914400">
              <a:lnSpc>
                <a:spcPct val="90000"/>
              </a:lnSpc>
              <a:spcBef>
                <a:spcPts val="500"/>
              </a:spcBef>
              <a:buFont typeface="Arial" panose="020B0604020202020204" pitchFamily="34" charset="0"/>
              <a:buChar char="•"/>
              <a:defRPr>
                <a:solidFill>
                  <a:schemeClr val="tx1"/>
                </a:solidFill>
              </a:defRPr>
            </a:lvl8pPr>
            <a:lvl9pPr marL="3886200" indent="-228600" defTabSz="914400">
              <a:lnSpc>
                <a:spcPct val="90000"/>
              </a:lnSpc>
              <a:spcBef>
                <a:spcPts val="500"/>
              </a:spcBef>
              <a:buFont typeface="Arial" panose="020B0604020202020204" pitchFamily="34" charset="0"/>
              <a:buChar char="•"/>
              <a:defRPr>
                <a:solidFill>
                  <a:schemeClr val="tx1"/>
                </a:solidFill>
              </a:defRPr>
            </a:lvl9pPr>
          </a:lstStyle>
          <a:p>
            <a:r>
              <a:rPr lang="de-DE" sz="1100" dirty="0">
                <a:solidFill>
                  <a:schemeClr val="accent1"/>
                </a:solidFill>
              </a:rPr>
              <a:t>Integration von Master-Studierende in die Technologierecherche</a:t>
            </a:r>
          </a:p>
        </p:txBody>
      </p:sp>
    </p:spTree>
    <p:extLst>
      <p:ext uri="{BB962C8B-B14F-4D97-AF65-F5344CB8AC3E}">
        <p14:creationId xmlns:p14="http://schemas.microsoft.com/office/powerpoint/2010/main" val="12588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14291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11B59CBE-6C28-429F-82F7-C4D8B0F415B3}"/>
              </a:ext>
            </a:extLst>
          </p:cNvPr>
          <p:cNvSpPr/>
          <p:nvPr/>
        </p:nvSpPr>
        <p:spPr>
          <a:xfrm>
            <a:off x="3898721" y="1496553"/>
            <a:ext cx="540000" cy="4885198"/>
          </a:xfrm>
          <a:prstGeom prst="rect">
            <a:avLst/>
          </a:prstGeom>
          <a:solidFill>
            <a:schemeClr val="bg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7" name="Textfeld 6">
            <a:extLst>
              <a:ext uri="{FF2B5EF4-FFF2-40B4-BE49-F238E27FC236}">
                <a16:creationId xmlns:a16="http://schemas.microsoft.com/office/drawing/2014/main" id="{8EA7F152-0F97-4BC5-8D8E-7A0BF458FFF5}"/>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Technologiefrüherkennung in dynamischen Märkten</a:t>
            </a:r>
          </a:p>
          <a:p>
            <a:r>
              <a:rPr lang="de-DE" dirty="0">
                <a:latin typeface="Roboto Condensed Light" panose="02000000000000000000" pitchFamily="2" charset="0"/>
                <a:ea typeface="Roboto Condensed Light" panose="02000000000000000000" pitchFamily="2" charset="0"/>
              </a:rPr>
              <a:t>Agenda</a:t>
            </a:r>
          </a:p>
        </p:txBody>
      </p:sp>
      <p:sp>
        <p:nvSpPr>
          <p:cNvPr id="27" name="Rechteck 26">
            <a:extLst>
              <a:ext uri="{FF2B5EF4-FFF2-40B4-BE49-F238E27FC236}">
                <a16:creationId xmlns:a16="http://schemas.microsoft.com/office/drawing/2014/main" id="{714C1156-C4AA-43B4-87D9-F719FF437774}"/>
              </a:ext>
            </a:extLst>
          </p:cNvPr>
          <p:cNvSpPr/>
          <p:nvPr/>
        </p:nvSpPr>
        <p:spPr>
          <a:xfrm>
            <a:off x="1028700" y="1611692"/>
            <a:ext cx="2381250" cy="789960"/>
          </a:xfrm>
          <a:prstGeom prst="rect">
            <a:avLst/>
          </a:prstGeom>
        </p:spPr>
        <p:txBody>
          <a:bodyPr wrap="square">
            <a:spAutoFit/>
          </a:bodyPr>
          <a:lstStyle/>
          <a:p>
            <a:pPr algn="r">
              <a:lnSpc>
                <a:spcPct val="150000"/>
              </a:lnSpc>
            </a:pPr>
            <a:r>
              <a:rPr lang="de-DE" sz="1600" b="1" dirty="0">
                <a:latin typeface="Roboto Condensed Light" panose="02000000000000000000" pitchFamily="2" charset="0"/>
                <a:ea typeface="Roboto Condensed Light" panose="02000000000000000000" pitchFamily="2" charset="0"/>
              </a:rPr>
              <a:t>Begrüßung</a:t>
            </a:r>
          </a:p>
          <a:p>
            <a:pPr algn="r">
              <a:lnSpc>
                <a:spcPct val="150000"/>
              </a:lnSpc>
            </a:pPr>
            <a:r>
              <a:rPr lang="de-DE" sz="1600" i="1" dirty="0">
                <a:latin typeface="Roboto Condensed Light" panose="02000000000000000000" pitchFamily="2" charset="0"/>
                <a:ea typeface="Roboto Condensed Light" panose="02000000000000000000" pitchFamily="2" charset="0"/>
              </a:rPr>
              <a:t>09:00 Uhr</a:t>
            </a:r>
            <a:endParaRPr lang="de-DE" sz="1600" dirty="0">
              <a:latin typeface="Roboto Condensed Light" panose="02000000000000000000" pitchFamily="2" charset="0"/>
              <a:ea typeface="Roboto Condensed Light" panose="02000000000000000000" pitchFamily="2" charset="0"/>
            </a:endParaRPr>
          </a:p>
        </p:txBody>
      </p:sp>
      <p:sp>
        <p:nvSpPr>
          <p:cNvPr id="28" name="Rechteck 27">
            <a:extLst>
              <a:ext uri="{FF2B5EF4-FFF2-40B4-BE49-F238E27FC236}">
                <a16:creationId xmlns:a16="http://schemas.microsoft.com/office/drawing/2014/main" id="{67A8F8E5-4721-47A7-B77F-F4E6846B2CCF}"/>
              </a:ext>
            </a:extLst>
          </p:cNvPr>
          <p:cNvSpPr/>
          <p:nvPr/>
        </p:nvSpPr>
        <p:spPr>
          <a:xfrm>
            <a:off x="4827531" y="2604900"/>
            <a:ext cx="5951481" cy="789960"/>
          </a:xfrm>
          <a:prstGeom prst="rect">
            <a:avLst/>
          </a:prstGeom>
        </p:spPr>
        <p:txBody>
          <a:bodyPr wrap="square">
            <a:spAutoFit/>
          </a:bodyPr>
          <a:lstStyle/>
          <a:p>
            <a:pPr>
              <a:lnSpc>
                <a:spcPct val="150000"/>
              </a:lnSpc>
            </a:pPr>
            <a:r>
              <a:rPr lang="de-DE" sz="1600" b="1" dirty="0">
                <a:latin typeface="Roboto Condensed Light" panose="02000000000000000000" pitchFamily="2" charset="0"/>
                <a:ea typeface="Roboto Condensed Light" panose="02000000000000000000" pitchFamily="2" charset="0"/>
              </a:rPr>
              <a:t>Impulsvortrag: Relevanz und Grundlagen der Technology </a:t>
            </a:r>
            <a:r>
              <a:rPr lang="de-DE" sz="1600" b="1" dirty="0" err="1">
                <a:latin typeface="Roboto Condensed Light" panose="02000000000000000000" pitchFamily="2" charset="0"/>
                <a:ea typeface="Roboto Condensed Light" panose="02000000000000000000" pitchFamily="2" charset="0"/>
              </a:rPr>
              <a:t>Intelligence</a:t>
            </a:r>
            <a:r>
              <a:rPr lang="de-DE" sz="1600" b="1" dirty="0">
                <a:latin typeface="Roboto Condensed Light" panose="02000000000000000000" pitchFamily="2" charset="0"/>
                <a:ea typeface="Roboto Condensed Light" panose="02000000000000000000" pitchFamily="2" charset="0"/>
              </a:rPr>
              <a:t> (TI)</a:t>
            </a:r>
          </a:p>
          <a:p>
            <a:pPr>
              <a:lnSpc>
                <a:spcPct val="150000"/>
              </a:lnSpc>
            </a:pPr>
            <a:r>
              <a:rPr lang="de-DE" sz="1600" i="1" dirty="0">
                <a:latin typeface="Roboto Condensed Light" panose="02000000000000000000" pitchFamily="2" charset="0"/>
                <a:ea typeface="Roboto Condensed Light" panose="02000000000000000000" pitchFamily="2" charset="0"/>
              </a:rPr>
              <a:t>09:10 Uhr</a:t>
            </a:r>
            <a:r>
              <a:rPr lang="de-DE" sz="1600" dirty="0">
                <a:latin typeface="Roboto Condensed Light" panose="02000000000000000000" pitchFamily="2" charset="0"/>
                <a:ea typeface="Roboto Condensed Light" panose="02000000000000000000" pitchFamily="2" charset="0"/>
              </a:rPr>
              <a:t>	</a:t>
            </a:r>
          </a:p>
        </p:txBody>
      </p:sp>
      <p:sp>
        <p:nvSpPr>
          <p:cNvPr id="29" name="Rechteck 28">
            <a:extLst>
              <a:ext uri="{FF2B5EF4-FFF2-40B4-BE49-F238E27FC236}">
                <a16:creationId xmlns:a16="http://schemas.microsoft.com/office/drawing/2014/main" id="{324EEFE3-E8C1-4076-A41C-4B664577C587}"/>
              </a:ext>
            </a:extLst>
          </p:cNvPr>
          <p:cNvSpPr/>
          <p:nvPr/>
        </p:nvSpPr>
        <p:spPr>
          <a:xfrm>
            <a:off x="1719671" y="3538469"/>
            <a:ext cx="1700324" cy="789960"/>
          </a:xfrm>
          <a:prstGeom prst="rect">
            <a:avLst/>
          </a:prstGeom>
        </p:spPr>
        <p:txBody>
          <a:bodyPr wrap="square">
            <a:spAutoFit/>
          </a:bodyPr>
          <a:lstStyle/>
          <a:p>
            <a:pPr algn="r">
              <a:lnSpc>
                <a:spcPct val="150000"/>
              </a:lnSpc>
            </a:pPr>
            <a:r>
              <a:rPr lang="de-DE" sz="1600" b="1" dirty="0">
                <a:latin typeface="Roboto Condensed Light" panose="02000000000000000000" pitchFamily="2" charset="0"/>
                <a:ea typeface="Roboto Condensed Light" panose="02000000000000000000" pitchFamily="2" charset="0"/>
              </a:rPr>
              <a:t>Diskussionsrunde</a:t>
            </a:r>
          </a:p>
          <a:p>
            <a:pPr algn="r">
              <a:lnSpc>
                <a:spcPct val="150000"/>
              </a:lnSpc>
            </a:pPr>
            <a:r>
              <a:rPr lang="de-DE" sz="1600" i="1" dirty="0">
                <a:latin typeface="Roboto Condensed Light" panose="02000000000000000000" pitchFamily="2" charset="0"/>
                <a:ea typeface="Roboto Condensed Light" panose="02000000000000000000" pitchFamily="2" charset="0"/>
              </a:rPr>
              <a:t>09:50 Uhr</a:t>
            </a:r>
            <a:endParaRPr lang="de-DE" sz="1600" dirty="0">
              <a:latin typeface="Roboto Condensed Light" panose="02000000000000000000" pitchFamily="2" charset="0"/>
              <a:ea typeface="Roboto Condensed Light" panose="02000000000000000000" pitchFamily="2" charset="0"/>
            </a:endParaRPr>
          </a:p>
        </p:txBody>
      </p:sp>
      <p:sp>
        <p:nvSpPr>
          <p:cNvPr id="31" name="Rechteck 30">
            <a:extLst>
              <a:ext uri="{FF2B5EF4-FFF2-40B4-BE49-F238E27FC236}">
                <a16:creationId xmlns:a16="http://schemas.microsoft.com/office/drawing/2014/main" id="{CE105D73-1132-4D6A-A122-296394CFBAD6}"/>
              </a:ext>
            </a:extLst>
          </p:cNvPr>
          <p:cNvSpPr/>
          <p:nvPr/>
        </p:nvSpPr>
        <p:spPr>
          <a:xfrm>
            <a:off x="4827531" y="4465226"/>
            <a:ext cx="6106358" cy="789960"/>
          </a:xfrm>
          <a:prstGeom prst="rect">
            <a:avLst/>
          </a:prstGeom>
        </p:spPr>
        <p:txBody>
          <a:bodyPr wrap="square">
            <a:spAutoFit/>
          </a:bodyPr>
          <a:lstStyle/>
          <a:p>
            <a:pPr>
              <a:lnSpc>
                <a:spcPct val="150000"/>
              </a:lnSpc>
            </a:pPr>
            <a:r>
              <a:rPr lang="de-DE" sz="1600" b="1" dirty="0">
                <a:latin typeface="Roboto Condensed Light" panose="02000000000000000000" pitchFamily="2" charset="0"/>
                <a:ea typeface="Roboto Condensed Light" panose="02000000000000000000" pitchFamily="2" charset="0"/>
              </a:rPr>
              <a:t>Impulsvortrag: Technology </a:t>
            </a:r>
            <a:r>
              <a:rPr lang="de-DE" sz="1600" b="1" dirty="0" err="1">
                <a:latin typeface="Roboto Condensed Light" panose="02000000000000000000" pitchFamily="2" charset="0"/>
                <a:ea typeface="Roboto Condensed Light" panose="02000000000000000000" pitchFamily="2" charset="0"/>
              </a:rPr>
              <a:t>Intelligence</a:t>
            </a:r>
            <a:r>
              <a:rPr lang="de-DE" sz="1600" b="1" dirty="0">
                <a:latin typeface="Roboto Condensed Light" panose="02000000000000000000" pitchFamily="2" charset="0"/>
                <a:ea typeface="Roboto Condensed Light" panose="02000000000000000000" pitchFamily="2" charset="0"/>
              </a:rPr>
              <a:t> im Zeitalter von </a:t>
            </a:r>
            <a:r>
              <a:rPr lang="de-DE" sz="1600" b="1" dirty="0" err="1">
                <a:latin typeface="Roboto Condensed Light" panose="02000000000000000000" pitchFamily="2" charset="0"/>
                <a:ea typeface="Roboto Condensed Light" panose="02000000000000000000" pitchFamily="2" charset="0"/>
              </a:rPr>
              <a:t>Artificial</a:t>
            </a:r>
            <a:r>
              <a:rPr lang="de-DE" sz="1600" b="1" dirty="0">
                <a:latin typeface="Roboto Condensed Light" panose="02000000000000000000" pitchFamily="2" charset="0"/>
                <a:ea typeface="Roboto Condensed Light" panose="02000000000000000000" pitchFamily="2" charset="0"/>
              </a:rPr>
              <a:t> </a:t>
            </a:r>
            <a:r>
              <a:rPr lang="de-DE" sz="1600" b="1" dirty="0" err="1">
                <a:latin typeface="Roboto Condensed Light" panose="02000000000000000000" pitchFamily="2" charset="0"/>
                <a:ea typeface="Roboto Condensed Light" panose="02000000000000000000" pitchFamily="2" charset="0"/>
              </a:rPr>
              <a:t>Intelligence</a:t>
            </a:r>
            <a:endParaRPr lang="de-DE" sz="1600" b="1" dirty="0">
              <a:latin typeface="Roboto Condensed Light" panose="02000000000000000000" pitchFamily="2" charset="0"/>
              <a:ea typeface="Roboto Condensed Light" panose="02000000000000000000" pitchFamily="2" charset="0"/>
            </a:endParaRPr>
          </a:p>
          <a:p>
            <a:pPr>
              <a:lnSpc>
                <a:spcPct val="150000"/>
              </a:lnSpc>
            </a:pPr>
            <a:r>
              <a:rPr lang="de-DE" sz="1600" i="1" dirty="0">
                <a:latin typeface="Roboto Condensed Light" panose="02000000000000000000" pitchFamily="2" charset="0"/>
                <a:ea typeface="Roboto Condensed Light" panose="02000000000000000000" pitchFamily="2" charset="0"/>
              </a:rPr>
              <a:t>10:00 Uhr</a:t>
            </a:r>
            <a:endParaRPr lang="de-DE" sz="1600" dirty="0">
              <a:latin typeface="Roboto Condensed Light" panose="02000000000000000000" pitchFamily="2" charset="0"/>
              <a:ea typeface="Roboto Condensed Light" panose="02000000000000000000" pitchFamily="2" charset="0"/>
            </a:endParaRPr>
          </a:p>
        </p:txBody>
      </p:sp>
      <p:sp>
        <p:nvSpPr>
          <p:cNvPr id="32" name="Rechteck 31">
            <a:extLst>
              <a:ext uri="{FF2B5EF4-FFF2-40B4-BE49-F238E27FC236}">
                <a16:creationId xmlns:a16="http://schemas.microsoft.com/office/drawing/2014/main" id="{722CE2A4-6239-4E56-9DF9-3EE2E70B411D}"/>
              </a:ext>
            </a:extLst>
          </p:cNvPr>
          <p:cNvSpPr/>
          <p:nvPr/>
        </p:nvSpPr>
        <p:spPr>
          <a:xfrm>
            <a:off x="785457" y="5376092"/>
            <a:ext cx="2620663" cy="789960"/>
          </a:xfrm>
          <a:prstGeom prst="rect">
            <a:avLst/>
          </a:prstGeom>
        </p:spPr>
        <p:txBody>
          <a:bodyPr wrap="square">
            <a:spAutoFit/>
          </a:bodyPr>
          <a:lstStyle/>
          <a:p>
            <a:pPr algn="r">
              <a:lnSpc>
                <a:spcPct val="150000"/>
              </a:lnSpc>
            </a:pPr>
            <a:r>
              <a:rPr lang="de-DE" sz="1600" b="1" dirty="0">
                <a:latin typeface="Roboto Condensed Light" panose="02000000000000000000" pitchFamily="2" charset="0"/>
                <a:ea typeface="Roboto Condensed Light" panose="02000000000000000000" pitchFamily="2" charset="0"/>
              </a:rPr>
              <a:t>Ausblick und Verabschiedung</a:t>
            </a:r>
          </a:p>
          <a:p>
            <a:pPr algn="r">
              <a:lnSpc>
                <a:spcPct val="150000"/>
              </a:lnSpc>
            </a:pPr>
            <a:r>
              <a:rPr lang="de-DE" sz="1600" i="1" dirty="0">
                <a:latin typeface="Roboto Condensed Light" panose="02000000000000000000" pitchFamily="2" charset="0"/>
                <a:ea typeface="Roboto Condensed Light" panose="02000000000000000000" pitchFamily="2" charset="0"/>
              </a:rPr>
              <a:t>10:30 Uhr</a:t>
            </a:r>
            <a:endParaRPr lang="de-DE" sz="1600" dirty="0">
              <a:latin typeface="Roboto Condensed Light" panose="02000000000000000000" pitchFamily="2" charset="0"/>
              <a:ea typeface="Roboto Condensed Light" panose="02000000000000000000" pitchFamily="2" charset="0"/>
            </a:endParaRPr>
          </a:p>
        </p:txBody>
      </p:sp>
      <p:sp>
        <p:nvSpPr>
          <p:cNvPr id="34" name="Rechteck 33">
            <a:extLst>
              <a:ext uri="{FF2B5EF4-FFF2-40B4-BE49-F238E27FC236}">
                <a16:creationId xmlns:a16="http://schemas.microsoft.com/office/drawing/2014/main" id="{FA656384-4959-4784-A208-E62D5E19C66F}"/>
              </a:ext>
            </a:extLst>
          </p:cNvPr>
          <p:cNvSpPr/>
          <p:nvPr/>
        </p:nvSpPr>
        <p:spPr>
          <a:xfrm rot="21052102">
            <a:off x="3482902" y="6316310"/>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155E04FC-A48C-447A-ADEE-63FD093B297D}"/>
              </a:ext>
            </a:extLst>
          </p:cNvPr>
          <p:cNvSpPr/>
          <p:nvPr/>
        </p:nvSpPr>
        <p:spPr>
          <a:xfrm>
            <a:off x="3524863" y="166789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Zielgruppe">
            <a:extLst>
              <a:ext uri="{FF2B5EF4-FFF2-40B4-BE49-F238E27FC236}">
                <a16:creationId xmlns:a16="http://schemas.microsoft.com/office/drawing/2014/main" id="{7EF84A28-CB13-442B-BD2D-CB62DE0D9F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5396" y="1770565"/>
            <a:ext cx="540000" cy="540000"/>
          </a:xfrm>
          <a:prstGeom prst="rect">
            <a:avLst/>
          </a:prstGeom>
        </p:spPr>
      </p:pic>
      <p:sp>
        <p:nvSpPr>
          <p:cNvPr id="41" name="Ellipse 40">
            <a:extLst>
              <a:ext uri="{FF2B5EF4-FFF2-40B4-BE49-F238E27FC236}">
                <a16:creationId xmlns:a16="http://schemas.microsoft.com/office/drawing/2014/main" id="{E4B81663-7FE3-49FE-B553-2F4EEFAE50D7}"/>
              </a:ext>
            </a:extLst>
          </p:cNvPr>
          <p:cNvSpPr/>
          <p:nvPr/>
        </p:nvSpPr>
        <p:spPr>
          <a:xfrm>
            <a:off x="3515396" y="355222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descr="Kundenbewertung">
            <a:extLst>
              <a:ext uri="{FF2B5EF4-FFF2-40B4-BE49-F238E27FC236}">
                <a16:creationId xmlns:a16="http://schemas.microsoft.com/office/drawing/2014/main" id="{EFC795C8-150C-4F9D-A8BF-DBF4C8447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5396" y="3645574"/>
            <a:ext cx="540000" cy="540000"/>
          </a:xfrm>
          <a:prstGeom prst="rect">
            <a:avLst/>
          </a:prstGeom>
        </p:spPr>
      </p:pic>
      <p:sp>
        <p:nvSpPr>
          <p:cNvPr id="43" name="Ellipse 42">
            <a:extLst>
              <a:ext uri="{FF2B5EF4-FFF2-40B4-BE49-F238E27FC236}">
                <a16:creationId xmlns:a16="http://schemas.microsoft.com/office/drawing/2014/main" id="{15AADEC5-DEF7-4BCC-ADE6-111DEC93D4BE}"/>
              </a:ext>
            </a:extLst>
          </p:cNvPr>
          <p:cNvSpPr/>
          <p:nvPr/>
        </p:nvSpPr>
        <p:spPr>
          <a:xfrm>
            <a:off x="3534890" y="543655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9BB0D78-8838-4559-82E7-F63F24D379BC}"/>
              </a:ext>
            </a:extLst>
          </p:cNvPr>
          <p:cNvSpPr/>
          <p:nvPr/>
        </p:nvSpPr>
        <p:spPr>
          <a:xfrm>
            <a:off x="4079216" y="449438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6" name="Grafik 35" descr="Händedruck">
            <a:extLst>
              <a:ext uri="{FF2B5EF4-FFF2-40B4-BE49-F238E27FC236}">
                <a16:creationId xmlns:a16="http://schemas.microsoft.com/office/drawing/2014/main" id="{3DC31DA7-A1CD-4381-979B-738BD4E7BC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9195" y="5530493"/>
            <a:ext cx="540000" cy="540000"/>
          </a:xfrm>
          <a:prstGeom prst="rect">
            <a:avLst/>
          </a:prstGeom>
        </p:spPr>
      </p:pic>
      <p:pic>
        <p:nvPicPr>
          <p:cNvPr id="38" name="Grafik 37" descr="Prozessor">
            <a:extLst>
              <a:ext uri="{FF2B5EF4-FFF2-40B4-BE49-F238E27FC236}">
                <a16:creationId xmlns:a16="http://schemas.microsoft.com/office/drawing/2014/main" id="{A4C34C2A-54E2-431D-B90D-215050642B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4555" y="4590635"/>
            <a:ext cx="540000" cy="540000"/>
          </a:xfrm>
          <a:prstGeom prst="rect">
            <a:avLst/>
          </a:prstGeom>
        </p:spPr>
      </p:pic>
      <p:sp>
        <p:nvSpPr>
          <p:cNvPr id="44" name="Ellipse 43">
            <a:extLst>
              <a:ext uri="{FF2B5EF4-FFF2-40B4-BE49-F238E27FC236}">
                <a16:creationId xmlns:a16="http://schemas.microsoft.com/office/drawing/2014/main" id="{84B3D3EC-CB03-4629-93E4-25DFEA7B59B9}"/>
              </a:ext>
            </a:extLst>
          </p:cNvPr>
          <p:cNvSpPr/>
          <p:nvPr/>
        </p:nvSpPr>
        <p:spPr>
          <a:xfrm>
            <a:off x="4059722" y="261005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8" name="Picture 2" descr="5,398,500+ Technology Icons Stock Illustrations, Royalty-Free Vector  Graphics &amp; Clip Art - iStock | Computer icon, Technology icons icon set,  Technology">
            <a:extLst>
              <a:ext uri="{FF2B5EF4-FFF2-40B4-BE49-F238E27FC236}">
                <a16:creationId xmlns:a16="http://schemas.microsoft.com/office/drawing/2014/main" id="{30DF985F-7291-41C0-A146-B050A24451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321" t="22385" r="13562" b="25000"/>
          <a:stretch/>
        </p:blipFill>
        <p:spPr bwMode="auto">
          <a:xfrm>
            <a:off x="4150925" y="2771919"/>
            <a:ext cx="540000" cy="411065"/>
          </a:xfrm>
          <a:prstGeom prst="rect">
            <a:avLst/>
          </a:prstGeom>
          <a:noFill/>
          <a:extLst>
            <a:ext uri="{909E8E84-426E-40DD-AFC4-6F175D3DCCD1}">
              <a14:hiddenFill xmlns:a14="http://schemas.microsoft.com/office/drawing/2010/main">
                <a:solidFill>
                  <a:srgbClr val="FFFFFF"/>
                </a:solidFill>
              </a14:hiddenFill>
            </a:ext>
          </a:extLst>
        </p:spPr>
      </p:pic>
      <p:sp>
        <p:nvSpPr>
          <p:cNvPr id="49" name="Rechteck 48">
            <a:extLst>
              <a:ext uri="{FF2B5EF4-FFF2-40B4-BE49-F238E27FC236}">
                <a16:creationId xmlns:a16="http://schemas.microsoft.com/office/drawing/2014/main" id="{AD2931AE-7089-4D2D-9088-501CEE06E2CB}"/>
              </a:ext>
            </a:extLst>
          </p:cNvPr>
          <p:cNvSpPr/>
          <p:nvPr/>
        </p:nvSpPr>
        <p:spPr>
          <a:xfrm rot="688579">
            <a:off x="3564944" y="1377541"/>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52238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Untertitel 2">
            <a:extLst>
              <a:ext uri="{FF2B5EF4-FFF2-40B4-BE49-F238E27FC236}">
                <a16:creationId xmlns:a16="http://schemas.microsoft.com/office/drawing/2014/main" id="{F3000102-9301-40EF-8310-3B78435D45D0}"/>
              </a:ext>
            </a:extLst>
          </p:cNvPr>
          <p:cNvSpPr txBox="1">
            <a:spLocks/>
          </p:cNvSpPr>
          <p:nvPr/>
        </p:nvSpPr>
        <p:spPr>
          <a:xfrm>
            <a:off x="775648" y="2287668"/>
            <a:ext cx="10180217" cy="3127575"/>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1. Festlegung der inhaltlichen Struktur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Welche technologiebezogenen „Informationskategorien“ sind für die adressierte Nutzergruppe relevant?</a:t>
            </a:r>
            <a:endParaRPr lang="de-DE" sz="1400" i="1" u="sng"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solidFill>
                <a:srgbClr val="C00000"/>
              </a:solidFill>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2. Festlegung der visuelle Darstellungsform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Wie sollen die relevanten Infos dargestellt werden?</a:t>
            </a: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1" name="Rechteck 20">
            <a:extLst>
              <a:ext uri="{FF2B5EF4-FFF2-40B4-BE49-F238E27FC236}">
                <a16:creationId xmlns:a16="http://schemas.microsoft.com/office/drawing/2014/main" id="{22247636-F988-417E-A2AD-1B8455829C4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417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Wesentliche Aufgabenstellungen für die Kommunikation der Informationen</a:t>
            </a:r>
          </a:p>
        </p:txBody>
      </p:sp>
      <p:sp>
        <p:nvSpPr>
          <p:cNvPr id="27" name="Rechteck 26">
            <a:extLst>
              <a:ext uri="{FF2B5EF4-FFF2-40B4-BE49-F238E27FC236}">
                <a16:creationId xmlns:a16="http://schemas.microsoft.com/office/drawing/2014/main" id="{4EEB824D-C301-47A8-A6E0-518717AF5BA0}"/>
              </a:ext>
            </a:extLst>
          </p:cNvPr>
          <p:cNvSpPr/>
          <p:nvPr/>
        </p:nvSpPr>
        <p:spPr>
          <a:xfrm>
            <a:off x="5484000"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28" name="Rechteck 27">
            <a:extLst>
              <a:ext uri="{FF2B5EF4-FFF2-40B4-BE49-F238E27FC236}">
                <a16:creationId xmlns:a16="http://schemas.microsoft.com/office/drawing/2014/main" id="{5946C8A3-D9B8-4F75-8649-15F28798AB11}"/>
              </a:ext>
            </a:extLst>
          </p:cNvPr>
          <p:cNvSpPr/>
          <p:nvPr/>
        </p:nvSpPr>
        <p:spPr>
          <a:xfrm>
            <a:off x="6861972"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29" name="Rechteck 28">
            <a:extLst>
              <a:ext uri="{FF2B5EF4-FFF2-40B4-BE49-F238E27FC236}">
                <a16:creationId xmlns:a16="http://schemas.microsoft.com/office/drawing/2014/main" id="{9E7ABEF9-72C5-4E0B-9293-D9DE9DC0AC91}"/>
              </a:ext>
            </a:extLst>
          </p:cNvPr>
          <p:cNvSpPr/>
          <p:nvPr/>
        </p:nvSpPr>
        <p:spPr>
          <a:xfrm>
            <a:off x="8239944"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30" name="Rechteck 29">
            <a:extLst>
              <a:ext uri="{FF2B5EF4-FFF2-40B4-BE49-F238E27FC236}">
                <a16:creationId xmlns:a16="http://schemas.microsoft.com/office/drawing/2014/main" id="{28B4AAEC-2D8E-499C-85AA-AC09B8F4BFB5}"/>
              </a:ext>
            </a:extLst>
          </p:cNvPr>
          <p:cNvSpPr/>
          <p:nvPr/>
        </p:nvSpPr>
        <p:spPr>
          <a:xfrm>
            <a:off x="9617915"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spTree>
    <p:extLst>
      <p:ext uri="{BB962C8B-B14F-4D97-AF65-F5344CB8AC3E}">
        <p14:creationId xmlns:p14="http://schemas.microsoft.com/office/powerpoint/2010/main" val="41230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Untertitel 2">
            <a:extLst>
              <a:ext uri="{FF2B5EF4-FFF2-40B4-BE49-F238E27FC236}">
                <a16:creationId xmlns:a16="http://schemas.microsoft.com/office/drawing/2014/main" id="{F3000102-9301-40EF-8310-3B78435D45D0}"/>
              </a:ext>
            </a:extLst>
          </p:cNvPr>
          <p:cNvSpPr txBox="1">
            <a:spLocks/>
          </p:cNvSpPr>
          <p:nvPr/>
        </p:nvSpPr>
        <p:spPr>
          <a:xfrm>
            <a:off x="775648" y="2287668"/>
            <a:ext cx="10180217" cy="3127575"/>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1. Festlegung der inhaltlichen Struktur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Welche technologiebezogenen „Informationskategorien“ sind für die adressierte Nutzergruppe relevant?</a:t>
            </a:r>
            <a:endParaRPr lang="de-DE" sz="1400" i="1" u="sng"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solidFill>
                <a:srgbClr val="C00000"/>
              </a:solidFill>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2. Festlegung der visuelle Darstellungsform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Wie sollen die relevanten Infos dargestellt werden?</a:t>
            </a: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1" name="Rechteck 20">
            <a:extLst>
              <a:ext uri="{FF2B5EF4-FFF2-40B4-BE49-F238E27FC236}">
                <a16:creationId xmlns:a16="http://schemas.microsoft.com/office/drawing/2014/main" id="{22247636-F988-417E-A2AD-1B8455829C4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417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Wesentliche Aufgabenstellungen für die Kommunikation der Informationen</a:t>
            </a:r>
          </a:p>
        </p:txBody>
      </p:sp>
      <p:sp>
        <p:nvSpPr>
          <p:cNvPr id="2" name="Rechteck 1">
            <a:extLst>
              <a:ext uri="{FF2B5EF4-FFF2-40B4-BE49-F238E27FC236}">
                <a16:creationId xmlns:a16="http://schemas.microsoft.com/office/drawing/2014/main" id="{0B4ED73B-A11C-4204-B3F2-ED8F4AC3D3A5}"/>
              </a:ext>
            </a:extLst>
          </p:cNvPr>
          <p:cNvSpPr/>
          <p:nvPr/>
        </p:nvSpPr>
        <p:spPr>
          <a:xfrm>
            <a:off x="767181" y="3914775"/>
            <a:ext cx="8049823" cy="1200150"/>
          </a:xfrm>
          <a:prstGeom prst="rect">
            <a:avLst/>
          </a:prstGeom>
          <a:solidFill>
            <a:schemeClr val="bg1">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4EEB824D-C301-47A8-A6E0-518717AF5BA0}"/>
              </a:ext>
            </a:extLst>
          </p:cNvPr>
          <p:cNvSpPr/>
          <p:nvPr/>
        </p:nvSpPr>
        <p:spPr>
          <a:xfrm>
            <a:off x="5484000"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28" name="Rechteck 27">
            <a:extLst>
              <a:ext uri="{FF2B5EF4-FFF2-40B4-BE49-F238E27FC236}">
                <a16:creationId xmlns:a16="http://schemas.microsoft.com/office/drawing/2014/main" id="{5946C8A3-D9B8-4F75-8649-15F28798AB11}"/>
              </a:ext>
            </a:extLst>
          </p:cNvPr>
          <p:cNvSpPr/>
          <p:nvPr/>
        </p:nvSpPr>
        <p:spPr>
          <a:xfrm>
            <a:off x="6861972"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29" name="Rechteck 28">
            <a:extLst>
              <a:ext uri="{FF2B5EF4-FFF2-40B4-BE49-F238E27FC236}">
                <a16:creationId xmlns:a16="http://schemas.microsoft.com/office/drawing/2014/main" id="{9E7ABEF9-72C5-4E0B-9293-D9DE9DC0AC91}"/>
              </a:ext>
            </a:extLst>
          </p:cNvPr>
          <p:cNvSpPr/>
          <p:nvPr/>
        </p:nvSpPr>
        <p:spPr>
          <a:xfrm>
            <a:off x="8239944"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30" name="Rechteck 29">
            <a:extLst>
              <a:ext uri="{FF2B5EF4-FFF2-40B4-BE49-F238E27FC236}">
                <a16:creationId xmlns:a16="http://schemas.microsoft.com/office/drawing/2014/main" id="{28B4AAEC-2D8E-499C-85AA-AC09B8F4BFB5}"/>
              </a:ext>
            </a:extLst>
          </p:cNvPr>
          <p:cNvSpPr/>
          <p:nvPr/>
        </p:nvSpPr>
        <p:spPr>
          <a:xfrm>
            <a:off x="9617915"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pic>
        <p:nvPicPr>
          <p:cNvPr id="3" name="Grafik 2">
            <a:extLst>
              <a:ext uri="{FF2B5EF4-FFF2-40B4-BE49-F238E27FC236}">
                <a16:creationId xmlns:a16="http://schemas.microsoft.com/office/drawing/2014/main" id="{40442E73-BA56-4441-B701-890A874A9849}"/>
              </a:ext>
            </a:extLst>
          </p:cNvPr>
          <p:cNvPicPr>
            <a:picLocks noChangeAspect="1"/>
          </p:cNvPicPr>
          <p:nvPr/>
        </p:nvPicPr>
        <p:blipFill>
          <a:blip r:embed="rId9"/>
          <a:stretch>
            <a:fillRect/>
          </a:stretch>
        </p:blipFill>
        <p:spPr>
          <a:xfrm>
            <a:off x="5943541" y="3851455"/>
            <a:ext cx="5746925" cy="2384253"/>
          </a:xfrm>
          <a:prstGeom prst="rect">
            <a:avLst/>
          </a:prstGeom>
        </p:spPr>
      </p:pic>
    </p:spTree>
    <p:extLst>
      <p:ext uri="{BB962C8B-B14F-4D97-AF65-F5344CB8AC3E}">
        <p14:creationId xmlns:p14="http://schemas.microsoft.com/office/powerpoint/2010/main" val="22038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85957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2" name="Rechteck 61">
            <a:extLst>
              <a:ext uri="{FF2B5EF4-FFF2-40B4-BE49-F238E27FC236}">
                <a16:creationId xmlns:a16="http://schemas.microsoft.com/office/drawing/2014/main" id="{0F25D676-BBD3-422B-B1AA-2442DD6BACEF}"/>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134" name="Gerade Verbindung mit Pfeil 133">
            <a:extLst>
              <a:ext uri="{FF2B5EF4-FFF2-40B4-BE49-F238E27FC236}">
                <a16:creationId xmlns:a16="http://schemas.microsoft.com/office/drawing/2014/main" id="{180737A9-3457-49F0-BFC1-19D4E08BBCA1}"/>
              </a:ext>
            </a:extLst>
          </p:cNvPr>
          <p:cNvCxnSpPr>
            <a:cxnSpLocks/>
            <a:endCxn id="18" idx="5"/>
          </p:cNvCxnSpPr>
          <p:nvPr/>
        </p:nvCxnSpPr>
        <p:spPr>
          <a:xfrm flipH="1" flipV="1">
            <a:off x="3960075" y="2973607"/>
            <a:ext cx="871760" cy="55925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cxnSp>
        <p:nvCxnSpPr>
          <p:cNvPr id="13" name="Gerade Verbindung mit Pfeil 12">
            <a:extLst>
              <a:ext uri="{FF2B5EF4-FFF2-40B4-BE49-F238E27FC236}">
                <a16:creationId xmlns:a16="http://schemas.microsoft.com/office/drawing/2014/main" id="{44C612CA-DF00-4925-B45A-9E4508DAA316}"/>
              </a:ext>
            </a:extLst>
          </p:cNvPr>
          <p:cNvCxnSpPr>
            <a:cxnSpLocks/>
            <a:stCxn id="15" idx="1"/>
            <a:endCxn id="19" idx="6"/>
          </p:cNvCxnSpPr>
          <p:nvPr/>
        </p:nvCxnSpPr>
        <p:spPr>
          <a:xfrm flipH="1">
            <a:off x="2679425" y="3765027"/>
            <a:ext cx="143548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Ellipse 15">
            <a:extLst>
              <a:ext uri="{FF2B5EF4-FFF2-40B4-BE49-F238E27FC236}">
                <a16:creationId xmlns:a16="http://schemas.microsoft.com/office/drawing/2014/main" id="{2F203940-F454-4096-B4F3-7A33C042554D}"/>
              </a:ext>
            </a:extLst>
          </p:cNvPr>
          <p:cNvSpPr/>
          <p:nvPr/>
        </p:nvSpPr>
        <p:spPr>
          <a:xfrm>
            <a:off x="5214782" y="1939867"/>
            <a:ext cx="18000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(Kurz-)</a:t>
            </a:r>
          </a:p>
          <a:p>
            <a:pPr algn="ctr"/>
            <a:r>
              <a:rPr lang="de-DE" sz="1400" dirty="0">
                <a:solidFill>
                  <a:schemeClr val="tx1"/>
                </a:solidFill>
                <a:latin typeface="Roboto Condensed Light" panose="02000000000000000000" pitchFamily="2" charset="0"/>
                <a:ea typeface="Roboto Condensed Light" panose="02000000000000000000" pitchFamily="2" charset="0"/>
              </a:rPr>
              <a:t>Beschreibung</a:t>
            </a:r>
          </a:p>
        </p:txBody>
      </p:sp>
      <p:sp>
        <p:nvSpPr>
          <p:cNvPr id="17" name="Ellipse 16">
            <a:extLst>
              <a:ext uri="{FF2B5EF4-FFF2-40B4-BE49-F238E27FC236}">
                <a16:creationId xmlns:a16="http://schemas.microsoft.com/office/drawing/2014/main" id="{2C94D5AC-D576-4CC2-954E-E9B92BE0E88D}"/>
              </a:ext>
            </a:extLst>
          </p:cNvPr>
          <p:cNvSpPr/>
          <p:nvPr/>
        </p:nvSpPr>
        <p:spPr>
          <a:xfrm>
            <a:off x="3659679" y="2079917"/>
            <a:ext cx="18000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Technologie-Reifegrad (TRL)</a:t>
            </a:r>
          </a:p>
        </p:txBody>
      </p:sp>
      <p:sp>
        <p:nvSpPr>
          <p:cNvPr id="18" name="Ellipse 17">
            <a:extLst>
              <a:ext uri="{FF2B5EF4-FFF2-40B4-BE49-F238E27FC236}">
                <a16:creationId xmlns:a16="http://schemas.microsoft.com/office/drawing/2014/main" id="{76B73648-D085-4916-8C93-D989ACCB268D}"/>
              </a:ext>
            </a:extLst>
          </p:cNvPr>
          <p:cNvSpPr/>
          <p:nvPr/>
        </p:nvSpPr>
        <p:spPr>
          <a:xfrm>
            <a:off x="2423679" y="2420504"/>
            <a:ext cx="18000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Chancen &amp; Risiken</a:t>
            </a:r>
          </a:p>
        </p:txBody>
      </p:sp>
      <p:sp>
        <p:nvSpPr>
          <p:cNvPr id="19" name="Ellipse 18">
            <a:extLst>
              <a:ext uri="{FF2B5EF4-FFF2-40B4-BE49-F238E27FC236}">
                <a16:creationId xmlns:a16="http://schemas.microsoft.com/office/drawing/2014/main" id="{1344830F-CE76-4E69-B448-450909CBBDC3}"/>
              </a:ext>
            </a:extLst>
          </p:cNvPr>
          <p:cNvSpPr/>
          <p:nvPr/>
        </p:nvSpPr>
        <p:spPr>
          <a:xfrm>
            <a:off x="1167425" y="3526526"/>
            <a:ext cx="1512000" cy="48397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Einfluss</a:t>
            </a:r>
          </a:p>
        </p:txBody>
      </p:sp>
      <p:sp>
        <p:nvSpPr>
          <p:cNvPr id="20" name="Ellipse 19">
            <a:extLst>
              <a:ext uri="{FF2B5EF4-FFF2-40B4-BE49-F238E27FC236}">
                <a16:creationId xmlns:a16="http://schemas.microsoft.com/office/drawing/2014/main" id="{9D9590E9-D67A-47DD-9A01-C748A7AA8D87}"/>
              </a:ext>
            </a:extLst>
          </p:cNvPr>
          <p:cNvSpPr/>
          <p:nvPr/>
        </p:nvSpPr>
        <p:spPr>
          <a:xfrm>
            <a:off x="1196306" y="2934585"/>
            <a:ext cx="2257984"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Mögliche Anwendungsgebiete</a:t>
            </a:r>
          </a:p>
        </p:txBody>
      </p:sp>
      <p:sp>
        <p:nvSpPr>
          <p:cNvPr id="22" name="Ellipse 21">
            <a:extLst>
              <a:ext uri="{FF2B5EF4-FFF2-40B4-BE49-F238E27FC236}">
                <a16:creationId xmlns:a16="http://schemas.microsoft.com/office/drawing/2014/main" id="{25F4A237-0919-4303-8E41-C912AE84D0EE}"/>
              </a:ext>
            </a:extLst>
          </p:cNvPr>
          <p:cNvSpPr/>
          <p:nvPr/>
        </p:nvSpPr>
        <p:spPr>
          <a:xfrm>
            <a:off x="6656663" y="2184408"/>
            <a:ext cx="180000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Technologie-Komplexität</a:t>
            </a:r>
          </a:p>
        </p:txBody>
      </p:sp>
      <p:sp>
        <p:nvSpPr>
          <p:cNvPr id="27" name="Ellipse 26">
            <a:extLst>
              <a:ext uri="{FF2B5EF4-FFF2-40B4-BE49-F238E27FC236}">
                <a16:creationId xmlns:a16="http://schemas.microsoft.com/office/drawing/2014/main" id="{1A63246D-2CC1-45E3-84F6-D532081F939D}"/>
              </a:ext>
            </a:extLst>
          </p:cNvPr>
          <p:cNvSpPr/>
          <p:nvPr/>
        </p:nvSpPr>
        <p:spPr>
          <a:xfrm>
            <a:off x="5226870" y="4942545"/>
            <a:ext cx="180000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Zugehörige Trends</a:t>
            </a:r>
          </a:p>
        </p:txBody>
      </p:sp>
      <p:cxnSp>
        <p:nvCxnSpPr>
          <p:cNvPr id="31" name="Gerade Verbindung mit Pfeil 30">
            <a:extLst>
              <a:ext uri="{FF2B5EF4-FFF2-40B4-BE49-F238E27FC236}">
                <a16:creationId xmlns:a16="http://schemas.microsoft.com/office/drawing/2014/main" id="{7E918178-BEF5-4B30-BF9A-4ABC29307249}"/>
              </a:ext>
            </a:extLst>
          </p:cNvPr>
          <p:cNvCxnSpPr>
            <a:cxnSpLocks/>
            <a:stCxn id="15" idx="0"/>
            <a:endCxn id="16" idx="4"/>
          </p:cNvCxnSpPr>
          <p:nvPr/>
        </p:nvCxnSpPr>
        <p:spPr>
          <a:xfrm flipH="1" flipV="1">
            <a:off x="6114782" y="2587867"/>
            <a:ext cx="0" cy="935173"/>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5CBAF790-9DDA-4FFB-8C69-11C49EA67AD8}"/>
              </a:ext>
            </a:extLst>
          </p:cNvPr>
          <p:cNvCxnSpPr>
            <a:cxnSpLocks/>
            <a:stCxn id="15" idx="2"/>
            <a:endCxn id="27" idx="0"/>
          </p:cNvCxnSpPr>
          <p:nvPr/>
        </p:nvCxnSpPr>
        <p:spPr>
          <a:xfrm flipH="1">
            <a:off x="6126870" y="4007013"/>
            <a:ext cx="0" cy="935532"/>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DCC68768-F779-4233-9642-C96810A4027B}"/>
              </a:ext>
            </a:extLst>
          </p:cNvPr>
          <p:cNvCxnSpPr>
            <a:cxnSpLocks/>
          </p:cNvCxnSpPr>
          <p:nvPr/>
        </p:nvCxnSpPr>
        <p:spPr>
          <a:xfrm flipV="1">
            <a:off x="6769481" y="2813405"/>
            <a:ext cx="403512" cy="71971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Ellipse 54">
            <a:extLst>
              <a:ext uri="{FF2B5EF4-FFF2-40B4-BE49-F238E27FC236}">
                <a16:creationId xmlns:a16="http://schemas.microsoft.com/office/drawing/2014/main" id="{2B13A1DF-118B-47F3-B466-9AD99145A3D4}"/>
              </a:ext>
            </a:extLst>
          </p:cNvPr>
          <p:cNvSpPr/>
          <p:nvPr/>
        </p:nvSpPr>
        <p:spPr>
          <a:xfrm>
            <a:off x="8788348" y="2945395"/>
            <a:ext cx="233337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Erwartbare Technologiediffusion</a:t>
            </a:r>
          </a:p>
        </p:txBody>
      </p:sp>
      <p:sp>
        <p:nvSpPr>
          <p:cNvPr id="56" name="Ellipse 55">
            <a:extLst>
              <a:ext uri="{FF2B5EF4-FFF2-40B4-BE49-F238E27FC236}">
                <a16:creationId xmlns:a16="http://schemas.microsoft.com/office/drawing/2014/main" id="{C435C257-E8BD-4358-9CAF-21B27DB0C2D8}"/>
              </a:ext>
            </a:extLst>
          </p:cNvPr>
          <p:cNvSpPr/>
          <p:nvPr/>
        </p:nvSpPr>
        <p:spPr>
          <a:xfrm>
            <a:off x="9336435" y="3533123"/>
            <a:ext cx="1729219" cy="48397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Triggerpunkte</a:t>
            </a:r>
          </a:p>
        </p:txBody>
      </p:sp>
      <p:sp>
        <p:nvSpPr>
          <p:cNvPr id="57" name="Ellipse 56">
            <a:extLst>
              <a:ext uri="{FF2B5EF4-FFF2-40B4-BE49-F238E27FC236}">
                <a16:creationId xmlns:a16="http://schemas.microsoft.com/office/drawing/2014/main" id="{20A9AB7E-AF5A-46CC-ADE0-0817C8514DE6}"/>
              </a:ext>
            </a:extLst>
          </p:cNvPr>
          <p:cNvSpPr/>
          <p:nvPr/>
        </p:nvSpPr>
        <p:spPr>
          <a:xfrm>
            <a:off x="6656663" y="4765698"/>
            <a:ext cx="180000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Beitrag zum Umweltschutz</a:t>
            </a:r>
          </a:p>
        </p:txBody>
      </p:sp>
      <p:sp>
        <p:nvSpPr>
          <p:cNvPr id="58" name="Ellipse 57">
            <a:extLst>
              <a:ext uri="{FF2B5EF4-FFF2-40B4-BE49-F238E27FC236}">
                <a16:creationId xmlns:a16="http://schemas.microsoft.com/office/drawing/2014/main" id="{0861E687-6BD7-42A4-8584-83B6DF246FF1}"/>
              </a:ext>
            </a:extLst>
          </p:cNvPr>
          <p:cNvSpPr/>
          <p:nvPr/>
        </p:nvSpPr>
        <p:spPr>
          <a:xfrm>
            <a:off x="7992853" y="2491751"/>
            <a:ext cx="180000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Beschleuniger / Hemmnisse</a:t>
            </a:r>
          </a:p>
        </p:txBody>
      </p:sp>
      <p:sp>
        <p:nvSpPr>
          <p:cNvPr id="59" name="Ellipse 58">
            <a:extLst>
              <a:ext uri="{FF2B5EF4-FFF2-40B4-BE49-F238E27FC236}">
                <a16:creationId xmlns:a16="http://schemas.microsoft.com/office/drawing/2014/main" id="{E9EC404B-67E5-492B-B0FD-F5BC58545E87}"/>
              </a:ext>
            </a:extLst>
          </p:cNvPr>
          <p:cNvSpPr/>
          <p:nvPr/>
        </p:nvSpPr>
        <p:spPr>
          <a:xfrm>
            <a:off x="7992853" y="4455640"/>
            <a:ext cx="180000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Zuordnung zu Kompetenzen</a:t>
            </a:r>
          </a:p>
        </p:txBody>
      </p:sp>
      <p:sp>
        <p:nvSpPr>
          <p:cNvPr id="63" name="Ellipse 62">
            <a:extLst>
              <a:ext uri="{FF2B5EF4-FFF2-40B4-BE49-F238E27FC236}">
                <a16:creationId xmlns:a16="http://schemas.microsoft.com/office/drawing/2014/main" id="{5FBFDBD7-7140-4A28-BCCA-B2AEC4786F0D}"/>
              </a:ext>
            </a:extLst>
          </p:cNvPr>
          <p:cNvSpPr/>
          <p:nvPr/>
        </p:nvSpPr>
        <p:spPr>
          <a:xfrm>
            <a:off x="2423679" y="4455640"/>
            <a:ext cx="18000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Technologie-anbieter</a:t>
            </a:r>
          </a:p>
        </p:txBody>
      </p:sp>
      <p:sp>
        <p:nvSpPr>
          <p:cNvPr id="64" name="Ellipse 63">
            <a:extLst>
              <a:ext uri="{FF2B5EF4-FFF2-40B4-BE49-F238E27FC236}">
                <a16:creationId xmlns:a16="http://schemas.microsoft.com/office/drawing/2014/main" id="{CAA0F279-FC57-462C-A226-B47B51EF6B35}"/>
              </a:ext>
            </a:extLst>
          </p:cNvPr>
          <p:cNvSpPr/>
          <p:nvPr/>
        </p:nvSpPr>
        <p:spPr>
          <a:xfrm>
            <a:off x="3659679" y="4765698"/>
            <a:ext cx="18000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Literatur-hinweise</a:t>
            </a:r>
          </a:p>
        </p:txBody>
      </p:sp>
      <p:sp>
        <p:nvSpPr>
          <p:cNvPr id="66" name="Ellipse 65">
            <a:extLst>
              <a:ext uri="{FF2B5EF4-FFF2-40B4-BE49-F238E27FC236}">
                <a16:creationId xmlns:a16="http://schemas.microsoft.com/office/drawing/2014/main" id="{0CA60081-E03C-4EB1-87EB-A41A344B4016}"/>
              </a:ext>
            </a:extLst>
          </p:cNvPr>
          <p:cNvSpPr/>
          <p:nvPr/>
        </p:nvSpPr>
        <p:spPr>
          <a:xfrm>
            <a:off x="8788348" y="3954759"/>
            <a:ext cx="2333370" cy="648000"/>
          </a:xfrm>
          <a:prstGeom prst="ellipse">
            <a:avLst/>
          </a:prstGeom>
          <a:solidFill>
            <a:srgbClr val="88C6E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Weiterbildungs-angebote</a:t>
            </a:r>
          </a:p>
        </p:txBody>
      </p:sp>
      <p:cxnSp>
        <p:nvCxnSpPr>
          <p:cNvPr id="104" name="Gerade Verbindung mit Pfeil 103">
            <a:extLst>
              <a:ext uri="{FF2B5EF4-FFF2-40B4-BE49-F238E27FC236}">
                <a16:creationId xmlns:a16="http://schemas.microsoft.com/office/drawing/2014/main" id="{8FD8DA7E-92F5-424B-ABDF-BA152B6F36E1}"/>
              </a:ext>
            </a:extLst>
          </p:cNvPr>
          <p:cNvCxnSpPr>
            <a:cxnSpLocks/>
            <a:stCxn id="15" idx="3"/>
            <a:endCxn id="56" idx="2"/>
          </p:cNvCxnSpPr>
          <p:nvPr/>
        </p:nvCxnSpPr>
        <p:spPr>
          <a:xfrm>
            <a:off x="8146909" y="3765027"/>
            <a:ext cx="1189526"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Ellipse 20">
            <a:extLst>
              <a:ext uri="{FF2B5EF4-FFF2-40B4-BE49-F238E27FC236}">
                <a16:creationId xmlns:a16="http://schemas.microsoft.com/office/drawing/2014/main" id="{EB60F449-CCA3-42BA-BF48-6F94679C95FF}"/>
              </a:ext>
            </a:extLst>
          </p:cNvPr>
          <p:cNvSpPr/>
          <p:nvPr/>
        </p:nvSpPr>
        <p:spPr>
          <a:xfrm>
            <a:off x="1196306" y="3954759"/>
            <a:ext cx="2257200" cy="648000"/>
          </a:xfrm>
          <a:prstGeom prst="ellipse">
            <a:avLst/>
          </a:prstGeom>
          <a:solidFill>
            <a:srgbClr val="90CE8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Substitutions- &amp; Komplementär-technologien</a:t>
            </a:r>
          </a:p>
        </p:txBody>
      </p:sp>
      <p:cxnSp>
        <p:nvCxnSpPr>
          <p:cNvPr id="118" name="Gerade Verbindung mit Pfeil 117">
            <a:extLst>
              <a:ext uri="{FF2B5EF4-FFF2-40B4-BE49-F238E27FC236}">
                <a16:creationId xmlns:a16="http://schemas.microsoft.com/office/drawing/2014/main" id="{FA8DFD15-D158-4260-B2C1-699DA6006705}"/>
              </a:ext>
            </a:extLst>
          </p:cNvPr>
          <p:cNvCxnSpPr>
            <a:cxnSpLocks/>
            <a:endCxn id="58" idx="3"/>
          </p:cNvCxnSpPr>
          <p:nvPr/>
        </p:nvCxnSpPr>
        <p:spPr>
          <a:xfrm flipV="1">
            <a:off x="7556663" y="3044854"/>
            <a:ext cx="699794" cy="466922"/>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56E379D3-1A35-40E6-90EA-DE946E019021}"/>
              </a:ext>
            </a:extLst>
          </p:cNvPr>
          <p:cNvCxnSpPr>
            <a:cxnSpLocks/>
            <a:endCxn id="59" idx="1"/>
          </p:cNvCxnSpPr>
          <p:nvPr/>
        </p:nvCxnSpPr>
        <p:spPr>
          <a:xfrm>
            <a:off x="7603716" y="4006188"/>
            <a:ext cx="652741" cy="54434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Gerade Verbindung mit Pfeil 123">
            <a:extLst>
              <a:ext uri="{FF2B5EF4-FFF2-40B4-BE49-F238E27FC236}">
                <a16:creationId xmlns:a16="http://schemas.microsoft.com/office/drawing/2014/main" id="{5EFFB49A-83C9-42B1-88A1-0526E8563843}"/>
              </a:ext>
            </a:extLst>
          </p:cNvPr>
          <p:cNvCxnSpPr>
            <a:cxnSpLocks/>
          </p:cNvCxnSpPr>
          <p:nvPr/>
        </p:nvCxnSpPr>
        <p:spPr>
          <a:xfrm>
            <a:off x="6790790" y="4012656"/>
            <a:ext cx="533064" cy="76698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Gerade Verbindung mit Pfeil 127">
            <a:extLst>
              <a:ext uri="{FF2B5EF4-FFF2-40B4-BE49-F238E27FC236}">
                <a16:creationId xmlns:a16="http://schemas.microsoft.com/office/drawing/2014/main" id="{777A1ECE-19F4-4247-8507-B7872797FE77}"/>
              </a:ext>
            </a:extLst>
          </p:cNvPr>
          <p:cNvCxnSpPr>
            <a:cxnSpLocks/>
          </p:cNvCxnSpPr>
          <p:nvPr/>
        </p:nvCxnSpPr>
        <p:spPr>
          <a:xfrm flipH="1">
            <a:off x="4874756" y="4002864"/>
            <a:ext cx="776952" cy="799093"/>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Gerade Verbindung mit Pfeil 130">
            <a:extLst>
              <a:ext uri="{FF2B5EF4-FFF2-40B4-BE49-F238E27FC236}">
                <a16:creationId xmlns:a16="http://schemas.microsoft.com/office/drawing/2014/main" id="{AA184432-8E58-4F2E-AC4E-FD880BDDB3D5}"/>
              </a:ext>
            </a:extLst>
          </p:cNvPr>
          <p:cNvCxnSpPr>
            <a:cxnSpLocks/>
            <a:endCxn id="63" idx="7"/>
          </p:cNvCxnSpPr>
          <p:nvPr/>
        </p:nvCxnSpPr>
        <p:spPr>
          <a:xfrm flipH="1">
            <a:off x="3960075" y="4017093"/>
            <a:ext cx="871760" cy="53344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Gerade Verbindung mit Pfeil 136">
            <a:extLst>
              <a:ext uri="{FF2B5EF4-FFF2-40B4-BE49-F238E27FC236}">
                <a16:creationId xmlns:a16="http://schemas.microsoft.com/office/drawing/2014/main" id="{5A687B9F-3C04-4448-B2F9-9B705E615EF7}"/>
              </a:ext>
            </a:extLst>
          </p:cNvPr>
          <p:cNvCxnSpPr>
            <a:cxnSpLocks/>
          </p:cNvCxnSpPr>
          <p:nvPr/>
        </p:nvCxnSpPr>
        <p:spPr>
          <a:xfrm flipH="1" flipV="1">
            <a:off x="4874757" y="2691480"/>
            <a:ext cx="804622" cy="835046"/>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0" name="Gerade Verbindung mit Pfeil 139">
            <a:extLst>
              <a:ext uri="{FF2B5EF4-FFF2-40B4-BE49-F238E27FC236}">
                <a16:creationId xmlns:a16="http://schemas.microsoft.com/office/drawing/2014/main" id="{8A96D55C-7784-47E7-8C19-9183947ABDE2}"/>
              </a:ext>
            </a:extLst>
          </p:cNvPr>
          <p:cNvCxnSpPr>
            <a:cxnSpLocks/>
          </p:cNvCxnSpPr>
          <p:nvPr/>
        </p:nvCxnSpPr>
        <p:spPr>
          <a:xfrm flipH="1">
            <a:off x="3335306" y="3986663"/>
            <a:ext cx="816926" cy="14732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5" name="Gerade Verbindung mit Pfeil 144">
            <a:extLst>
              <a:ext uri="{FF2B5EF4-FFF2-40B4-BE49-F238E27FC236}">
                <a16:creationId xmlns:a16="http://schemas.microsoft.com/office/drawing/2014/main" id="{CC6DF07D-603B-4864-ACA1-DF91291D41CD}"/>
              </a:ext>
            </a:extLst>
          </p:cNvPr>
          <p:cNvCxnSpPr>
            <a:cxnSpLocks/>
          </p:cNvCxnSpPr>
          <p:nvPr/>
        </p:nvCxnSpPr>
        <p:spPr>
          <a:xfrm flipH="1" flipV="1">
            <a:off x="3335305" y="3400586"/>
            <a:ext cx="779604" cy="152666"/>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7" name="Gerade Verbindung mit Pfeil 146">
            <a:extLst>
              <a:ext uri="{FF2B5EF4-FFF2-40B4-BE49-F238E27FC236}">
                <a16:creationId xmlns:a16="http://schemas.microsoft.com/office/drawing/2014/main" id="{449F3EEE-A14A-4098-9872-1F3B33EFBB6C}"/>
              </a:ext>
            </a:extLst>
          </p:cNvPr>
          <p:cNvCxnSpPr>
            <a:cxnSpLocks/>
          </p:cNvCxnSpPr>
          <p:nvPr/>
        </p:nvCxnSpPr>
        <p:spPr>
          <a:xfrm flipV="1">
            <a:off x="8146909" y="3425055"/>
            <a:ext cx="750987" cy="12861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Gerade Verbindung mit Pfeil 150">
            <a:extLst>
              <a:ext uri="{FF2B5EF4-FFF2-40B4-BE49-F238E27FC236}">
                <a16:creationId xmlns:a16="http://schemas.microsoft.com/office/drawing/2014/main" id="{F92C135A-5ECC-419F-893D-5CBA955BB15A}"/>
              </a:ext>
            </a:extLst>
          </p:cNvPr>
          <p:cNvCxnSpPr>
            <a:cxnSpLocks/>
          </p:cNvCxnSpPr>
          <p:nvPr/>
        </p:nvCxnSpPr>
        <p:spPr>
          <a:xfrm>
            <a:off x="8146909" y="3966312"/>
            <a:ext cx="793507" cy="13210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Rechteck 66">
            <a:extLst>
              <a:ext uri="{FF2B5EF4-FFF2-40B4-BE49-F238E27FC236}">
                <a16:creationId xmlns:a16="http://schemas.microsoft.com/office/drawing/2014/main" id="{EE77EDED-8D30-44AF-A413-9BC21D10B5F7}"/>
              </a:ext>
            </a:extLst>
          </p:cNvPr>
          <p:cNvSpPr/>
          <p:nvPr/>
        </p:nvSpPr>
        <p:spPr>
          <a:xfrm>
            <a:off x="882546" y="1402786"/>
            <a:ext cx="5904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Analyse von Technologiesteckbriefen, u.a.: Kompetenzzentrum Hamburg, DHL, BMW, ITONICS , ERGO, E.ON </a:t>
            </a:r>
          </a:p>
        </p:txBody>
      </p:sp>
      <p:sp>
        <p:nvSpPr>
          <p:cNvPr id="47" name="Rechteck 46">
            <a:extLst>
              <a:ext uri="{FF2B5EF4-FFF2-40B4-BE49-F238E27FC236}">
                <a16:creationId xmlns:a16="http://schemas.microsoft.com/office/drawing/2014/main" id="{FAF2473A-9646-47C0-91EE-A8E1FA645021}"/>
              </a:ext>
            </a:extLst>
          </p:cNvPr>
          <p:cNvSpPr/>
          <p:nvPr/>
        </p:nvSpPr>
        <p:spPr>
          <a:xfrm>
            <a:off x="1417461" y="5824977"/>
            <a:ext cx="3254416" cy="307777"/>
          </a:xfrm>
          <a:prstGeom prst="rect">
            <a:avLst/>
          </a:prstGeom>
          <a:solidFill>
            <a:schemeClr val="bg1"/>
          </a:solidFill>
        </p:spPr>
        <p:txBody>
          <a:bodyPr wrap="none">
            <a:spAutoFit/>
          </a:bodyPr>
          <a:lstStyle/>
          <a:p>
            <a:pPr algn="ctr"/>
            <a:r>
              <a:rPr lang="de-DE" sz="1400" dirty="0">
                <a:solidFill>
                  <a:srgbClr val="90CE80"/>
                </a:solidFill>
                <a:latin typeface="Roboto Condensed Light" panose="02000000000000000000" pitchFamily="2" charset="0"/>
                <a:ea typeface="Roboto Condensed Light" panose="02000000000000000000" pitchFamily="2" charset="0"/>
              </a:rPr>
              <a:t>Häufiger Inhalt von Technologiesteckbriefen</a:t>
            </a:r>
          </a:p>
        </p:txBody>
      </p:sp>
      <p:sp>
        <p:nvSpPr>
          <p:cNvPr id="2" name="Rechteck 1">
            <a:extLst>
              <a:ext uri="{FF2B5EF4-FFF2-40B4-BE49-F238E27FC236}">
                <a16:creationId xmlns:a16="http://schemas.microsoft.com/office/drawing/2014/main" id="{3A5BF19B-C533-45B1-B8D5-DEF8FD4C90A6}"/>
              </a:ext>
            </a:extLst>
          </p:cNvPr>
          <p:cNvSpPr/>
          <p:nvPr/>
        </p:nvSpPr>
        <p:spPr>
          <a:xfrm>
            <a:off x="7184381" y="5814784"/>
            <a:ext cx="3361819" cy="307777"/>
          </a:xfrm>
          <a:prstGeom prst="rect">
            <a:avLst/>
          </a:prstGeom>
          <a:solidFill>
            <a:schemeClr val="bg1"/>
          </a:solidFill>
        </p:spPr>
        <p:txBody>
          <a:bodyPr wrap="none">
            <a:spAutoFit/>
          </a:bodyPr>
          <a:lstStyle/>
          <a:p>
            <a:pPr algn="ctr"/>
            <a:r>
              <a:rPr lang="de-DE" sz="1400" dirty="0">
                <a:solidFill>
                  <a:srgbClr val="88C6EE"/>
                </a:solidFill>
                <a:latin typeface="Roboto Condensed Light" panose="02000000000000000000" pitchFamily="2" charset="0"/>
                <a:ea typeface="Roboto Condensed Light" panose="02000000000000000000" pitchFamily="2" charset="0"/>
              </a:rPr>
              <a:t>Teilweiser Inhalt von Technologiesteckbriefen</a:t>
            </a:r>
            <a:endParaRPr lang="de-DE" sz="1400" i="1" dirty="0">
              <a:solidFill>
                <a:srgbClr val="88C6EE"/>
              </a:solidFill>
              <a:latin typeface="Roboto Condensed Light" panose="02000000000000000000" pitchFamily="2" charset="0"/>
              <a:ea typeface="Roboto Condensed Light" panose="02000000000000000000" pitchFamily="2" charset="0"/>
            </a:endParaRPr>
          </a:p>
        </p:txBody>
      </p:sp>
      <p:sp>
        <p:nvSpPr>
          <p:cNvPr id="15" name="Rechteck: abgerundete Ecken 14">
            <a:extLst>
              <a:ext uri="{FF2B5EF4-FFF2-40B4-BE49-F238E27FC236}">
                <a16:creationId xmlns:a16="http://schemas.microsoft.com/office/drawing/2014/main" id="{D13FFE6B-20E2-4462-8B73-DC79210BF4B4}"/>
              </a:ext>
            </a:extLst>
          </p:cNvPr>
          <p:cNvSpPr/>
          <p:nvPr/>
        </p:nvSpPr>
        <p:spPr>
          <a:xfrm>
            <a:off x="4114909" y="3523040"/>
            <a:ext cx="4032000" cy="483973"/>
          </a:xfrm>
          <a:prstGeom prst="round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chemeClr val="tx1"/>
                </a:solidFill>
                <a:latin typeface="Roboto Condensed Light" panose="02000000000000000000" pitchFamily="2" charset="0"/>
                <a:ea typeface="Roboto Condensed Light" panose="02000000000000000000" pitchFamily="2" charset="0"/>
              </a:rPr>
              <a:t>Analyseergebnis: Inhalte von Technologiesteckbriefen</a:t>
            </a:r>
          </a:p>
        </p:txBody>
      </p:sp>
    </p:spTree>
    <p:extLst>
      <p:ext uri="{BB962C8B-B14F-4D97-AF65-F5344CB8AC3E}">
        <p14:creationId xmlns:p14="http://schemas.microsoft.com/office/powerpoint/2010/main" val="397632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50"/>
                                        <p:tgtEl>
                                          <p:spTgt spid="16"/>
                                        </p:tgtEl>
                                      </p:cBhvr>
                                    </p:animEffect>
                                  </p:childTnLst>
                                </p:cTn>
                              </p:par>
                            </p:childTnLst>
                          </p:cTn>
                        </p:par>
                        <p:par>
                          <p:cTn id="11" fill="hold">
                            <p:stCondLst>
                              <p:cond delay="350"/>
                            </p:stCondLst>
                            <p:childTnLst>
                              <p:par>
                                <p:cTn id="12" presetID="10" presetClass="entr" presetSubtype="0" fill="hold" nodeType="after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350"/>
                                        <p:tgtEl>
                                          <p:spTgt spid="1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50"/>
                                        <p:tgtEl>
                                          <p:spTgt spid="17"/>
                                        </p:tgtEl>
                                      </p:cBhvr>
                                    </p:animEffect>
                                  </p:childTnLst>
                                </p:cTn>
                              </p:par>
                            </p:childTnLst>
                          </p:cTn>
                        </p:par>
                        <p:par>
                          <p:cTn id="18" fill="hold">
                            <p:stCondLst>
                              <p:cond delay="700"/>
                            </p:stCondLst>
                            <p:childTnLst>
                              <p:par>
                                <p:cTn id="19" presetID="10" presetClass="entr" presetSubtype="0" fill="hold" nodeType="after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350"/>
                                        <p:tgtEl>
                                          <p:spTgt spid="1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350"/>
                                        <p:tgtEl>
                                          <p:spTgt spid="18"/>
                                        </p:tgtEl>
                                      </p:cBhvr>
                                    </p:animEffect>
                                  </p:childTnLst>
                                </p:cTn>
                              </p:par>
                            </p:childTnLst>
                          </p:cTn>
                        </p:par>
                        <p:par>
                          <p:cTn id="25" fill="hold">
                            <p:stCondLst>
                              <p:cond delay="1050"/>
                            </p:stCondLst>
                            <p:childTnLst>
                              <p:par>
                                <p:cTn id="26" presetID="10" presetClass="entr" presetSubtype="0" fill="hold" nodeType="after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350"/>
                                        <p:tgtEl>
                                          <p:spTgt spid="1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350"/>
                                        <p:tgtEl>
                                          <p:spTgt spid="20"/>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5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350"/>
                                        <p:tgtEl>
                                          <p:spTgt spid="19"/>
                                        </p:tgtEl>
                                      </p:cBhvr>
                                    </p:animEffect>
                                  </p:childTnLst>
                                </p:cTn>
                              </p:par>
                            </p:childTnLst>
                          </p:cTn>
                        </p:par>
                        <p:par>
                          <p:cTn id="39" fill="hold">
                            <p:stCondLst>
                              <p:cond delay="1750"/>
                            </p:stCondLst>
                            <p:childTnLst>
                              <p:par>
                                <p:cTn id="40" presetID="10" presetClass="entr" presetSubtype="0" fill="hold" nodeType="after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350"/>
                                        <p:tgtEl>
                                          <p:spTgt spid="1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350"/>
                                        <p:tgtEl>
                                          <p:spTgt spid="21"/>
                                        </p:tgtEl>
                                      </p:cBhvr>
                                    </p:animEffect>
                                  </p:childTnLst>
                                </p:cTn>
                              </p:par>
                            </p:childTnLst>
                          </p:cTn>
                        </p:par>
                        <p:par>
                          <p:cTn id="46" fill="hold">
                            <p:stCondLst>
                              <p:cond delay="2100"/>
                            </p:stCondLst>
                            <p:childTnLst>
                              <p:par>
                                <p:cTn id="47" presetID="10" presetClass="entr" presetSubtype="0" fill="hold" nodeType="after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fade">
                                      <p:cBhvr>
                                        <p:cTn id="49" dur="350"/>
                                        <p:tgtEl>
                                          <p:spTgt spid="1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350"/>
                                        <p:tgtEl>
                                          <p:spTgt spid="63"/>
                                        </p:tgtEl>
                                      </p:cBhvr>
                                    </p:animEffect>
                                  </p:childTnLst>
                                </p:cTn>
                              </p:par>
                            </p:childTnLst>
                          </p:cTn>
                        </p:par>
                        <p:par>
                          <p:cTn id="53" fill="hold">
                            <p:stCondLst>
                              <p:cond delay="2450"/>
                            </p:stCondLst>
                            <p:childTnLst>
                              <p:par>
                                <p:cTn id="54" presetID="10" presetClass="entr" presetSubtype="0" fill="hold"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350"/>
                                        <p:tgtEl>
                                          <p:spTgt spid="1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350"/>
                                        <p:tgtEl>
                                          <p:spTgt spid="64"/>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35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350"/>
                                        <p:tgtEl>
                                          <p:spTgt spid="27"/>
                                        </p:tgtEl>
                                      </p:cBhvr>
                                    </p:animEffect>
                                  </p:childTnLst>
                                </p:cTn>
                              </p:par>
                            </p:childTnLst>
                          </p:cTn>
                        </p:par>
                        <p:par>
                          <p:cTn id="67" fill="hold">
                            <p:stCondLst>
                              <p:cond delay="3150"/>
                            </p:stCondLst>
                            <p:childTnLst>
                              <p:par>
                                <p:cTn id="68" presetID="10" presetClass="entr" presetSubtype="0" fill="hold" nodeType="after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fade">
                                      <p:cBhvr>
                                        <p:cTn id="70" dur="350"/>
                                        <p:tgtEl>
                                          <p:spTgt spid="1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350"/>
                                        <p:tgtEl>
                                          <p:spTgt spid="57"/>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350"/>
                                        <p:tgtEl>
                                          <p:spTgt spid="1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350"/>
                                        <p:tgtEl>
                                          <p:spTgt spid="59"/>
                                        </p:tgtEl>
                                      </p:cBhvr>
                                    </p:animEffect>
                                  </p:childTnLst>
                                </p:cTn>
                              </p:par>
                            </p:childTnLst>
                          </p:cTn>
                        </p:par>
                        <p:par>
                          <p:cTn id="81" fill="hold">
                            <p:stCondLst>
                              <p:cond delay="3850"/>
                            </p:stCondLst>
                            <p:childTnLst>
                              <p:par>
                                <p:cTn id="82" presetID="10" presetClass="entr" presetSubtype="0"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fade">
                                      <p:cBhvr>
                                        <p:cTn id="84" dur="350"/>
                                        <p:tgtEl>
                                          <p:spTgt spid="1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350"/>
                                        <p:tgtEl>
                                          <p:spTgt spid="66"/>
                                        </p:tgtEl>
                                      </p:cBhvr>
                                    </p:animEffect>
                                  </p:childTnLst>
                                </p:cTn>
                              </p:par>
                            </p:childTnLst>
                          </p:cTn>
                        </p:par>
                        <p:par>
                          <p:cTn id="88" fill="hold">
                            <p:stCondLst>
                              <p:cond delay="4200"/>
                            </p:stCondLst>
                            <p:childTnLst>
                              <p:par>
                                <p:cTn id="89" presetID="10" presetClass="entr" presetSubtype="0"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350"/>
                                        <p:tgtEl>
                                          <p:spTgt spid="10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350"/>
                                        <p:tgtEl>
                                          <p:spTgt spid="56"/>
                                        </p:tgtEl>
                                      </p:cBhvr>
                                    </p:animEffect>
                                  </p:childTnLst>
                                </p:cTn>
                              </p:par>
                            </p:childTnLst>
                          </p:cTn>
                        </p:par>
                        <p:par>
                          <p:cTn id="95" fill="hold">
                            <p:stCondLst>
                              <p:cond delay="4550"/>
                            </p:stCondLst>
                            <p:childTnLst>
                              <p:par>
                                <p:cTn id="96" presetID="10" presetClass="entr" presetSubtype="0" fill="hold" nodeType="afterEffect">
                                  <p:stCondLst>
                                    <p:cond delay="0"/>
                                  </p:stCondLst>
                                  <p:childTnLst>
                                    <p:set>
                                      <p:cBhvr>
                                        <p:cTn id="97" dur="1" fill="hold">
                                          <p:stCondLst>
                                            <p:cond delay="0"/>
                                          </p:stCondLst>
                                        </p:cTn>
                                        <p:tgtEl>
                                          <p:spTgt spid="147"/>
                                        </p:tgtEl>
                                        <p:attrNameLst>
                                          <p:attrName>style.visibility</p:attrName>
                                        </p:attrNameLst>
                                      </p:cBhvr>
                                      <p:to>
                                        <p:strVal val="visible"/>
                                      </p:to>
                                    </p:set>
                                    <p:animEffect transition="in" filter="fade">
                                      <p:cBhvr>
                                        <p:cTn id="98" dur="350"/>
                                        <p:tgtEl>
                                          <p:spTgt spid="1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350"/>
                                        <p:tgtEl>
                                          <p:spTgt spid="55"/>
                                        </p:tgtEl>
                                      </p:cBhvr>
                                    </p:animEffect>
                                  </p:childTnLst>
                                </p:cTn>
                              </p:par>
                            </p:childTnLst>
                          </p:cTn>
                        </p:par>
                        <p:par>
                          <p:cTn id="102" fill="hold">
                            <p:stCondLst>
                              <p:cond delay="4900"/>
                            </p:stCondLst>
                            <p:childTnLst>
                              <p:par>
                                <p:cTn id="103" presetID="10" presetClass="entr" presetSubtype="0" fill="hold" nodeType="after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350"/>
                                        <p:tgtEl>
                                          <p:spTgt spid="11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350"/>
                                        <p:tgtEl>
                                          <p:spTgt spid="58"/>
                                        </p:tgtEl>
                                      </p:cBhvr>
                                    </p:animEffect>
                                  </p:childTnLst>
                                </p:cTn>
                              </p:par>
                            </p:childTnLst>
                          </p:cTn>
                        </p:par>
                        <p:par>
                          <p:cTn id="109" fill="hold">
                            <p:stCondLst>
                              <p:cond delay="5250"/>
                            </p:stCondLst>
                            <p:childTnLst>
                              <p:par>
                                <p:cTn id="110" presetID="10" presetClass="entr" presetSubtype="0"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350"/>
                                        <p:tgtEl>
                                          <p:spTgt spid="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350"/>
                                        <p:tgtEl>
                                          <p:spTgt spid="22"/>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350"/>
                                        <p:tgtEl>
                                          <p:spTgt spid="47"/>
                                        </p:tgtEl>
                                      </p:cBhvr>
                                    </p:animEffect>
                                  </p:childTnLst>
                                </p:cTn>
                              </p:par>
                            </p:childTnLst>
                          </p:cTn>
                        </p:par>
                        <p:par>
                          <p:cTn id="120" fill="hold">
                            <p:stCondLst>
                              <p:cond delay="5950"/>
                            </p:stCondLst>
                            <p:childTnLst>
                              <p:par>
                                <p:cTn id="121" presetID="10" presetClass="entr" presetSubtype="0" fill="hold" grpId="0" nodeType="after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fade">
                                      <p:cBhvr>
                                        <p:cTn id="123" dur="3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7" grpId="0" animBg="1"/>
      <p:bldP spid="55" grpId="0" animBg="1"/>
      <p:bldP spid="56" grpId="0" animBg="1"/>
      <p:bldP spid="57" grpId="0" animBg="1"/>
      <p:bldP spid="58" grpId="0" animBg="1"/>
      <p:bldP spid="59" grpId="0" animBg="1"/>
      <p:bldP spid="63" grpId="0" animBg="1"/>
      <p:bldP spid="64" grpId="0" animBg="1"/>
      <p:bldP spid="66" grpId="0" animBg="1"/>
      <p:bldP spid="21" grpId="0" animBg="1"/>
      <p:bldP spid="4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378157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6" name="Rechteck 115">
            <a:extLst>
              <a:ext uri="{FF2B5EF4-FFF2-40B4-BE49-F238E27FC236}">
                <a16:creationId xmlns:a16="http://schemas.microsoft.com/office/drawing/2014/main" id="{97826D4A-4039-42CA-8B07-9A74F0E22DCE}"/>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126" name="Untertitel 2">
            <a:extLst>
              <a:ext uri="{FF2B5EF4-FFF2-40B4-BE49-F238E27FC236}">
                <a16:creationId xmlns:a16="http://schemas.microsoft.com/office/drawing/2014/main" id="{22D9B66D-AFF4-49F4-9536-4DD6B4793711}"/>
              </a:ext>
            </a:extLst>
          </p:cNvPr>
          <p:cNvSpPr txBox="1">
            <a:spLocks/>
          </p:cNvSpPr>
          <p:nvPr/>
        </p:nvSpPr>
        <p:spPr>
          <a:xfrm>
            <a:off x="829194" y="2103687"/>
            <a:ext cx="4931852" cy="335984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10000"/>
              </a:lnSpc>
              <a:spcBef>
                <a:spcPts val="0"/>
              </a:spcBef>
              <a:buNone/>
            </a:pPr>
            <a:r>
              <a:rPr lang="de-DE" sz="1400" u="sng" dirty="0">
                <a:latin typeface="Roboto Condensed Light" panose="02000000000000000000" pitchFamily="2" charset="0"/>
                <a:ea typeface="Roboto Condensed Light" panose="02000000000000000000" pitchFamily="2" charset="0"/>
              </a:rPr>
              <a:t>Ausgangsfrage</a:t>
            </a:r>
            <a:r>
              <a:rPr lang="de-DE" sz="1400" dirty="0">
                <a:latin typeface="Roboto Condensed Light" panose="02000000000000000000" pitchFamily="2" charset="0"/>
                <a:ea typeface="Roboto Condensed Light" panose="02000000000000000000" pitchFamily="2" charset="0"/>
              </a:rPr>
              <a:t>: </a:t>
            </a:r>
          </a:p>
          <a:p>
            <a:pPr fontAlgn="ctr">
              <a:lnSpc>
                <a:spcPct val="110000"/>
              </a:lnSpc>
              <a:spcBef>
                <a:spcPts val="0"/>
              </a:spcBef>
              <a:buFont typeface="Wingdings" panose="05000000000000000000" pitchFamily="2" charset="2"/>
              <a:buChar char="Ø"/>
            </a:pPr>
            <a:r>
              <a:rPr lang="de-DE" sz="1400" b="1" dirty="0">
                <a:latin typeface="Roboto Condensed Light" panose="02000000000000000000" pitchFamily="2" charset="0"/>
                <a:ea typeface="Roboto Condensed Light" panose="02000000000000000000" pitchFamily="2" charset="0"/>
              </a:rPr>
              <a:t>Welche technologiebezogenen „Informationskategorien“ sind für die adressierte Nutzergruppe relevant?</a:t>
            </a: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r>
              <a:rPr lang="de-DE" sz="1400" u="sng" dirty="0">
                <a:latin typeface="Roboto Condensed Light" panose="02000000000000000000" pitchFamily="2" charset="0"/>
                <a:ea typeface="Roboto Condensed Light" panose="02000000000000000000" pitchFamily="2" charset="0"/>
              </a:rPr>
              <a:t>Überlegung</a:t>
            </a:r>
            <a:r>
              <a:rPr lang="de-DE" sz="1400" dirty="0">
                <a:latin typeface="Roboto Condensed Light" panose="02000000000000000000" pitchFamily="2" charset="0"/>
                <a:ea typeface="Roboto Condensed Light" panose="02000000000000000000" pitchFamily="2" charset="0"/>
              </a:rPr>
              <a:t>: </a:t>
            </a:r>
          </a:p>
          <a:p>
            <a:pPr fontAlgn="ctr">
              <a:lnSpc>
                <a:spcPct val="110000"/>
              </a:lnSpc>
              <a:spcBef>
                <a:spcPts val="0"/>
              </a:spcBef>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Die bereitgestellten Technologieinformationen sollen im Rahmen der </a:t>
            </a:r>
            <a:r>
              <a:rPr lang="de-DE" sz="1400" b="1" dirty="0">
                <a:latin typeface="Roboto Condensed Light" panose="02000000000000000000" pitchFamily="2" charset="0"/>
                <a:ea typeface="Roboto Condensed Light" panose="02000000000000000000" pitchFamily="2" charset="0"/>
              </a:rPr>
              <a:t>Technologiefrüherkennung</a:t>
            </a:r>
            <a:r>
              <a:rPr lang="de-DE" sz="1400" dirty="0">
                <a:latin typeface="Roboto Condensed Light" panose="02000000000000000000" pitchFamily="2" charset="0"/>
                <a:ea typeface="Roboto Condensed Light" panose="02000000000000000000" pitchFamily="2" charset="0"/>
              </a:rPr>
              <a:t> als Grundlage für </a:t>
            </a:r>
            <a:r>
              <a:rPr lang="de-DE" sz="1400" b="1" dirty="0">
                <a:latin typeface="Roboto Condensed Light" panose="02000000000000000000" pitchFamily="2" charset="0"/>
                <a:ea typeface="Roboto Condensed Light" panose="02000000000000000000" pitchFamily="2" charset="0"/>
              </a:rPr>
              <a:t>spätere technologiebezogene Entscheidungen in Unternehmen </a:t>
            </a:r>
            <a:r>
              <a:rPr lang="de-DE" sz="1400" dirty="0">
                <a:latin typeface="Roboto Condensed Light" panose="02000000000000000000" pitchFamily="2" charset="0"/>
                <a:ea typeface="Roboto Condensed Light" panose="02000000000000000000" pitchFamily="2" charset="0"/>
              </a:rPr>
              <a:t>dienen </a:t>
            </a: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r>
              <a:rPr lang="de-DE" sz="1400" u="sng" dirty="0">
                <a:latin typeface="Roboto Condensed Light" panose="02000000000000000000" pitchFamily="2" charset="0"/>
                <a:ea typeface="Roboto Condensed Light" panose="02000000000000000000" pitchFamily="2" charset="0"/>
              </a:rPr>
              <a:t>Konsequenz</a:t>
            </a:r>
            <a:r>
              <a:rPr lang="de-DE" sz="1400" dirty="0">
                <a:latin typeface="Roboto Condensed Light" panose="02000000000000000000" pitchFamily="2" charset="0"/>
                <a:ea typeface="Roboto Condensed Light" panose="02000000000000000000" pitchFamily="2" charset="0"/>
              </a:rPr>
              <a:t>: </a:t>
            </a:r>
          </a:p>
          <a:p>
            <a:pPr fontAlgn="ctr">
              <a:lnSpc>
                <a:spcPct val="110000"/>
              </a:lnSpc>
              <a:spcBef>
                <a:spcPts val="0"/>
              </a:spcBef>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Bereitstellung aller entscheidungsrelevanten Informationen, die eine fundierte </a:t>
            </a:r>
            <a:r>
              <a:rPr lang="de-DE" sz="1400" b="1" dirty="0">
                <a:latin typeface="Roboto Condensed Light" panose="02000000000000000000" pitchFamily="2" charset="0"/>
                <a:ea typeface="Roboto Condensed Light" panose="02000000000000000000" pitchFamily="2" charset="0"/>
              </a:rPr>
              <a:t>Technologiebewertung</a:t>
            </a:r>
            <a:r>
              <a:rPr lang="de-DE" sz="1400" dirty="0">
                <a:latin typeface="Roboto Condensed Light" panose="02000000000000000000" pitchFamily="2" charset="0"/>
                <a:ea typeface="Roboto Condensed Light" panose="02000000000000000000" pitchFamily="2" charset="0"/>
              </a:rPr>
              <a:t> und strategische </a:t>
            </a:r>
            <a:r>
              <a:rPr lang="de-DE" sz="1400" b="1" dirty="0">
                <a:latin typeface="Roboto Condensed Light" panose="02000000000000000000" pitchFamily="2" charset="0"/>
                <a:ea typeface="Roboto Condensed Light" panose="02000000000000000000" pitchFamily="2" charset="0"/>
              </a:rPr>
              <a:t>Technologieplanung</a:t>
            </a:r>
            <a:r>
              <a:rPr lang="de-DE" sz="1400" dirty="0">
                <a:latin typeface="Roboto Condensed Light" panose="02000000000000000000" pitchFamily="2" charset="0"/>
                <a:ea typeface="Roboto Condensed Light" panose="02000000000000000000" pitchFamily="2" charset="0"/>
              </a:rPr>
              <a:t> ermöglichen</a:t>
            </a: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p:txBody>
      </p:sp>
      <p:sp>
        <p:nvSpPr>
          <p:cNvPr id="119" name="Rechteck 118">
            <a:extLst>
              <a:ext uri="{FF2B5EF4-FFF2-40B4-BE49-F238E27FC236}">
                <a16:creationId xmlns:a16="http://schemas.microsoft.com/office/drawing/2014/main" id="{3215B7D6-F8B9-4A0E-B07F-BFF32E7771AB}"/>
              </a:ext>
            </a:extLst>
          </p:cNvPr>
          <p:cNvSpPr/>
          <p:nvPr/>
        </p:nvSpPr>
        <p:spPr>
          <a:xfrm>
            <a:off x="882548" y="1402786"/>
            <a:ext cx="3672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Festlegung der inhaltlichen Struktur der Informationsaufbereitung</a:t>
            </a:r>
          </a:p>
        </p:txBody>
      </p:sp>
      <p:sp>
        <p:nvSpPr>
          <p:cNvPr id="3" name="Rechteck 2">
            <a:extLst>
              <a:ext uri="{FF2B5EF4-FFF2-40B4-BE49-F238E27FC236}">
                <a16:creationId xmlns:a16="http://schemas.microsoft.com/office/drawing/2014/main" id="{C484501C-FEED-4E45-A166-74825344E1B7}"/>
              </a:ext>
            </a:extLst>
          </p:cNvPr>
          <p:cNvSpPr/>
          <p:nvPr/>
        </p:nvSpPr>
        <p:spPr>
          <a:xfrm>
            <a:off x="7287436" y="3123314"/>
            <a:ext cx="935211" cy="2111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Roboto Condensed Light" panose="02000000000000000000" pitchFamily="2" charset="0"/>
              <a:ea typeface="Roboto Condensed Light" panose="02000000000000000000" pitchFamily="2" charset="0"/>
            </a:endParaRPr>
          </a:p>
        </p:txBody>
      </p:sp>
      <p:pic>
        <p:nvPicPr>
          <p:cNvPr id="43" name="Picture 4">
            <a:extLst>
              <a:ext uri="{FF2B5EF4-FFF2-40B4-BE49-F238E27FC236}">
                <a16:creationId xmlns:a16="http://schemas.microsoft.com/office/drawing/2014/main" id="{A01C6F5F-34A3-4D60-A68B-F0EE75E17F6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5952" y="2476716"/>
            <a:ext cx="4707848" cy="707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5">
            <a:extLst>
              <a:ext uri="{FF2B5EF4-FFF2-40B4-BE49-F238E27FC236}">
                <a16:creationId xmlns:a16="http://schemas.microsoft.com/office/drawing/2014/main" id="{E2CBB73E-C6B9-4342-B25D-CE5A2B45236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95429" y="4183585"/>
            <a:ext cx="4658371" cy="766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 name="Picture 10">
            <a:extLst>
              <a:ext uri="{FF2B5EF4-FFF2-40B4-BE49-F238E27FC236}">
                <a16:creationId xmlns:a16="http://schemas.microsoft.com/office/drawing/2014/main" id="{D9B73D1B-35C6-4574-859E-008E13C5551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63623" y="3373947"/>
            <a:ext cx="1615893" cy="721497"/>
          </a:xfrm>
          <a:prstGeom prst="rect">
            <a:avLst/>
          </a:prstGeom>
          <a:solidFill>
            <a:schemeClr val="bg1"/>
          </a:solidFill>
          <a:ln>
            <a:noFill/>
          </a:ln>
          <a:effectLst/>
          <a:extLst/>
        </p:spPr>
      </p:pic>
      <p:pic>
        <p:nvPicPr>
          <p:cNvPr id="53" name="Picture 10">
            <a:extLst>
              <a:ext uri="{FF2B5EF4-FFF2-40B4-BE49-F238E27FC236}">
                <a16:creationId xmlns:a16="http://schemas.microsoft.com/office/drawing/2014/main" id="{8714000A-4808-455B-B768-B7313E17CE0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81702" y="3373947"/>
            <a:ext cx="1372098" cy="721497"/>
          </a:xfrm>
          <a:prstGeom prst="rect">
            <a:avLst/>
          </a:prstGeom>
          <a:solidFill>
            <a:schemeClr val="bg1"/>
          </a:solidFill>
          <a:ln>
            <a:noFill/>
          </a:ln>
          <a:effectLst/>
          <a:extLst/>
        </p:spPr>
      </p:pic>
      <p:sp>
        <p:nvSpPr>
          <p:cNvPr id="58" name="Rechteck 57">
            <a:extLst>
              <a:ext uri="{FF2B5EF4-FFF2-40B4-BE49-F238E27FC236}">
                <a16:creationId xmlns:a16="http://schemas.microsoft.com/office/drawing/2014/main" id="{ED837652-6E31-48D4-9C04-D2186BBDE466}"/>
              </a:ext>
            </a:extLst>
          </p:cNvPr>
          <p:cNvSpPr/>
          <p:nvPr/>
        </p:nvSpPr>
        <p:spPr>
          <a:xfrm>
            <a:off x="6427869" y="3408676"/>
            <a:ext cx="1525147" cy="6607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tx1"/>
                </a:solidFill>
                <a:latin typeface="Roboto Condensed Light" panose="02000000000000000000" pitchFamily="2" charset="0"/>
                <a:ea typeface="Roboto Condensed Light" panose="02000000000000000000" pitchFamily="2" charset="0"/>
              </a:rPr>
              <a:t>Technology </a:t>
            </a:r>
            <a:r>
              <a:rPr lang="de-DE" sz="1400" dirty="0" err="1">
                <a:solidFill>
                  <a:schemeClr val="tx1"/>
                </a:solidFill>
                <a:latin typeface="Roboto Condensed Light" panose="02000000000000000000" pitchFamily="2" charset="0"/>
                <a:ea typeface="Roboto Condensed Light" panose="02000000000000000000" pitchFamily="2" charset="0"/>
              </a:rPr>
              <a:t>Intelligence</a:t>
            </a:r>
            <a:endParaRPr lang="de-DE" sz="1400" dirty="0">
              <a:solidFill>
                <a:schemeClr val="tx1"/>
              </a:solidFill>
              <a:latin typeface="Roboto Condensed Light" panose="02000000000000000000" pitchFamily="2" charset="0"/>
              <a:ea typeface="Roboto Condensed Light" panose="02000000000000000000" pitchFamily="2" charset="0"/>
            </a:endParaRPr>
          </a:p>
        </p:txBody>
      </p:sp>
      <p:sp>
        <p:nvSpPr>
          <p:cNvPr id="59" name="Rechteck 58">
            <a:extLst>
              <a:ext uri="{FF2B5EF4-FFF2-40B4-BE49-F238E27FC236}">
                <a16:creationId xmlns:a16="http://schemas.microsoft.com/office/drawing/2014/main" id="{55E2834E-E376-4C94-9045-B9E8259E85C4}"/>
              </a:ext>
            </a:extLst>
          </p:cNvPr>
          <p:cNvSpPr/>
          <p:nvPr/>
        </p:nvSpPr>
        <p:spPr>
          <a:xfrm>
            <a:off x="9574088" y="3399960"/>
            <a:ext cx="1405564" cy="6607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latin typeface="Roboto Condensed Light" panose="02000000000000000000" pitchFamily="2" charset="0"/>
                <a:ea typeface="Roboto Condensed Light" panose="02000000000000000000" pitchFamily="2" charset="0"/>
              </a:rPr>
              <a:t>Technologie-planung</a:t>
            </a:r>
          </a:p>
        </p:txBody>
      </p:sp>
      <p:grpSp>
        <p:nvGrpSpPr>
          <p:cNvPr id="60" name="Group 16">
            <a:extLst>
              <a:ext uri="{FF2B5EF4-FFF2-40B4-BE49-F238E27FC236}">
                <a16:creationId xmlns:a16="http://schemas.microsoft.com/office/drawing/2014/main" id="{980E0644-E272-4FE5-8E94-36E556EDA1FF}"/>
              </a:ext>
            </a:extLst>
          </p:cNvPr>
          <p:cNvGrpSpPr>
            <a:grpSpLocks/>
          </p:cNvGrpSpPr>
          <p:nvPr/>
        </p:nvGrpSpPr>
        <p:grpSpPr bwMode="auto">
          <a:xfrm>
            <a:off x="8285794" y="4123791"/>
            <a:ext cx="185557" cy="184291"/>
            <a:chOff x="-1" y="-1"/>
            <a:chExt cx="401245" cy="401245"/>
          </a:xfrm>
        </p:grpSpPr>
        <p:sp>
          <p:nvSpPr>
            <p:cNvPr id="61" name="Oval 17" descr="tile_paper_medgray.png">
              <a:extLst>
                <a:ext uri="{FF2B5EF4-FFF2-40B4-BE49-F238E27FC236}">
                  <a16:creationId xmlns:a16="http://schemas.microsoft.com/office/drawing/2014/main" id="{85D6034A-7F5E-4D23-B932-2AD844F960CE}"/>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62" name="Picture 18">
              <a:extLst>
                <a:ext uri="{FF2B5EF4-FFF2-40B4-BE49-F238E27FC236}">
                  <a16:creationId xmlns:a16="http://schemas.microsoft.com/office/drawing/2014/main" id="{92191E25-FBC7-4BAF-8B62-68B28501794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3" name="Group 27">
            <a:extLst>
              <a:ext uri="{FF2B5EF4-FFF2-40B4-BE49-F238E27FC236}">
                <a16:creationId xmlns:a16="http://schemas.microsoft.com/office/drawing/2014/main" id="{3FDCF14E-AA1D-41B8-8596-3E8BE19ABB11}"/>
              </a:ext>
            </a:extLst>
          </p:cNvPr>
          <p:cNvGrpSpPr>
            <a:grpSpLocks/>
          </p:cNvGrpSpPr>
          <p:nvPr/>
        </p:nvGrpSpPr>
        <p:grpSpPr bwMode="auto">
          <a:xfrm>
            <a:off x="8757237" y="4094722"/>
            <a:ext cx="185557" cy="184291"/>
            <a:chOff x="-1" y="-1"/>
            <a:chExt cx="401245" cy="401245"/>
          </a:xfrm>
        </p:grpSpPr>
        <p:sp>
          <p:nvSpPr>
            <p:cNvPr id="64" name="Oval 28" descr="tile_paper_medgray.png">
              <a:extLst>
                <a:ext uri="{FF2B5EF4-FFF2-40B4-BE49-F238E27FC236}">
                  <a16:creationId xmlns:a16="http://schemas.microsoft.com/office/drawing/2014/main" id="{FE4DFCC9-064B-4B81-9EE6-4A3261546607}"/>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65" name="Picture 29">
              <a:extLst>
                <a:ext uri="{FF2B5EF4-FFF2-40B4-BE49-F238E27FC236}">
                  <a16:creationId xmlns:a16="http://schemas.microsoft.com/office/drawing/2014/main" id="{FB1E5826-11EB-4875-87F8-001DE110DB4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6" name="Group 30">
            <a:extLst>
              <a:ext uri="{FF2B5EF4-FFF2-40B4-BE49-F238E27FC236}">
                <a16:creationId xmlns:a16="http://schemas.microsoft.com/office/drawing/2014/main" id="{21EE8634-0F2D-4958-9F9D-73A8680A9BFE}"/>
              </a:ext>
            </a:extLst>
          </p:cNvPr>
          <p:cNvGrpSpPr>
            <a:grpSpLocks/>
          </p:cNvGrpSpPr>
          <p:nvPr/>
        </p:nvGrpSpPr>
        <p:grpSpPr bwMode="auto">
          <a:xfrm>
            <a:off x="6750254" y="4280352"/>
            <a:ext cx="185557" cy="183562"/>
            <a:chOff x="-1" y="-1"/>
            <a:chExt cx="401245" cy="401245"/>
          </a:xfrm>
        </p:grpSpPr>
        <p:sp>
          <p:nvSpPr>
            <p:cNvPr id="67" name="Oval 31" descr="tile_paper_medgray.png">
              <a:extLst>
                <a:ext uri="{FF2B5EF4-FFF2-40B4-BE49-F238E27FC236}">
                  <a16:creationId xmlns:a16="http://schemas.microsoft.com/office/drawing/2014/main" id="{E4143D3B-A0D3-493D-B30A-64A396E17E93}"/>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68" name="Picture 32">
              <a:extLst>
                <a:ext uri="{FF2B5EF4-FFF2-40B4-BE49-F238E27FC236}">
                  <a16:creationId xmlns:a16="http://schemas.microsoft.com/office/drawing/2014/main" id="{B155BF22-93EB-4B20-968A-9C65B6CF6A7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9" name="Group 33">
            <a:extLst>
              <a:ext uri="{FF2B5EF4-FFF2-40B4-BE49-F238E27FC236}">
                <a16:creationId xmlns:a16="http://schemas.microsoft.com/office/drawing/2014/main" id="{74862D14-61EC-4EBA-93C5-23556A85B164}"/>
              </a:ext>
            </a:extLst>
          </p:cNvPr>
          <p:cNvGrpSpPr>
            <a:grpSpLocks/>
          </p:cNvGrpSpPr>
          <p:nvPr/>
        </p:nvGrpSpPr>
        <p:grpSpPr bwMode="auto">
          <a:xfrm>
            <a:off x="7430957" y="4150484"/>
            <a:ext cx="185557" cy="183562"/>
            <a:chOff x="-1" y="-1"/>
            <a:chExt cx="401245" cy="401245"/>
          </a:xfrm>
        </p:grpSpPr>
        <p:sp>
          <p:nvSpPr>
            <p:cNvPr id="70" name="Oval 34" descr="tile_paper_medgray.png">
              <a:extLst>
                <a:ext uri="{FF2B5EF4-FFF2-40B4-BE49-F238E27FC236}">
                  <a16:creationId xmlns:a16="http://schemas.microsoft.com/office/drawing/2014/main" id="{B6CD8F44-2811-46D3-B244-91CBA8E98EBE}"/>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71" name="Picture 35">
              <a:extLst>
                <a:ext uri="{FF2B5EF4-FFF2-40B4-BE49-F238E27FC236}">
                  <a16:creationId xmlns:a16="http://schemas.microsoft.com/office/drawing/2014/main" id="{7ECDAD8F-0AC1-4F70-8D7B-98CB740427A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2" name="Group 36">
            <a:extLst>
              <a:ext uri="{FF2B5EF4-FFF2-40B4-BE49-F238E27FC236}">
                <a16:creationId xmlns:a16="http://schemas.microsoft.com/office/drawing/2014/main" id="{CFDEA59D-AD27-43F0-9BBA-4F871A3ABD53}"/>
              </a:ext>
            </a:extLst>
          </p:cNvPr>
          <p:cNvGrpSpPr>
            <a:grpSpLocks/>
          </p:cNvGrpSpPr>
          <p:nvPr/>
        </p:nvGrpSpPr>
        <p:grpSpPr bwMode="auto">
          <a:xfrm>
            <a:off x="7830268" y="4210794"/>
            <a:ext cx="185557" cy="184291"/>
            <a:chOff x="-1" y="-1"/>
            <a:chExt cx="401245" cy="401245"/>
          </a:xfrm>
        </p:grpSpPr>
        <p:sp>
          <p:nvSpPr>
            <p:cNvPr id="73" name="Oval 37" descr="tile_paper_medgray.png">
              <a:extLst>
                <a:ext uri="{FF2B5EF4-FFF2-40B4-BE49-F238E27FC236}">
                  <a16:creationId xmlns:a16="http://schemas.microsoft.com/office/drawing/2014/main" id="{83BFFB63-E7FE-4C69-A4B1-26C74C4D6448}"/>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74" name="Picture 38">
              <a:extLst>
                <a:ext uri="{FF2B5EF4-FFF2-40B4-BE49-F238E27FC236}">
                  <a16:creationId xmlns:a16="http://schemas.microsoft.com/office/drawing/2014/main" id="{C1304F6D-52E7-49BF-AC4F-DCB7B9F2ED0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5" name="Group 39">
            <a:extLst>
              <a:ext uri="{FF2B5EF4-FFF2-40B4-BE49-F238E27FC236}">
                <a16:creationId xmlns:a16="http://schemas.microsoft.com/office/drawing/2014/main" id="{F9C49F91-598E-43B1-B10A-B5DBAFD7E5C1}"/>
              </a:ext>
            </a:extLst>
          </p:cNvPr>
          <p:cNvGrpSpPr>
            <a:grpSpLocks/>
          </p:cNvGrpSpPr>
          <p:nvPr/>
        </p:nvGrpSpPr>
        <p:grpSpPr bwMode="auto">
          <a:xfrm>
            <a:off x="7179058" y="4391843"/>
            <a:ext cx="185557" cy="183562"/>
            <a:chOff x="-1" y="-1"/>
            <a:chExt cx="401245" cy="401245"/>
          </a:xfrm>
        </p:grpSpPr>
        <p:sp>
          <p:nvSpPr>
            <p:cNvPr id="76" name="Oval 40" descr="tile_paper_medgray.png">
              <a:extLst>
                <a:ext uri="{FF2B5EF4-FFF2-40B4-BE49-F238E27FC236}">
                  <a16:creationId xmlns:a16="http://schemas.microsoft.com/office/drawing/2014/main" id="{15FEC937-9EA7-451E-BE34-FCB40EE67484}"/>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77" name="Picture 41">
              <a:extLst>
                <a:ext uri="{FF2B5EF4-FFF2-40B4-BE49-F238E27FC236}">
                  <a16:creationId xmlns:a16="http://schemas.microsoft.com/office/drawing/2014/main" id="{07342A78-88D4-4BC0-AA5D-85807E9897C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8" name="Group 16">
            <a:extLst>
              <a:ext uri="{FF2B5EF4-FFF2-40B4-BE49-F238E27FC236}">
                <a16:creationId xmlns:a16="http://schemas.microsoft.com/office/drawing/2014/main" id="{AB194270-54BE-4772-8DC1-01858DCB4C0A}"/>
              </a:ext>
            </a:extLst>
          </p:cNvPr>
          <p:cNvGrpSpPr>
            <a:grpSpLocks/>
          </p:cNvGrpSpPr>
          <p:nvPr/>
        </p:nvGrpSpPr>
        <p:grpSpPr bwMode="auto">
          <a:xfrm>
            <a:off x="7986725" y="2963888"/>
            <a:ext cx="185557" cy="184291"/>
            <a:chOff x="-1" y="-1"/>
            <a:chExt cx="401245" cy="401245"/>
          </a:xfrm>
        </p:grpSpPr>
        <p:sp>
          <p:nvSpPr>
            <p:cNvPr id="79" name="Oval 17" descr="tile_paper_medgray.png">
              <a:extLst>
                <a:ext uri="{FF2B5EF4-FFF2-40B4-BE49-F238E27FC236}">
                  <a16:creationId xmlns:a16="http://schemas.microsoft.com/office/drawing/2014/main" id="{B063ED52-2023-44B4-B473-B75DCB273142}"/>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80" name="Picture 18">
              <a:extLst>
                <a:ext uri="{FF2B5EF4-FFF2-40B4-BE49-F238E27FC236}">
                  <a16:creationId xmlns:a16="http://schemas.microsoft.com/office/drawing/2014/main" id="{92611E68-7F83-4823-A198-0B95193FA64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1" name="Group 27">
            <a:extLst>
              <a:ext uri="{FF2B5EF4-FFF2-40B4-BE49-F238E27FC236}">
                <a16:creationId xmlns:a16="http://schemas.microsoft.com/office/drawing/2014/main" id="{53B1F463-76AF-405A-BE23-851DFFB5142C}"/>
              </a:ext>
            </a:extLst>
          </p:cNvPr>
          <p:cNvGrpSpPr>
            <a:grpSpLocks/>
          </p:cNvGrpSpPr>
          <p:nvPr/>
        </p:nvGrpSpPr>
        <p:grpSpPr bwMode="auto">
          <a:xfrm>
            <a:off x="8078484" y="3815702"/>
            <a:ext cx="185557" cy="184291"/>
            <a:chOff x="-1" y="-1"/>
            <a:chExt cx="401245" cy="401245"/>
          </a:xfrm>
        </p:grpSpPr>
        <p:sp>
          <p:nvSpPr>
            <p:cNvPr id="82" name="Oval 28" descr="tile_paper_medgray.png">
              <a:extLst>
                <a:ext uri="{FF2B5EF4-FFF2-40B4-BE49-F238E27FC236}">
                  <a16:creationId xmlns:a16="http://schemas.microsoft.com/office/drawing/2014/main" id="{71CF3E65-3AF5-4581-9FCD-49CE8C99EB2B}"/>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83" name="Picture 29">
              <a:extLst>
                <a:ext uri="{FF2B5EF4-FFF2-40B4-BE49-F238E27FC236}">
                  <a16:creationId xmlns:a16="http://schemas.microsoft.com/office/drawing/2014/main" id="{A86D0C1F-657E-4ADC-A454-D7BFCDB0EE1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4" name="Group 30">
            <a:extLst>
              <a:ext uri="{FF2B5EF4-FFF2-40B4-BE49-F238E27FC236}">
                <a16:creationId xmlns:a16="http://schemas.microsoft.com/office/drawing/2014/main" id="{8670D8F1-5A82-42DD-8553-B4FF227BBD74}"/>
              </a:ext>
            </a:extLst>
          </p:cNvPr>
          <p:cNvGrpSpPr>
            <a:grpSpLocks/>
          </p:cNvGrpSpPr>
          <p:nvPr/>
        </p:nvGrpSpPr>
        <p:grpSpPr bwMode="auto">
          <a:xfrm>
            <a:off x="7174071" y="3161796"/>
            <a:ext cx="185557" cy="183562"/>
            <a:chOff x="-1" y="-1"/>
            <a:chExt cx="401245" cy="401245"/>
          </a:xfrm>
        </p:grpSpPr>
        <p:sp>
          <p:nvSpPr>
            <p:cNvPr id="85" name="Oval 31" descr="tile_paper_medgray.png">
              <a:extLst>
                <a:ext uri="{FF2B5EF4-FFF2-40B4-BE49-F238E27FC236}">
                  <a16:creationId xmlns:a16="http://schemas.microsoft.com/office/drawing/2014/main" id="{4E43B40C-2D59-4B4F-89EE-D52835184A70}"/>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86" name="Picture 32">
              <a:extLst>
                <a:ext uri="{FF2B5EF4-FFF2-40B4-BE49-F238E27FC236}">
                  <a16:creationId xmlns:a16="http://schemas.microsoft.com/office/drawing/2014/main" id="{69CA928D-AAF1-4A8F-8C3A-F60F76E0DAF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7" name="Group 33">
            <a:extLst>
              <a:ext uri="{FF2B5EF4-FFF2-40B4-BE49-F238E27FC236}">
                <a16:creationId xmlns:a16="http://schemas.microsoft.com/office/drawing/2014/main" id="{997D1353-99E3-4066-8A8B-C51C355703B6}"/>
              </a:ext>
            </a:extLst>
          </p:cNvPr>
          <p:cNvGrpSpPr>
            <a:grpSpLocks/>
          </p:cNvGrpSpPr>
          <p:nvPr/>
        </p:nvGrpSpPr>
        <p:grpSpPr bwMode="auto">
          <a:xfrm>
            <a:off x="7363850" y="2895459"/>
            <a:ext cx="185557" cy="183562"/>
            <a:chOff x="-1" y="-1"/>
            <a:chExt cx="401245" cy="401245"/>
          </a:xfrm>
        </p:grpSpPr>
        <p:sp>
          <p:nvSpPr>
            <p:cNvPr id="88" name="Oval 34" descr="tile_paper_medgray.png">
              <a:extLst>
                <a:ext uri="{FF2B5EF4-FFF2-40B4-BE49-F238E27FC236}">
                  <a16:creationId xmlns:a16="http://schemas.microsoft.com/office/drawing/2014/main" id="{00BA3F27-F7D6-488D-9A96-1885E42922B2}"/>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89" name="Picture 35">
              <a:extLst>
                <a:ext uri="{FF2B5EF4-FFF2-40B4-BE49-F238E27FC236}">
                  <a16:creationId xmlns:a16="http://schemas.microsoft.com/office/drawing/2014/main" id="{AC664DB1-1781-4E1E-8FB5-5050B97E0EC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0" name="Group 39">
            <a:extLst>
              <a:ext uri="{FF2B5EF4-FFF2-40B4-BE49-F238E27FC236}">
                <a16:creationId xmlns:a16="http://schemas.microsoft.com/office/drawing/2014/main" id="{2E8C0C27-A634-4690-B823-8FAA6AC8A70C}"/>
              </a:ext>
            </a:extLst>
          </p:cNvPr>
          <p:cNvGrpSpPr>
            <a:grpSpLocks/>
          </p:cNvGrpSpPr>
          <p:nvPr/>
        </p:nvGrpSpPr>
        <p:grpSpPr bwMode="auto">
          <a:xfrm>
            <a:off x="6693101" y="2760889"/>
            <a:ext cx="185557" cy="183562"/>
            <a:chOff x="-1" y="-1"/>
            <a:chExt cx="401245" cy="401245"/>
          </a:xfrm>
        </p:grpSpPr>
        <p:sp>
          <p:nvSpPr>
            <p:cNvPr id="91" name="Oval 40" descr="tile_paper_medgray.png">
              <a:extLst>
                <a:ext uri="{FF2B5EF4-FFF2-40B4-BE49-F238E27FC236}">
                  <a16:creationId xmlns:a16="http://schemas.microsoft.com/office/drawing/2014/main" id="{84EEADB7-C9BA-4AB6-8194-2EEA650526BE}"/>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92" name="Picture 41">
              <a:extLst>
                <a:ext uri="{FF2B5EF4-FFF2-40B4-BE49-F238E27FC236}">
                  <a16:creationId xmlns:a16="http://schemas.microsoft.com/office/drawing/2014/main" id="{9F6636E8-B43A-43F3-B91C-B148D13A25D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3" name="Group 27">
            <a:extLst>
              <a:ext uri="{FF2B5EF4-FFF2-40B4-BE49-F238E27FC236}">
                <a16:creationId xmlns:a16="http://schemas.microsoft.com/office/drawing/2014/main" id="{AF18499C-1512-4D73-8D04-FA55FC104277}"/>
              </a:ext>
            </a:extLst>
          </p:cNvPr>
          <p:cNvGrpSpPr>
            <a:grpSpLocks/>
          </p:cNvGrpSpPr>
          <p:nvPr/>
        </p:nvGrpSpPr>
        <p:grpSpPr bwMode="auto">
          <a:xfrm>
            <a:off x="9297176" y="4043712"/>
            <a:ext cx="185557" cy="184291"/>
            <a:chOff x="-1" y="-1"/>
            <a:chExt cx="401245" cy="401245"/>
          </a:xfrm>
        </p:grpSpPr>
        <p:sp>
          <p:nvSpPr>
            <p:cNvPr id="94" name="Oval 28" descr="tile_paper_medgray.png">
              <a:extLst>
                <a:ext uri="{FF2B5EF4-FFF2-40B4-BE49-F238E27FC236}">
                  <a16:creationId xmlns:a16="http://schemas.microsoft.com/office/drawing/2014/main" id="{A859D636-3810-4CFD-A139-3FC50AF5BEA9}"/>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95" name="Picture 29">
              <a:extLst>
                <a:ext uri="{FF2B5EF4-FFF2-40B4-BE49-F238E27FC236}">
                  <a16:creationId xmlns:a16="http://schemas.microsoft.com/office/drawing/2014/main" id="{1F79CE89-A036-4CCF-9C9E-EA8D8CFF9A4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6" name="Group 30">
            <a:extLst>
              <a:ext uri="{FF2B5EF4-FFF2-40B4-BE49-F238E27FC236}">
                <a16:creationId xmlns:a16="http://schemas.microsoft.com/office/drawing/2014/main" id="{EE3AF549-A1E8-4101-8002-F088BA794884}"/>
              </a:ext>
            </a:extLst>
          </p:cNvPr>
          <p:cNvGrpSpPr>
            <a:grpSpLocks/>
          </p:cNvGrpSpPr>
          <p:nvPr/>
        </p:nvGrpSpPr>
        <p:grpSpPr bwMode="auto">
          <a:xfrm>
            <a:off x="6500413" y="3160302"/>
            <a:ext cx="185557" cy="183562"/>
            <a:chOff x="-1" y="-1"/>
            <a:chExt cx="401245" cy="401245"/>
          </a:xfrm>
        </p:grpSpPr>
        <p:sp>
          <p:nvSpPr>
            <p:cNvPr id="97" name="Oval 31" descr="tile_paper_medgray.png">
              <a:extLst>
                <a:ext uri="{FF2B5EF4-FFF2-40B4-BE49-F238E27FC236}">
                  <a16:creationId xmlns:a16="http://schemas.microsoft.com/office/drawing/2014/main" id="{E21E9B31-57CF-4B4D-BB72-3D24F2CB8854}"/>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98" name="Picture 32">
              <a:extLst>
                <a:ext uri="{FF2B5EF4-FFF2-40B4-BE49-F238E27FC236}">
                  <a16:creationId xmlns:a16="http://schemas.microsoft.com/office/drawing/2014/main" id="{8575AF01-9501-4F9A-BC0C-38117323AF1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9" name="Group 33">
            <a:extLst>
              <a:ext uri="{FF2B5EF4-FFF2-40B4-BE49-F238E27FC236}">
                <a16:creationId xmlns:a16="http://schemas.microsoft.com/office/drawing/2014/main" id="{37CF9FD2-4032-411C-8FCE-9A50A1E8A8FE}"/>
              </a:ext>
            </a:extLst>
          </p:cNvPr>
          <p:cNvGrpSpPr>
            <a:grpSpLocks/>
          </p:cNvGrpSpPr>
          <p:nvPr/>
        </p:nvGrpSpPr>
        <p:grpSpPr bwMode="auto">
          <a:xfrm>
            <a:off x="6981544" y="2886414"/>
            <a:ext cx="185557" cy="183562"/>
            <a:chOff x="-1" y="-1"/>
            <a:chExt cx="401245" cy="401245"/>
          </a:xfrm>
        </p:grpSpPr>
        <p:sp>
          <p:nvSpPr>
            <p:cNvPr id="100" name="Oval 34" descr="tile_paper_medgray.png">
              <a:extLst>
                <a:ext uri="{FF2B5EF4-FFF2-40B4-BE49-F238E27FC236}">
                  <a16:creationId xmlns:a16="http://schemas.microsoft.com/office/drawing/2014/main" id="{D541B403-BE6B-41C5-810B-77B45C4AB846}"/>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01" name="Picture 35">
              <a:extLst>
                <a:ext uri="{FF2B5EF4-FFF2-40B4-BE49-F238E27FC236}">
                  <a16:creationId xmlns:a16="http://schemas.microsoft.com/office/drawing/2014/main" id="{75558E65-E8BD-492E-B62C-D75ACD5BF98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2" name="Group 30">
            <a:extLst>
              <a:ext uri="{FF2B5EF4-FFF2-40B4-BE49-F238E27FC236}">
                <a16:creationId xmlns:a16="http://schemas.microsoft.com/office/drawing/2014/main" id="{FB8EA3E0-C44D-4E4D-A25A-F5766386BC77}"/>
              </a:ext>
            </a:extLst>
          </p:cNvPr>
          <p:cNvGrpSpPr>
            <a:grpSpLocks/>
          </p:cNvGrpSpPr>
          <p:nvPr/>
        </p:nvGrpSpPr>
        <p:grpSpPr bwMode="auto">
          <a:xfrm>
            <a:off x="6448827" y="4577171"/>
            <a:ext cx="185557" cy="183562"/>
            <a:chOff x="-1" y="-1"/>
            <a:chExt cx="401245" cy="401245"/>
          </a:xfrm>
        </p:grpSpPr>
        <p:sp>
          <p:nvSpPr>
            <p:cNvPr id="103" name="Oval 31" descr="tile_paper_medgray.png">
              <a:extLst>
                <a:ext uri="{FF2B5EF4-FFF2-40B4-BE49-F238E27FC236}">
                  <a16:creationId xmlns:a16="http://schemas.microsoft.com/office/drawing/2014/main" id="{33285029-6258-44AD-8CBB-3E4B45B8D3EA}"/>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04" name="Picture 32">
              <a:extLst>
                <a:ext uri="{FF2B5EF4-FFF2-40B4-BE49-F238E27FC236}">
                  <a16:creationId xmlns:a16="http://schemas.microsoft.com/office/drawing/2014/main" id="{6A612417-020E-4AFC-98BE-ECE91ACF184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5" name="Group 33">
            <a:extLst>
              <a:ext uri="{FF2B5EF4-FFF2-40B4-BE49-F238E27FC236}">
                <a16:creationId xmlns:a16="http://schemas.microsoft.com/office/drawing/2014/main" id="{AD9161E5-5AD0-45DE-84F4-E3F061CAF77D}"/>
              </a:ext>
            </a:extLst>
          </p:cNvPr>
          <p:cNvGrpSpPr>
            <a:grpSpLocks/>
          </p:cNvGrpSpPr>
          <p:nvPr/>
        </p:nvGrpSpPr>
        <p:grpSpPr bwMode="auto">
          <a:xfrm>
            <a:off x="6371509" y="4171257"/>
            <a:ext cx="185557" cy="183562"/>
            <a:chOff x="-1" y="-1"/>
            <a:chExt cx="401245" cy="401245"/>
          </a:xfrm>
        </p:grpSpPr>
        <p:sp>
          <p:nvSpPr>
            <p:cNvPr id="106" name="Oval 34" descr="tile_paper_medgray.png">
              <a:extLst>
                <a:ext uri="{FF2B5EF4-FFF2-40B4-BE49-F238E27FC236}">
                  <a16:creationId xmlns:a16="http://schemas.microsoft.com/office/drawing/2014/main" id="{B81B11FF-F8E6-4B8E-89AC-068891E44E55}"/>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07" name="Picture 35">
              <a:extLst>
                <a:ext uri="{FF2B5EF4-FFF2-40B4-BE49-F238E27FC236}">
                  <a16:creationId xmlns:a16="http://schemas.microsoft.com/office/drawing/2014/main" id="{19F9E409-2786-46C8-8809-EAFCE72B6F3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8" name="Group 30">
            <a:extLst>
              <a:ext uri="{FF2B5EF4-FFF2-40B4-BE49-F238E27FC236}">
                <a16:creationId xmlns:a16="http://schemas.microsoft.com/office/drawing/2014/main" id="{49FF25F3-D450-4788-8FE1-FAA7F434FAC8}"/>
              </a:ext>
            </a:extLst>
          </p:cNvPr>
          <p:cNvGrpSpPr>
            <a:grpSpLocks/>
          </p:cNvGrpSpPr>
          <p:nvPr/>
        </p:nvGrpSpPr>
        <p:grpSpPr bwMode="auto">
          <a:xfrm>
            <a:off x="6336688" y="2953195"/>
            <a:ext cx="185557" cy="183562"/>
            <a:chOff x="-1" y="-1"/>
            <a:chExt cx="401245" cy="401245"/>
          </a:xfrm>
        </p:grpSpPr>
        <p:sp>
          <p:nvSpPr>
            <p:cNvPr id="109" name="Oval 31" descr="tile_paper_medgray.png">
              <a:extLst>
                <a:ext uri="{FF2B5EF4-FFF2-40B4-BE49-F238E27FC236}">
                  <a16:creationId xmlns:a16="http://schemas.microsoft.com/office/drawing/2014/main" id="{B6A43539-A9F3-4FDB-A6FC-C5C0F8241A58}"/>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10" name="Picture 32">
              <a:extLst>
                <a:ext uri="{FF2B5EF4-FFF2-40B4-BE49-F238E27FC236}">
                  <a16:creationId xmlns:a16="http://schemas.microsoft.com/office/drawing/2014/main" id="{B94B39BE-8B3F-4BAA-A3B8-D196BCE3178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11" name="Group 33">
            <a:extLst>
              <a:ext uri="{FF2B5EF4-FFF2-40B4-BE49-F238E27FC236}">
                <a16:creationId xmlns:a16="http://schemas.microsoft.com/office/drawing/2014/main" id="{24D6F867-CF66-4906-A2E7-4D3EC83742A5}"/>
              </a:ext>
            </a:extLst>
          </p:cNvPr>
          <p:cNvGrpSpPr>
            <a:grpSpLocks/>
          </p:cNvGrpSpPr>
          <p:nvPr/>
        </p:nvGrpSpPr>
        <p:grpSpPr bwMode="auto">
          <a:xfrm>
            <a:off x="6259371" y="2547281"/>
            <a:ext cx="185557" cy="183562"/>
            <a:chOff x="-1" y="-1"/>
            <a:chExt cx="401245" cy="401245"/>
          </a:xfrm>
        </p:grpSpPr>
        <p:sp>
          <p:nvSpPr>
            <p:cNvPr id="112" name="Oval 34" descr="tile_paper_medgray.png">
              <a:extLst>
                <a:ext uri="{FF2B5EF4-FFF2-40B4-BE49-F238E27FC236}">
                  <a16:creationId xmlns:a16="http://schemas.microsoft.com/office/drawing/2014/main" id="{D9A0D87F-28D8-4597-994E-21CF417F469A}"/>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13" name="Picture 35">
              <a:extLst>
                <a:ext uri="{FF2B5EF4-FFF2-40B4-BE49-F238E27FC236}">
                  <a16:creationId xmlns:a16="http://schemas.microsoft.com/office/drawing/2014/main" id="{910D058A-F4D6-420A-8F9F-A524D025A22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 name="Gruppieren 4">
            <a:extLst>
              <a:ext uri="{FF2B5EF4-FFF2-40B4-BE49-F238E27FC236}">
                <a16:creationId xmlns:a16="http://schemas.microsoft.com/office/drawing/2014/main" id="{5B1F64EA-8B37-4E12-96D0-2ACB61ED03C2}"/>
              </a:ext>
            </a:extLst>
          </p:cNvPr>
          <p:cNvGrpSpPr/>
          <p:nvPr/>
        </p:nvGrpSpPr>
        <p:grpSpPr>
          <a:xfrm>
            <a:off x="7847729" y="3134137"/>
            <a:ext cx="1888489" cy="375224"/>
            <a:chOff x="2813607" y="6237561"/>
            <a:chExt cx="1888489" cy="375224"/>
          </a:xfrm>
        </p:grpSpPr>
        <p:pic>
          <p:nvPicPr>
            <p:cNvPr id="115" name="Picture 15">
              <a:extLst>
                <a:ext uri="{FF2B5EF4-FFF2-40B4-BE49-F238E27FC236}">
                  <a16:creationId xmlns:a16="http://schemas.microsoft.com/office/drawing/2014/main" id="{9F9B0267-F022-40E0-BC5C-042347A114E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13607" y="6237561"/>
              <a:ext cx="1888489" cy="375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 name="Rechteck 117">
              <a:extLst>
                <a:ext uri="{FF2B5EF4-FFF2-40B4-BE49-F238E27FC236}">
                  <a16:creationId xmlns:a16="http://schemas.microsoft.com/office/drawing/2014/main" id="{9DC4ADC0-C6BB-4B3B-8650-86ADC382D215}"/>
                </a:ext>
              </a:extLst>
            </p:cNvPr>
            <p:cNvSpPr/>
            <p:nvPr/>
          </p:nvSpPr>
          <p:spPr>
            <a:xfrm>
              <a:off x="2835534" y="6262308"/>
              <a:ext cx="1840714" cy="329116"/>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dk1"/>
                  </a:solidFill>
                  <a:latin typeface="Roboto Condensed Light" panose="02000000000000000000" pitchFamily="2" charset="0"/>
                  <a:ea typeface="Roboto Condensed Light" panose="02000000000000000000" pitchFamily="2" charset="0"/>
                </a:rPr>
                <a:t>Technologiebewertung</a:t>
              </a:r>
            </a:p>
          </p:txBody>
        </p:sp>
      </p:grpSp>
      <p:pic>
        <p:nvPicPr>
          <p:cNvPr id="127" name="Picture 7">
            <a:extLst>
              <a:ext uri="{FF2B5EF4-FFF2-40B4-BE49-F238E27FC236}">
                <a16:creationId xmlns:a16="http://schemas.microsoft.com/office/drawing/2014/main" id="{E75E1FED-D230-42E4-8C41-0953C25DFF7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9027103" flipH="1" flipV="1">
            <a:off x="7331513" y="3161434"/>
            <a:ext cx="520275" cy="160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8" name="Picture 7">
            <a:extLst>
              <a:ext uri="{FF2B5EF4-FFF2-40B4-BE49-F238E27FC236}">
                <a16:creationId xmlns:a16="http://schemas.microsoft.com/office/drawing/2014/main" id="{3B785036-E157-40D0-B352-2F2433D9F83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652044" flipH="1" flipV="1">
            <a:off x="9742258" y="3156067"/>
            <a:ext cx="520275" cy="160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9" name="Group 16">
            <a:extLst>
              <a:ext uri="{FF2B5EF4-FFF2-40B4-BE49-F238E27FC236}">
                <a16:creationId xmlns:a16="http://schemas.microsoft.com/office/drawing/2014/main" id="{F2B14A03-6F00-4A84-BF04-3AF6121D6282}"/>
              </a:ext>
            </a:extLst>
          </p:cNvPr>
          <p:cNvGrpSpPr>
            <a:grpSpLocks/>
          </p:cNvGrpSpPr>
          <p:nvPr/>
        </p:nvGrpSpPr>
        <p:grpSpPr bwMode="auto">
          <a:xfrm>
            <a:off x="8674878" y="3576268"/>
            <a:ext cx="185557" cy="184291"/>
            <a:chOff x="-1" y="-1"/>
            <a:chExt cx="401245" cy="401245"/>
          </a:xfrm>
        </p:grpSpPr>
        <p:sp>
          <p:nvSpPr>
            <p:cNvPr id="130" name="Oval 17" descr="tile_paper_medgray.png">
              <a:extLst>
                <a:ext uri="{FF2B5EF4-FFF2-40B4-BE49-F238E27FC236}">
                  <a16:creationId xmlns:a16="http://schemas.microsoft.com/office/drawing/2014/main" id="{1D746131-456F-47B9-86B1-D5EE5E68A69E}"/>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31" name="Picture 18">
              <a:extLst>
                <a:ext uri="{FF2B5EF4-FFF2-40B4-BE49-F238E27FC236}">
                  <a16:creationId xmlns:a16="http://schemas.microsoft.com/office/drawing/2014/main" id="{A470CDFC-C1C5-48DC-A337-AC3CC315F72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32" name="Group 27">
            <a:extLst>
              <a:ext uri="{FF2B5EF4-FFF2-40B4-BE49-F238E27FC236}">
                <a16:creationId xmlns:a16="http://schemas.microsoft.com/office/drawing/2014/main" id="{8DD45E98-7B4A-4297-8FF8-7AE51C929725}"/>
              </a:ext>
            </a:extLst>
          </p:cNvPr>
          <p:cNvGrpSpPr>
            <a:grpSpLocks/>
          </p:cNvGrpSpPr>
          <p:nvPr/>
        </p:nvGrpSpPr>
        <p:grpSpPr bwMode="auto">
          <a:xfrm>
            <a:off x="9022788" y="3818282"/>
            <a:ext cx="185557" cy="184291"/>
            <a:chOff x="-1" y="-1"/>
            <a:chExt cx="401245" cy="401245"/>
          </a:xfrm>
        </p:grpSpPr>
        <p:sp>
          <p:nvSpPr>
            <p:cNvPr id="133" name="Oval 28" descr="tile_paper_medgray.png">
              <a:extLst>
                <a:ext uri="{FF2B5EF4-FFF2-40B4-BE49-F238E27FC236}">
                  <a16:creationId xmlns:a16="http://schemas.microsoft.com/office/drawing/2014/main" id="{2AAD42ED-8092-4FD2-9B01-C6EE5590B2B3}"/>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34" name="Picture 29">
              <a:extLst>
                <a:ext uri="{FF2B5EF4-FFF2-40B4-BE49-F238E27FC236}">
                  <a16:creationId xmlns:a16="http://schemas.microsoft.com/office/drawing/2014/main" id="{F13F5F36-7354-48F7-8952-B32FADBA59A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35" name="Group 27">
            <a:extLst>
              <a:ext uri="{FF2B5EF4-FFF2-40B4-BE49-F238E27FC236}">
                <a16:creationId xmlns:a16="http://schemas.microsoft.com/office/drawing/2014/main" id="{4BC4B491-5FB3-41E4-89E1-EC4CAB8FDA96}"/>
              </a:ext>
            </a:extLst>
          </p:cNvPr>
          <p:cNvGrpSpPr>
            <a:grpSpLocks/>
          </p:cNvGrpSpPr>
          <p:nvPr/>
        </p:nvGrpSpPr>
        <p:grpSpPr bwMode="auto">
          <a:xfrm>
            <a:off x="9289563" y="3548660"/>
            <a:ext cx="185557" cy="184291"/>
            <a:chOff x="-1" y="-1"/>
            <a:chExt cx="401245" cy="401245"/>
          </a:xfrm>
        </p:grpSpPr>
        <p:sp>
          <p:nvSpPr>
            <p:cNvPr id="136" name="Oval 28" descr="tile_paper_medgray.png">
              <a:extLst>
                <a:ext uri="{FF2B5EF4-FFF2-40B4-BE49-F238E27FC236}">
                  <a16:creationId xmlns:a16="http://schemas.microsoft.com/office/drawing/2014/main" id="{1FE56166-520B-45A1-A0C0-DD471B73E19A}"/>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37" name="Picture 29">
              <a:extLst>
                <a:ext uri="{FF2B5EF4-FFF2-40B4-BE49-F238E27FC236}">
                  <a16:creationId xmlns:a16="http://schemas.microsoft.com/office/drawing/2014/main" id="{8643C7C7-DE13-4CAF-86BD-195CA1B2A98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38" name="Group 27">
            <a:extLst>
              <a:ext uri="{FF2B5EF4-FFF2-40B4-BE49-F238E27FC236}">
                <a16:creationId xmlns:a16="http://schemas.microsoft.com/office/drawing/2014/main" id="{F6A1B26C-D5AF-4CE1-97A7-C41FCF58A0D9}"/>
              </a:ext>
            </a:extLst>
          </p:cNvPr>
          <p:cNvGrpSpPr>
            <a:grpSpLocks/>
          </p:cNvGrpSpPr>
          <p:nvPr/>
        </p:nvGrpSpPr>
        <p:grpSpPr bwMode="auto">
          <a:xfrm>
            <a:off x="8494374" y="3885693"/>
            <a:ext cx="185557" cy="184291"/>
            <a:chOff x="-1" y="-1"/>
            <a:chExt cx="401245" cy="401245"/>
          </a:xfrm>
        </p:grpSpPr>
        <p:sp>
          <p:nvSpPr>
            <p:cNvPr id="139" name="Oval 28" descr="tile_paper_medgray.png">
              <a:extLst>
                <a:ext uri="{FF2B5EF4-FFF2-40B4-BE49-F238E27FC236}">
                  <a16:creationId xmlns:a16="http://schemas.microsoft.com/office/drawing/2014/main" id="{B7633B7C-B01D-4EA7-BBD3-46158C92E7CF}"/>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40" name="Picture 29">
              <a:extLst>
                <a:ext uri="{FF2B5EF4-FFF2-40B4-BE49-F238E27FC236}">
                  <a16:creationId xmlns:a16="http://schemas.microsoft.com/office/drawing/2014/main" id="{22866627-7ABD-4821-95FB-EA9B5DB05F8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41" name="Group 27">
            <a:extLst>
              <a:ext uri="{FF2B5EF4-FFF2-40B4-BE49-F238E27FC236}">
                <a16:creationId xmlns:a16="http://schemas.microsoft.com/office/drawing/2014/main" id="{4A8D8C45-E0CF-4C88-9AD4-272491067D05}"/>
              </a:ext>
            </a:extLst>
          </p:cNvPr>
          <p:cNvGrpSpPr>
            <a:grpSpLocks/>
          </p:cNvGrpSpPr>
          <p:nvPr/>
        </p:nvGrpSpPr>
        <p:grpSpPr bwMode="auto">
          <a:xfrm>
            <a:off x="8320533" y="3590909"/>
            <a:ext cx="185557" cy="184291"/>
            <a:chOff x="-1" y="-1"/>
            <a:chExt cx="401245" cy="401245"/>
          </a:xfrm>
        </p:grpSpPr>
        <p:sp>
          <p:nvSpPr>
            <p:cNvPr id="142" name="Oval 28" descr="tile_paper_medgray.png">
              <a:extLst>
                <a:ext uri="{FF2B5EF4-FFF2-40B4-BE49-F238E27FC236}">
                  <a16:creationId xmlns:a16="http://schemas.microsoft.com/office/drawing/2014/main" id="{D9338C83-E71C-4024-A7AE-975CF52CD110}"/>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43" name="Picture 29">
              <a:extLst>
                <a:ext uri="{FF2B5EF4-FFF2-40B4-BE49-F238E27FC236}">
                  <a16:creationId xmlns:a16="http://schemas.microsoft.com/office/drawing/2014/main" id="{90E89211-DBC9-4DF5-9FE5-C25B8CCCF99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48" name="Group 27">
            <a:extLst>
              <a:ext uri="{FF2B5EF4-FFF2-40B4-BE49-F238E27FC236}">
                <a16:creationId xmlns:a16="http://schemas.microsoft.com/office/drawing/2014/main" id="{41622965-5929-4887-965C-91F8776D49B1}"/>
              </a:ext>
            </a:extLst>
          </p:cNvPr>
          <p:cNvGrpSpPr>
            <a:grpSpLocks/>
          </p:cNvGrpSpPr>
          <p:nvPr/>
        </p:nvGrpSpPr>
        <p:grpSpPr bwMode="auto">
          <a:xfrm>
            <a:off x="10428508" y="3177732"/>
            <a:ext cx="185557" cy="184291"/>
            <a:chOff x="-1" y="-1"/>
            <a:chExt cx="401245" cy="401245"/>
          </a:xfrm>
        </p:grpSpPr>
        <p:sp>
          <p:nvSpPr>
            <p:cNvPr id="149" name="Oval 28" descr="tile_paper_medgray.png">
              <a:extLst>
                <a:ext uri="{FF2B5EF4-FFF2-40B4-BE49-F238E27FC236}">
                  <a16:creationId xmlns:a16="http://schemas.microsoft.com/office/drawing/2014/main" id="{3DA2ACF9-2F5F-4F86-A098-0ED51915F275}"/>
                </a:ext>
              </a:extLst>
            </p:cNvPr>
            <p:cNvSpPr>
              <a:spLocks/>
            </p:cNvSpPr>
            <p:nvPr/>
          </p:nvSpPr>
          <p:spPr bwMode="auto">
            <a:xfrm>
              <a:off x="38100" y="38100"/>
              <a:ext cx="325044" cy="325044"/>
            </a:xfrm>
            <a:prstGeom prst="ellipse">
              <a:avLst/>
            </a:prstGeom>
            <a:blipFill dpi="0" rotWithShape="0">
              <a:blip r:embed="rId1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latin typeface="Roboto Condensed Light" panose="02000000000000000000" pitchFamily="2" charset="0"/>
                <a:ea typeface="Roboto Condensed Light" panose="02000000000000000000" pitchFamily="2" charset="0"/>
              </a:endParaRPr>
            </a:p>
          </p:txBody>
        </p:sp>
        <p:pic>
          <p:nvPicPr>
            <p:cNvPr id="150" name="Picture 29">
              <a:extLst>
                <a:ext uri="{FF2B5EF4-FFF2-40B4-BE49-F238E27FC236}">
                  <a16:creationId xmlns:a16="http://schemas.microsoft.com/office/drawing/2014/main" id="{B79A3757-D1F5-47E9-9450-2459504243B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01245" cy="401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748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425485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3821CD91-8FF8-426B-8039-06B5423A1C0A}"/>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119" name="Rechteck 118">
            <a:extLst>
              <a:ext uri="{FF2B5EF4-FFF2-40B4-BE49-F238E27FC236}">
                <a16:creationId xmlns:a16="http://schemas.microsoft.com/office/drawing/2014/main" id="{3215B7D6-F8B9-4A0E-B07F-BFF32E7771AB}"/>
              </a:ext>
            </a:extLst>
          </p:cNvPr>
          <p:cNvSpPr/>
          <p:nvPr/>
        </p:nvSpPr>
        <p:spPr>
          <a:xfrm>
            <a:off x="882547" y="1402786"/>
            <a:ext cx="3672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Festlegung der inhaltlichen Struktur der Informationsaufbereitung</a:t>
            </a:r>
          </a:p>
        </p:txBody>
      </p:sp>
      <p:sp>
        <p:nvSpPr>
          <p:cNvPr id="116" name="Untertitel 2">
            <a:extLst>
              <a:ext uri="{FF2B5EF4-FFF2-40B4-BE49-F238E27FC236}">
                <a16:creationId xmlns:a16="http://schemas.microsoft.com/office/drawing/2014/main" id="{C1C8B44E-54F1-4601-A742-595A626D7C55}"/>
              </a:ext>
            </a:extLst>
          </p:cNvPr>
          <p:cNvSpPr txBox="1">
            <a:spLocks/>
          </p:cNvSpPr>
          <p:nvPr/>
        </p:nvSpPr>
        <p:spPr>
          <a:xfrm>
            <a:off x="875448" y="1753132"/>
            <a:ext cx="6926135" cy="3816000"/>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70000"/>
              </a:lnSpc>
              <a:buNone/>
            </a:pPr>
            <a:r>
              <a:rPr lang="de-DE" sz="1400" u="sng" dirty="0">
                <a:latin typeface="Roboto Condensed Light" panose="02000000000000000000" pitchFamily="2" charset="0"/>
                <a:ea typeface="Roboto Condensed Light" panose="02000000000000000000" pitchFamily="2" charset="0"/>
              </a:rPr>
              <a:t>Informationskategorien in den Technologie-Steckbriefen (nicht alle veröffentlicht):</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Kurzbeschreibung, ggf. Funktionsweise</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Chancen &amp; Herausforderungen einer Einführung </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Reifegrad (Technology </a:t>
            </a:r>
            <a:r>
              <a:rPr lang="de-DE" sz="1400" dirty="0" err="1">
                <a:latin typeface="Roboto Condensed Light" panose="02000000000000000000" pitchFamily="2" charset="0"/>
                <a:ea typeface="Roboto Condensed Light" panose="02000000000000000000" pitchFamily="2" charset="0"/>
              </a:rPr>
              <a:t>Readiness</a:t>
            </a:r>
            <a:r>
              <a:rPr lang="de-DE" sz="1400" dirty="0">
                <a:latin typeface="Roboto Condensed Light" panose="02000000000000000000" pitchFamily="2" charset="0"/>
                <a:ea typeface="Roboto Condensed Light" panose="02000000000000000000" pitchFamily="2" charset="0"/>
              </a:rPr>
              <a:t> Level)</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Substitutions- &amp; Komplementärtechnologien</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Technologieeinfluss auf Gesamtbranche (Impact)</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Technologieeinteilung nach Hardware- / Softwaretechnologie, Produkt- / Prozesstechnologie</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Involvierte Technologieanbieter und Forschungsinstitute (einschl. Forschungsprojekte)</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Literaturhinweise</a:t>
            </a:r>
          </a:p>
          <a:p>
            <a:pPr marL="258300" indent="-342900" fontAlgn="ctr">
              <a:lnSpc>
                <a:spcPct val="170000"/>
              </a:lnSpc>
              <a:spcBef>
                <a:spcPts val="0"/>
              </a:spcBef>
            </a:pPr>
            <a:r>
              <a:rPr lang="de-DE" sz="1400" dirty="0">
                <a:latin typeface="Roboto Condensed Light" panose="02000000000000000000" pitchFamily="2" charset="0"/>
                <a:ea typeface="Roboto Condensed Light" panose="02000000000000000000" pitchFamily="2" charset="0"/>
              </a:rPr>
              <a:t>Zugehörige Trends</a:t>
            </a:r>
          </a:p>
        </p:txBody>
      </p:sp>
    </p:spTree>
    <p:extLst>
      <p:ext uri="{BB962C8B-B14F-4D97-AF65-F5344CB8AC3E}">
        <p14:creationId xmlns:p14="http://schemas.microsoft.com/office/powerpoint/2010/main" val="196256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Untertitel 2">
            <a:extLst>
              <a:ext uri="{FF2B5EF4-FFF2-40B4-BE49-F238E27FC236}">
                <a16:creationId xmlns:a16="http://schemas.microsoft.com/office/drawing/2014/main" id="{F3000102-9301-40EF-8310-3B78435D45D0}"/>
              </a:ext>
            </a:extLst>
          </p:cNvPr>
          <p:cNvSpPr txBox="1">
            <a:spLocks/>
          </p:cNvSpPr>
          <p:nvPr/>
        </p:nvSpPr>
        <p:spPr>
          <a:xfrm>
            <a:off x="775648" y="2287668"/>
            <a:ext cx="10180217" cy="3127575"/>
          </a:xfrm>
          <a:prstGeom prst="rect">
            <a:avLst/>
          </a:prstGeom>
          <a:solidFill>
            <a:schemeClr val="bg1"/>
          </a:solidFill>
          <a:ln>
            <a:noFill/>
            <a:prstDash val="dash"/>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1. Festlegung der inhaltlichen Struktur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Welche technologiebezogenen „Informationskategorien“ sind für die adressierte Nutzergruppe relevant?</a:t>
            </a:r>
            <a:endParaRPr lang="de-DE" sz="1400" i="1" u="sng"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solidFill>
                <a:srgbClr val="C00000"/>
              </a:solidFill>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endParaRPr lang="de-DE" sz="1400" dirty="0">
              <a:latin typeface="Roboto Condensed Light" panose="02000000000000000000" pitchFamily="2" charset="0"/>
              <a:ea typeface="Roboto Condensed Light" panose="02000000000000000000" pitchFamily="2" charset="0"/>
            </a:endParaRPr>
          </a:p>
          <a:p>
            <a:pPr marL="0" indent="0" fontAlgn="ctr">
              <a:lnSpc>
                <a:spcPct val="110000"/>
              </a:lnSpc>
              <a:spcBef>
                <a:spcPts val="0"/>
              </a:spcBef>
              <a:buNone/>
            </a:pPr>
            <a:r>
              <a:rPr lang="de-DE" sz="1400" b="1" dirty="0">
                <a:latin typeface="Roboto Condensed Light" panose="02000000000000000000" pitchFamily="2" charset="0"/>
                <a:ea typeface="Roboto Condensed Light" panose="02000000000000000000" pitchFamily="2" charset="0"/>
              </a:rPr>
              <a:t>2. Festlegung der visuelle Darstellungsform der Informationsaufbereitung</a:t>
            </a:r>
          </a:p>
          <a:p>
            <a:pPr marL="144000" fontAlgn="ctr">
              <a:lnSpc>
                <a:spcPct val="110000"/>
              </a:lnSpc>
              <a:spcBef>
                <a:spcPts val="0"/>
              </a:spcBef>
            </a:pPr>
            <a:r>
              <a:rPr lang="de-DE" sz="1400" i="1" dirty="0">
                <a:latin typeface="Roboto Condensed Light" panose="02000000000000000000" pitchFamily="2" charset="0"/>
                <a:ea typeface="Roboto Condensed Light" panose="02000000000000000000" pitchFamily="2" charset="0"/>
              </a:rPr>
              <a:t>Wie sollen die relevanten Infos dargestellt werden?</a:t>
            </a: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1" name="Rechteck 20">
            <a:extLst>
              <a:ext uri="{FF2B5EF4-FFF2-40B4-BE49-F238E27FC236}">
                <a16:creationId xmlns:a16="http://schemas.microsoft.com/office/drawing/2014/main" id="{22247636-F988-417E-A2AD-1B8455829C4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4176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Wesentliche Aufgabenstellungen für die Kommunikation der Informationen</a:t>
            </a:r>
          </a:p>
        </p:txBody>
      </p:sp>
      <p:sp>
        <p:nvSpPr>
          <p:cNvPr id="2" name="Rechteck 1">
            <a:extLst>
              <a:ext uri="{FF2B5EF4-FFF2-40B4-BE49-F238E27FC236}">
                <a16:creationId xmlns:a16="http://schemas.microsoft.com/office/drawing/2014/main" id="{0B4ED73B-A11C-4204-B3F2-ED8F4AC3D3A5}"/>
              </a:ext>
            </a:extLst>
          </p:cNvPr>
          <p:cNvSpPr/>
          <p:nvPr/>
        </p:nvSpPr>
        <p:spPr>
          <a:xfrm>
            <a:off x="767181" y="2676525"/>
            <a:ext cx="8049823" cy="1200150"/>
          </a:xfrm>
          <a:prstGeom prst="rect">
            <a:avLst/>
          </a:prstGeom>
          <a:solidFill>
            <a:schemeClr val="bg1">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4EEB824D-C301-47A8-A6E0-518717AF5BA0}"/>
              </a:ext>
            </a:extLst>
          </p:cNvPr>
          <p:cNvSpPr/>
          <p:nvPr/>
        </p:nvSpPr>
        <p:spPr>
          <a:xfrm>
            <a:off x="5484000"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Bestimmung des Informationsbedarfs</a:t>
            </a:r>
          </a:p>
        </p:txBody>
      </p:sp>
      <p:sp>
        <p:nvSpPr>
          <p:cNvPr id="28" name="Rechteck 27">
            <a:extLst>
              <a:ext uri="{FF2B5EF4-FFF2-40B4-BE49-F238E27FC236}">
                <a16:creationId xmlns:a16="http://schemas.microsoft.com/office/drawing/2014/main" id="{5946C8A3-D9B8-4F75-8649-15F28798AB11}"/>
              </a:ext>
            </a:extLst>
          </p:cNvPr>
          <p:cNvSpPr/>
          <p:nvPr/>
        </p:nvSpPr>
        <p:spPr>
          <a:xfrm>
            <a:off x="6861972"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Beschaffung der Informationen</a:t>
            </a:r>
          </a:p>
        </p:txBody>
      </p:sp>
      <p:sp>
        <p:nvSpPr>
          <p:cNvPr id="29" name="Rechteck 28">
            <a:extLst>
              <a:ext uri="{FF2B5EF4-FFF2-40B4-BE49-F238E27FC236}">
                <a16:creationId xmlns:a16="http://schemas.microsoft.com/office/drawing/2014/main" id="{9E7ABEF9-72C5-4E0B-9293-D9DE9DC0AC91}"/>
              </a:ext>
            </a:extLst>
          </p:cNvPr>
          <p:cNvSpPr/>
          <p:nvPr/>
        </p:nvSpPr>
        <p:spPr>
          <a:xfrm>
            <a:off x="8239944" y="1760400"/>
            <a:ext cx="1224000" cy="4680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Light" panose="02000000000000000000" pitchFamily="2" charset="0"/>
                <a:ea typeface="Roboto Condensed Light" panose="02000000000000000000" pitchFamily="2" charset="0"/>
              </a:rPr>
              <a:t>Bewertung der Informationen</a:t>
            </a:r>
          </a:p>
        </p:txBody>
      </p:sp>
      <p:sp>
        <p:nvSpPr>
          <p:cNvPr id="30" name="Rechteck 29">
            <a:extLst>
              <a:ext uri="{FF2B5EF4-FFF2-40B4-BE49-F238E27FC236}">
                <a16:creationId xmlns:a16="http://schemas.microsoft.com/office/drawing/2014/main" id="{28B4AAEC-2D8E-499C-85AA-AC09B8F4BFB5}"/>
              </a:ext>
            </a:extLst>
          </p:cNvPr>
          <p:cNvSpPr/>
          <p:nvPr/>
        </p:nvSpPr>
        <p:spPr>
          <a:xfrm>
            <a:off x="9617915" y="1760400"/>
            <a:ext cx="1224000" cy="468000"/>
          </a:xfrm>
          <a:prstGeom prst="rect">
            <a:avLst/>
          </a:prstGeom>
          <a:solidFill>
            <a:schemeClr val="bg2">
              <a:lumMod val="60000"/>
              <a:lumOff val="4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chemeClr val="tx1"/>
                </a:solidFill>
                <a:latin typeface="Roboto Condensed Light" panose="02000000000000000000" pitchFamily="2" charset="0"/>
                <a:ea typeface="Roboto Condensed Light" panose="02000000000000000000" pitchFamily="2" charset="0"/>
              </a:rPr>
              <a:t>Kommunikation der Informationen</a:t>
            </a:r>
          </a:p>
        </p:txBody>
      </p:sp>
    </p:spTree>
    <p:extLst>
      <p:ext uri="{BB962C8B-B14F-4D97-AF65-F5344CB8AC3E}">
        <p14:creationId xmlns:p14="http://schemas.microsoft.com/office/powerpoint/2010/main" val="91797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4072684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C4FC934A-88BB-4203-8EC9-40DFB3E52D7A}"/>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2052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Projekt-Vorgabe: Technologieradar</a:t>
            </a:r>
          </a:p>
        </p:txBody>
      </p:sp>
      <p:pic>
        <p:nvPicPr>
          <p:cNvPr id="19" name="Grafik 18">
            <a:extLst>
              <a:ext uri="{FF2B5EF4-FFF2-40B4-BE49-F238E27FC236}">
                <a16:creationId xmlns:a16="http://schemas.microsoft.com/office/drawing/2014/main" id="{F811B11B-541D-445F-9FEE-DD3DC925B982}"/>
              </a:ext>
            </a:extLst>
          </p:cNvPr>
          <p:cNvPicPr>
            <a:picLocks noChangeAspect="1"/>
          </p:cNvPicPr>
          <p:nvPr/>
        </p:nvPicPr>
        <p:blipFill rotWithShape="1">
          <a:blip r:embed="rId9"/>
          <a:srcRect l="4503" t="848"/>
          <a:stretch/>
        </p:blipFill>
        <p:spPr>
          <a:xfrm>
            <a:off x="4710186" y="2196733"/>
            <a:ext cx="4608299" cy="3201309"/>
          </a:xfrm>
          <a:prstGeom prst="rect">
            <a:avLst/>
          </a:prstGeom>
        </p:spPr>
      </p:pic>
      <p:pic>
        <p:nvPicPr>
          <p:cNvPr id="23" name="Picture 5">
            <a:extLst>
              <a:ext uri="{FF2B5EF4-FFF2-40B4-BE49-F238E27FC236}">
                <a16:creationId xmlns:a16="http://schemas.microsoft.com/office/drawing/2014/main" id="{3B4E3B2D-67B0-481E-A1A6-D4F5C719448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88384" y="2108647"/>
            <a:ext cx="5039611" cy="3456000"/>
          </a:xfrm>
          <a:prstGeom prst="rect">
            <a:avLst/>
          </a:prstGeom>
          <a:noFill/>
          <a:ln>
            <a:noFill/>
          </a:ln>
          <a:effectLst/>
        </p:spPr>
      </p:pic>
      <p:pic>
        <p:nvPicPr>
          <p:cNvPr id="24" name="Grafik 23">
            <a:extLst>
              <a:ext uri="{FF2B5EF4-FFF2-40B4-BE49-F238E27FC236}">
                <a16:creationId xmlns:a16="http://schemas.microsoft.com/office/drawing/2014/main" id="{21C99AB2-91A5-4A04-A765-B66B64FAF9FA}"/>
              </a:ext>
            </a:extLst>
          </p:cNvPr>
          <p:cNvPicPr>
            <a:picLocks noChangeAspect="1"/>
          </p:cNvPicPr>
          <p:nvPr/>
        </p:nvPicPr>
        <p:blipFill>
          <a:blip r:embed="rId11"/>
          <a:stretch>
            <a:fillRect/>
          </a:stretch>
        </p:blipFill>
        <p:spPr>
          <a:xfrm>
            <a:off x="10159925" y="1983480"/>
            <a:ext cx="1433132" cy="1584977"/>
          </a:xfrm>
          <a:prstGeom prst="rect">
            <a:avLst/>
          </a:prstGeom>
          <a:ln>
            <a:noFill/>
          </a:ln>
          <a:effectLst>
            <a:outerShdw blurRad="292100" dist="139700" dir="2700000" algn="tl" rotWithShape="0">
              <a:srgbClr val="333333">
                <a:alpha val="65000"/>
              </a:srgbClr>
            </a:outerShdw>
          </a:effectLst>
        </p:spPr>
      </p:pic>
      <p:pic>
        <p:nvPicPr>
          <p:cNvPr id="25" name="Grafik 24">
            <a:extLst>
              <a:ext uri="{FF2B5EF4-FFF2-40B4-BE49-F238E27FC236}">
                <a16:creationId xmlns:a16="http://schemas.microsoft.com/office/drawing/2014/main" id="{62BF52AD-EC48-4809-AB33-1842A8837850}"/>
              </a:ext>
            </a:extLst>
          </p:cNvPr>
          <p:cNvPicPr>
            <a:picLocks noChangeAspect="1"/>
          </p:cNvPicPr>
          <p:nvPr/>
        </p:nvPicPr>
        <p:blipFill>
          <a:blip r:embed="rId12"/>
          <a:stretch>
            <a:fillRect/>
          </a:stretch>
        </p:blipFill>
        <p:spPr>
          <a:xfrm>
            <a:off x="10159925" y="3797387"/>
            <a:ext cx="1445150" cy="1584977"/>
          </a:xfrm>
          <a:prstGeom prst="rect">
            <a:avLst/>
          </a:prstGeom>
          <a:ln>
            <a:noFill/>
          </a:ln>
          <a:effectLst>
            <a:outerShdw blurRad="292100" dist="139700" dir="2700000" algn="tl" rotWithShape="0">
              <a:srgbClr val="333333">
                <a:alpha val="65000"/>
              </a:srgbClr>
            </a:outerShdw>
          </a:effectLst>
        </p:spPr>
      </p:pic>
      <p:pic>
        <p:nvPicPr>
          <p:cNvPr id="26" name="Picture 7">
            <a:extLst>
              <a:ext uri="{FF2B5EF4-FFF2-40B4-BE49-F238E27FC236}">
                <a16:creationId xmlns:a16="http://schemas.microsoft.com/office/drawing/2014/main" id="{605AC73D-2254-46F1-9CC2-8FF378606E1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477643" flipV="1">
            <a:off x="9218268" y="5026288"/>
            <a:ext cx="804508" cy="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7">
            <a:extLst>
              <a:ext uri="{FF2B5EF4-FFF2-40B4-BE49-F238E27FC236}">
                <a16:creationId xmlns:a16="http://schemas.microsoft.com/office/drawing/2014/main" id="{4E50E989-147C-4465-8BEC-80E11EE2A2C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0896625">
            <a:off x="9153969" y="2766474"/>
            <a:ext cx="803909" cy="248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Rechteck 27">
            <a:extLst>
              <a:ext uri="{FF2B5EF4-FFF2-40B4-BE49-F238E27FC236}">
                <a16:creationId xmlns:a16="http://schemas.microsoft.com/office/drawing/2014/main" id="{E17A1852-88AF-4F78-9C8D-959076D9C837}"/>
              </a:ext>
            </a:extLst>
          </p:cNvPr>
          <p:cNvSpPr/>
          <p:nvPr/>
        </p:nvSpPr>
        <p:spPr>
          <a:xfrm>
            <a:off x="986259" y="2264166"/>
            <a:ext cx="3312382" cy="2812308"/>
          </a:xfrm>
          <a:prstGeom prst="rect">
            <a:avLst/>
          </a:prstGeom>
        </p:spPr>
        <p:txBody>
          <a:bodyPr wrap="square">
            <a:spAutoFit/>
          </a:bodyPr>
          <a:lstStyle/>
          <a:p>
            <a:pPr algn="ctr">
              <a:lnSpc>
                <a:spcPct val="150000"/>
              </a:lnSpc>
            </a:pPr>
            <a:r>
              <a:rPr lang="de-DE" sz="1400" dirty="0">
                <a:latin typeface="Roboto Condensed Light" panose="02000000000000000000" pitchFamily="2" charset="0"/>
                <a:ea typeface="Roboto Condensed Light" panose="02000000000000000000" pitchFamily="2" charset="0"/>
                <a:cs typeface="Helvetica" panose="020B0604020202020204" pitchFamily="34" charset="0"/>
              </a:rPr>
              <a:t>„Ein Technologieradar ist (…) eine Art </a:t>
            </a:r>
            <a:r>
              <a:rPr lang="de-DE" sz="1400" b="1" dirty="0">
                <a:latin typeface="Roboto Condensed Light" panose="02000000000000000000" pitchFamily="2" charset="0"/>
                <a:ea typeface="Roboto Condensed Light" panose="02000000000000000000" pitchFamily="2" charset="0"/>
                <a:cs typeface="Helvetica" panose="020B0604020202020204" pitchFamily="34" charset="0"/>
              </a:rPr>
              <a:t>übersichtlicher Kompass</a:t>
            </a:r>
            <a:r>
              <a:rPr lang="de-DE" sz="1400" dirty="0">
                <a:latin typeface="Roboto Condensed Light" panose="02000000000000000000" pitchFamily="2" charset="0"/>
                <a:ea typeface="Roboto Condensed Light" panose="02000000000000000000" pitchFamily="2" charset="0"/>
                <a:cs typeface="Helvetica" panose="020B0604020202020204" pitchFamily="34" charset="0"/>
              </a:rPr>
              <a:t>, der es ermöglicht, die aktuellen und zukünftigen Technologien innerhalb eines bestimmten </a:t>
            </a:r>
            <a:r>
              <a:rPr lang="de-DE" sz="1400" b="1" dirty="0">
                <a:latin typeface="Roboto Condensed Light" panose="02000000000000000000" pitchFamily="2" charset="0"/>
                <a:ea typeface="Roboto Condensed Light" panose="02000000000000000000" pitchFamily="2" charset="0"/>
                <a:cs typeface="Helvetica" panose="020B0604020202020204" pitchFamily="34" charset="0"/>
              </a:rPr>
              <a:t>Zeitraums</a:t>
            </a:r>
            <a:r>
              <a:rPr lang="de-DE" sz="1400" dirty="0">
                <a:latin typeface="Roboto Condensed Light" panose="02000000000000000000" pitchFamily="2" charset="0"/>
                <a:ea typeface="Roboto Condensed Light" panose="02000000000000000000" pitchFamily="2" charset="0"/>
                <a:cs typeface="Helvetica" panose="020B0604020202020204" pitchFamily="34" charset="0"/>
              </a:rPr>
              <a:t> und zu festgelegten </a:t>
            </a:r>
            <a:r>
              <a:rPr lang="de-DE" sz="1400" b="1" dirty="0">
                <a:latin typeface="Roboto Condensed Light" panose="02000000000000000000" pitchFamily="2" charset="0"/>
                <a:ea typeface="Roboto Condensed Light" panose="02000000000000000000" pitchFamily="2" charset="0"/>
                <a:cs typeface="Helvetica" panose="020B0604020202020204" pitchFamily="34" charset="0"/>
              </a:rPr>
              <a:t>Themenfeldern</a:t>
            </a:r>
            <a:r>
              <a:rPr lang="de-DE" sz="1400" dirty="0">
                <a:latin typeface="Roboto Condensed Light" panose="02000000000000000000" pitchFamily="2" charset="0"/>
                <a:ea typeface="Roboto Condensed Light" panose="02000000000000000000" pitchFamily="2" charset="0"/>
                <a:cs typeface="Helvetica" panose="020B0604020202020204" pitchFamily="34" charset="0"/>
              </a:rPr>
              <a:t>(-bereichen) zu verfolgen und zu bewerten.“</a:t>
            </a:r>
          </a:p>
          <a:p>
            <a:pPr algn="ctr">
              <a:lnSpc>
                <a:spcPct val="150000"/>
              </a:lnSpc>
            </a:pPr>
            <a:endParaRPr lang="de-DE" sz="1400" dirty="0">
              <a:latin typeface="Roboto Condensed Light" panose="02000000000000000000" pitchFamily="2" charset="0"/>
              <a:ea typeface="Roboto Condensed Light" panose="02000000000000000000" pitchFamily="2" charset="0"/>
              <a:cs typeface="Helvetica" panose="020B0604020202020204" pitchFamily="34" charset="0"/>
            </a:endParaRPr>
          </a:p>
          <a:p>
            <a:pPr algn="ctr">
              <a:lnSpc>
                <a:spcPct val="150000"/>
              </a:lnSpc>
            </a:pPr>
            <a:r>
              <a:rPr lang="de-DE" sz="1050" dirty="0">
                <a:latin typeface="Roboto Condensed Light" panose="02000000000000000000" pitchFamily="2" charset="0"/>
                <a:ea typeface="Roboto Condensed Light" panose="02000000000000000000" pitchFamily="2" charset="0"/>
                <a:cs typeface="Helvetica" panose="020B0604020202020204" pitchFamily="34" charset="0"/>
              </a:rPr>
              <a:t>(</a:t>
            </a:r>
            <a:r>
              <a:rPr lang="de-DE" sz="1050" dirty="0" err="1">
                <a:latin typeface="Roboto Condensed Light" panose="02000000000000000000" pitchFamily="2" charset="0"/>
                <a:ea typeface="Roboto Condensed Light" panose="02000000000000000000" pitchFamily="2" charset="0"/>
                <a:cs typeface="Helvetica" panose="020B0604020202020204" pitchFamily="34" charset="0"/>
              </a:rPr>
              <a:t>Pfannstiel</a:t>
            </a:r>
            <a:r>
              <a:rPr lang="de-DE" sz="1050" dirty="0">
                <a:latin typeface="Roboto Condensed Light" panose="02000000000000000000" pitchFamily="2" charset="0"/>
                <a:ea typeface="Roboto Condensed Light" panose="02000000000000000000" pitchFamily="2" charset="0"/>
                <a:cs typeface="Helvetica" panose="020B0604020202020204" pitchFamily="34" charset="0"/>
              </a:rPr>
              <a:t> (2024): Technologien und Technologiemanagement im Gesundheitswesen)</a:t>
            </a:r>
          </a:p>
        </p:txBody>
      </p:sp>
      <p:sp>
        <p:nvSpPr>
          <p:cNvPr id="2" name="Rechteck 1">
            <a:extLst>
              <a:ext uri="{FF2B5EF4-FFF2-40B4-BE49-F238E27FC236}">
                <a16:creationId xmlns:a16="http://schemas.microsoft.com/office/drawing/2014/main" id="{02F244BC-6213-4AD6-A0B1-02D2823D778A}"/>
              </a:ext>
            </a:extLst>
          </p:cNvPr>
          <p:cNvSpPr/>
          <p:nvPr/>
        </p:nvSpPr>
        <p:spPr>
          <a:xfrm>
            <a:off x="2819212" y="6420413"/>
            <a:ext cx="6096000" cy="253916"/>
          </a:xfrm>
          <a:prstGeom prst="rect">
            <a:avLst/>
          </a:prstGeom>
        </p:spPr>
        <p:txBody>
          <a:bodyPr>
            <a:spAutoFit/>
          </a:bodyPr>
          <a:lstStyle/>
          <a:p>
            <a:pPr algn="ctr"/>
            <a:r>
              <a:rPr lang="en-US" sz="1050" dirty="0">
                <a:latin typeface="Roboto Condensed Light" panose="02000000000000000000" pitchFamily="2" charset="0"/>
                <a:ea typeface="Roboto Condensed Light" panose="02000000000000000000" pitchFamily="2" charset="0"/>
                <a:cs typeface="Helvetica" panose="020B0604020202020204" pitchFamily="34" charset="0"/>
              </a:rPr>
              <a:t>Quelle: DHL (2026)</a:t>
            </a:r>
            <a:endParaRPr lang="de-DE" sz="1050" dirty="0">
              <a:latin typeface="Roboto Condensed Light" panose="02000000000000000000" pitchFamily="2" charset="0"/>
              <a:ea typeface="Roboto Condensed Light" panose="02000000000000000000" pitchFamily="2" charset="0"/>
              <a:cs typeface="Helvetica" panose="020B0604020202020204" pitchFamily="34" charset="0"/>
            </a:endParaRPr>
          </a:p>
        </p:txBody>
      </p:sp>
    </p:spTree>
    <p:extLst>
      <p:ext uri="{BB962C8B-B14F-4D97-AF65-F5344CB8AC3E}">
        <p14:creationId xmlns:p14="http://schemas.microsoft.com/office/powerpoint/2010/main" val="11259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70414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5" name="Rechteck 74">
            <a:extLst>
              <a:ext uri="{FF2B5EF4-FFF2-40B4-BE49-F238E27FC236}">
                <a16:creationId xmlns:a16="http://schemas.microsoft.com/office/drawing/2014/main" id="{06CA6BC9-9B9C-472E-B71B-3F59CE597B1D}"/>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2268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Technologieradar: Struktureller Aufbau</a:t>
            </a:r>
          </a:p>
        </p:txBody>
      </p:sp>
      <p:cxnSp>
        <p:nvCxnSpPr>
          <p:cNvPr id="29" name="Gerader Verbinder 28">
            <a:extLst>
              <a:ext uri="{FF2B5EF4-FFF2-40B4-BE49-F238E27FC236}">
                <a16:creationId xmlns:a16="http://schemas.microsoft.com/office/drawing/2014/main" id="{4DD6BF02-7C21-4CD5-9888-6D12034636E9}"/>
              </a:ext>
            </a:extLst>
          </p:cNvPr>
          <p:cNvCxnSpPr>
            <a:cxnSpLocks/>
          </p:cNvCxnSpPr>
          <p:nvPr/>
        </p:nvCxnSpPr>
        <p:spPr>
          <a:xfrm>
            <a:off x="954359" y="3573069"/>
            <a:ext cx="2660922" cy="11356"/>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Gerader Verbinder 29">
            <a:extLst>
              <a:ext uri="{FF2B5EF4-FFF2-40B4-BE49-F238E27FC236}">
                <a16:creationId xmlns:a16="http://schemas.microsoft.com/office/drawing/2014/main" id="{77D00D6F-F8A3-4DAF-954F-09A9B0411773}"/>
              </a:ext>
            </a:extLst>
          </p:cNvPr>
          <p:cNvCxnSpPr>
            <a:cxnSpLocks/>
          </p:cNvCxnSpPr>
          <p:nvPr/>
        </p:nvCxnSpPr>
        <p:spPr>
          <a:xfrm>
            <a:off x="5938597" y="3573069"/>
            <a:ext cx="2817876" cy="21036"/>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pic>
        <p:nvPicPr>
          <p:cNvPr id="31" name="Picture 5">
            <a:extLst>
              <a:ext uri="{FF2B5EF4-FFF2-40B4-BE49-F238E27FC236}">
                <a16:creationId xmlns:a16="http://schemas.microsoft.com/office/drawing/2014/main" id="{F7E20522-A92D-419F-AF9A-22339C39C78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19824" y="2372136"/>
            <a:ext cx="2570939" cy="2464479"/>
          </a:xfrm>
          <a:prstGeom prst="rect">
            <a:avLst/>
          </a:prstGeom>
          <a:solidFill>
            <a:schemeClr val="bg1"/>
          </a:solidFill>
          <a:ln>
            <a:noFill/>
          </a:ln>
          <a:effectLst/>
        </p:spPr>
      </p:pic>
      <p:sp>
        <p:nvSpPr>
          <p:cNvPr id="32" name="Rechteck 31">
            <a:extLst>
              <a:ext uri="{FF2B5EF4-FFF2-40B4-BE49-F238E27FC236}">
                <a16:creationId xmlns:a16="http://schemas.microsoft.com/office/drawing/2014/main" id="{8C54425C-28D4-40BE-8B64-C29D89F98381}"/>
              </a:ext>
            </a:extLst>
          </p:cNvPr>
          <p:cNvSpPr/>
          <p:nvPr/>
        </p:nvSpPr>
        <p:spPr>
          <a:xfrm>
            <a:off x="1080041" y="2036003"/>
            <a:ext cx="2236748" cy="276999"/>
          </a:xfrm>
          <a:prstGeom prst="rect">
            <a:avLst/>
          </a:prstGeom>
        </p:spPr>
        <p:txBody>
          <a:bodyPr wrap="square">
            <a:spAutoFit/>
          </a:bodyPr>
          <a:lstStyle/>
          <a:p>
            <a:pPr algn="ctr"/>
            <a:r>
              <a:rPr lang="de-DE" sz="1200" dirty="0">
                <a:latin typeface="Roboto Condensed Light" panose="02000000000000000000" pitchFamily="2" charset="0"/>
                <a:ea typeface="Roboto Condensed Light" panose="02000000000000000000" pitchFamily="2" charset="0"/>
              </a:rPr>
              <a:t>Sektoren = Technologiefelder </a:t>
            </a:r>
          </a:p>
        </p:txBody>
      </p:sp>
      <p:sp>
        <p:nvSpPr>
          <p:cNvPr id="33" name="Rechteck 32">
            <a:extLst>
              <a:ext uri="{FF2B5EF4-FFF2-40B4-BE49-F238E27FC236}">
                <a16:creationId xmlns:a16="http://schemas.microsoft.com/office/drawing/2014/main" id="{5964C213-BEF8-437A-9A42-BA1EF54D15CD}"/>
              </a:ext>
            </a:extLst>
          </p:cNvPr>
          <p:cNvSpPr/>
          <p:nvPr/>
        </p:nvSpPr>
        <p:spPr>
          <a:xfrm>
            <a:off x="6808422" y="2032131"/>
            <a:ext cx="1399143" cy="276999"/>
          </a:xfrm>
          <a:prstGeom prst="rect">
            <a:avLst/>
          </a:prstGeom>
        </p:spPr>
        <p:txBody>
          <a:bodyPr wrap="square">
            <a:spAutoFit/>
          </a:bodyPr>
          <a:lstStyle/>
          <a:p>
            <a:pPr algn="ctr"/>
            <a:r>
              <a:rPr lang="de-DE" sz="1200" dirty="0">
                <a:latin typeface="Roboto Condensed Light" panose="02000000000000000000" pitchFamily="2" charset="0"/>
                <a:ea typeface="Roboto Condensed Light" panose="02000000000000000000" pitchFamily="2" charset="0"/>
              </a:rPr>
              <a:t>Ringe = Reifegrad </a:t>
            </a:r>
          </a:p>
        </p:txBody>
      </p:sp>
      <p:sp>
        <p:nvSpPr>
          <p:cNvPr id="34" name="Rechteck 33">
            <a:extLst>
              <a:ext uri="{FF2B5EF4-FFF2-40B4-BE49-F238E27FC236}">
                <a16:creationId xmlns:a16="http://schemas.microsoft.com/office/drawing/2014/main" id="{B2E0C6A9-6B56-4AEF-B763-2EDD37B23D93}"/>
              </a:ext>
            </a:extLst>
          </p:cNvPr>
          <p:cNvSpPr/>
          <p:nvPr/>
        </p:nvSpPr>
        <p:spPr>
          <a:xfrm>
            <a:off x="1240735" y="5233516"/>
            <a:ext cx="2086441" cy="276999"/>
          </a:xfrm>
          <a:prstGeom prst="rect">
            <a:avLst/>
          </a:prstGeom>
        </p:spPr>
        <p:txBody>
          <a:bodyPr wrap="square">
            <a:spAutoFit/>
          </a:bodyPr>
          <a:lstStyle/>
          <a:p>
            <a:pPr algn="ctr"/>
            <a:r>
              <a:rPr lang="de-DE" sz="1200" dirty="0">
                <a:latin typeface="Roboto Condensed Light" panose="02000000000000000000" pitchFamily="2" charset="0"/>
                <a:ea typeface="Roboto Condensed Light" panose="02000000000000000000" pitchFamily="2" charset="0"/>
              </a:rPr>
              <a:t>Punkte = Einzeltechnologien</a:t>
            </a:r>
          </a:p>
        </p:txBody>
      </p:sp>
      <p:sp>
        <p:nvSpPr>
          <p:cNvPr id="37" name="Rechteck 36">
            <a:extLst>
              <a:ext uri="{FF2B5EF4-FFF2-40B4-BE49-F238E27FC236}">
                <a16:creationId xmlns:a16="http://schemas.microsoft.com/office/drawing/2014/main" id="{06154F34-ABF2-4850-8928-D961A7FB306B}"/>
              </a:ext>
            </a:extLst>
          </p:cNvPr>
          <p:cNvSpPr/>
          <p:nvPr/>
        </p:nvSpPr>
        <p:spPr>
          <a:xfrm>
            <a:off x="5994688" y="5223705"/>
            <a:ext cx="3096284" cy="276999"/>
          </a:xfrm>
          <a:prstGeom prst="rect">
            <a:avLst/>
          </a:prstGeom>
        </p:spPr>
        <p:txBody>
          <a:bodyPr wrap="square">
            <a:spAutoFit/>
          </a:bodyPr>
          <a:lstStyle/>
          <a:p>
            <a:pPr algn="ctr"/>
            <a:r>
              <a:rPr lang="de-DE" sz="1200" dirty="0">
                <a:latin typeface="Roboto Condensed Light" panose="02000000000000000000" pitchFamily="2" charset="0"/>
                <a:ea typeface="Roboto Condensed Light" panose="02000000000000000000" pitchFamily="2" charset="0"/>
              </a:rPr>
              <a:t>Kombination mit Technologiesteckbriefen</a:t>
            </a:r>
          </a:p>
        </p:txBody>
      </p:sp>
      <p:sp>
        <p:nvSpPr>
          <p:cNvPr id="38" name="Ellipse 37">
            <a:extLst>
              <a:ext uri="{FF2B5EF4-FFF2-40B4-BE49-F238E27FC236}">
                <a16:creationId xmlns:a16="http://schemas.microsoft.com/office/drawing/2014/main" id="{D20BEA3D-25F2-40D4-93F2-54A80D9B0927}"/>
              </a:ext>
            </a:extLst>
          </p:cNvPr>
          <p:cNvSpPr/>
          <p:nvPr/>
        </p:nvSpPr>
        <p:spPr>
          <a:xfrm>
            <a:off x="3662105" y="2489410"/>
            <a:ext cx="2222703" cy="2180699"/>
          </a:xfrm>
          <a:prstGeom prst="ellipse">
            <a:avLst/>
          </a:prstGeom>
          <a:solidFill>
            <a:schemeClr val="bg2">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9" name="Ellipse 38">
            <a:extLst>
              <a:ext uri="{FF2B5EF4-FFF2-40B4-BE49-F238E27FC236}">
                <a16:creationId xmlns:a16="http://schemas.microsoft.com/office/drawing/2014/main" id="{95BE6C3B-94EF-4F02-9197-9E650EEB9F96}"/>
              </a:ext>
            </a:extLst>
          </p:cNvPr>
          <p:cNvSpPr/>
          <p:nvPr/>
        </p:nvSpPr>
        <p:spPr>
          <a:xfrm>
            <a:off x="4032556" y="2852860"/>
            <a:ext cx="1481802" cy="1453799"/>
          </a:xfrm>
          <a:prstGeom prst="ellipse">
            <a:avLst/>
          </a:prstGeom>
          <a:solidFill>
            <a:schemeClr val="bg2">
              <a:lumMod val="60000"/>
              <a:lumOff val="4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40" name="Ellipse 39">
            <a:extLst>
              <a:ext uri="{FF2B5EF4-FFF2-40B4-BE49-F238E27FC236}">
                <a16:creationId xmlns:a16="http://schemas.microsoft.com/office/drawing/2014/main" id="{900A032D-2FE7-4FF6-9244-F5C2FD3C715A}"/>
              </a:ext>
            </a:extLst>
          </p:cNvPr>
          <p:cNvSpPr/>
          <p:nvPr/>
        </p:nvSpPr>
        <p:spPr>
          <a:xfrm>
            <a:off x="4401861" y="3216310"/>
            <a:ext cx="740901" cy="726900"/>
          </a:xfrm>
          <a:prstGeom prst="ellipse">
            <a:avLst/>
          </a:prstGeom>
          <a:solidFill>
            <a:schemeClr val="bg2">
              <a:lumMod val="5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cxnSp>
        <p:nvCxnSpPr>
          <p:cNvPr id="41" name="Gerader Verbinder 40">
            <a:extLst>
              <a:ext uri="{FF2B5EF4-FFF2-40B4-BE49-F238E27FC236}">
                <a16:creationId xmlns:a16="http://schemas.microsoft.com/office/drawing/2014/main" id="{DD2BF5A2-ACA7-4993-A4EA-A909601A40B3}"/>
              </a:ext>
            </a:extLst>
          </p:cNvPr>
          <p:cNvCxnSpPr>
            <a:cxnSpLocks/>
          </p:cNvCxnSpPr>
          <p:nvPr/>
        </p:nvCxnSpPr>
        <p:spPr>
          <a:xfrm>
            <a:off x="4773457" y="2489410"/>
            <a:ext cx="15477" cy="218069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3" name="Rechteck 42">
            <a:extLst>
              <a:ext uri="{FF2B5EF4-FFF2-40B4-BE49-F238E27FC236}">
                <a16:creationId xmlns:a16="http://schemas.microsoft.com/office/drawing/2014/main" id="{3867CACB-0B43-445C-890E-0804CBD686F3}"/>
              </a:ext>
            </a:extLst>
          </p:cNvPr>
          <p:cNvSpPr/>
          <p:nvPr/>
        </p:nvSpPr>
        <p:spPr>
          <a:xfrm rot="5400000">
            <a:off x="3654175" y="3552494"/>
            <a:ext cx="1114859" cy="1178722"/>
          </a:xfrm>
          <a:prstGeom prst="rect">
            <a:avLst/>
          </a:prstGeom>
          <a:solidFill>
            <a:schemeClr val="bg1">
              <a:alpha val="7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A11156B4-5415-4C09-AA07-090B200BEFE5}"/>
              </a:ext>
            </a:extLst>
          </p:cNvPr>
          <p:cNvSpPr/>
          <p:nvPr/>
        </p:nvSpPr>
        <p:spPr>
          <a:xfrm>
            <a:off x="3792071" y="3144802"/>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1</a:t>
            </a:r>
          </a:p>
        </p:txBody>
      </p:sp>
      <p:sp>
        <p:nvSpPr>
          <p:cNvPr id="46" name="Ellipse 45">
            <a:extLst>
              <a:ext uri="{FF2B5EF4-FFF2-40B4-BE49-F238E27FC236}">
                <a16:creationId xmlns:a16="http://schemas.microsoft.com/office/drawing/2014/main" id="{1375087E-0244-4107-A93A-ADF5C9DCDF9D}"/>
              </a:ext>
            </a:extLst>
          </p:cNvPr>
          <p:cNvSpPr/>
          <p:nvPr/>
        </p:nvSpPr>
        <p:spPr>
          <a:xfrm>
            <a:off x="4003250" y="3277530"/>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4</a:t>
            </a:r>
          </a:p>
        </p:txBody>
      </p:sp>
      <p:sp>
        <p:nvSpPr>
          <p:cNvPr id="47" name="Ellipse 46">
            <a:extLst>
              <a:ext uri="{FF2B5EF4-FFF2-40B4-BE49-F238E27FC236}">
                <a16:creationId xmlns:a16="http://schemas.microsoft.com/office/drawing/2014/main" id="{8F160785-84A0-451A-B438-71B3583FF7CB}"/>
              </a:ext>
            </a:extLst>
          </p:cNvPr>
          <p:cNvSpPr/>
          <p:nvPr/>
        </p:nvSpPr>
        <p:spPr>
          <a:xfrm>
            <a:off x="4194670" y="2889205"/>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8</a:t>
            </a:r>
          </a:p>
        </p:txBody>
      </p:sp>
      <p:sp>
        <p:nvSpPr>
          <p:cNvPr id="48" name="Ellipse 47">
            <a:extLst>
              <a:ext uri="{FF2B5EF4-FFF2-40B4-BE49-F238E27FC236}">
                <a16:creationId xmlns:a16="http://schemas.microsoft.com/office/drawing/2014/main" id="{6ADFEAF8-3715-4684-9C75-D54FCEFDE319}"/>
              </a:ext>
            </a:extLst>
          </p:cNvPr>
          <p:cNvSpPr/>
          <p:nvPr/>
        </p:nvSpPr>
        <p:spPr>
          <a:xfrm>
            <a:off x="4347145" y="3113355"/>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5</a:t>
            </a:r>
          </a:p>
        </p:txBody>
      </p:sp>
      <p:sp>
        <p:nvSpPr>
          <p:cNvPr id="49" name="Ellipse 48">
            <a:extLst>
              <a:ext uri="{FF2B5EF4-FFF2-40B4-BE49-F238E27FC236}">
                <a16:creationId xmlns:a16="http://schemas.microsoft.com/office/drawing/2014/main" id="{6BF6B572-DA1A-487E-9A2C-8677B4FB7806}"/>
              </a:ext>
            </a:extLst>
          </p:cNvPr>
          <p:cNvSpPr/>
          <p:nvPr/>
        </p:nvSpPr>
        <p:spPr>
          <a:xfrm>
            <a:off x="4579125" y="2917827"/>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7</a:t>
            </a:r>
          </a:p>
        </p:txBody>
      </p:sp>
      <p:sp>
        <p:nvSpPr>
          <p:cNvPr id="50" name="Ellipse 49">
            <a:extLst>
              <a:ext uri="{FF2B5EF4-FFF2-40B4-BE49-F238E27FC236}">
                <a16:creationId xmlns:a16="http://schemas.microsoft.com/office/drawing/2014/main" id="{DDCB7DCD-B589-425A-915A-AB93A0600E25}"/>
              </a:ext>
            </a:extLst>
          </p:cNvPr>
          <p:cNvSpPr/>
          <p:nvPr/>
        </p:nvSpPr>
        <p:spPr>
          <a:xfrm>
            <a:off x="4484064" y="2630209"/>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3</a:t>
            </a:r>
          </a:p>
        </p:txBody>
      </p:sp>
      <p:sp>
        <p:nvSpPr>
          <p:cNvPr id="51" name="Ellipse 50">
            <a:extLst>
              <a:ext uri="{FF2B5EF4-FFF2-40B4-BE49-F238E27FC236}">
                <a16:creationId xmlns:a16="http://schemas.microsoft.com/office/drawing/2014/main" id="{3E2157CA-2EB4-4432-8AF3-151B10483A79}"/>
              </a:ext>
            </a:extLst>
          </p:cNvPr>
          <p:cNvSpPr/>
          <p:nvPr/>
        </p:nvSpPr>
        <p:spPr>
          <a:xfrm>
            <a:off x="4546455" y="3348475"/>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2</a:t>
            </a:r>
          </a:p>
        </p:txBody>
      </p:sp>
      <p:pic>
        <p:nvPicPr>
          <p:cNvPr id="52" name="Grafik 51">
            <a:extLst>
              <a:ext uri="{FF2B5EF4-FFF2-40B4-BE49-F238E27FC236}">
                <a16:creationId xmlns:a16="http://schemas.microsoft.com/office/drawing/2014/main" id="{39B345CC-7279-4649-A40F-8468235A2CF6}"/>
              </a:ext>
            </a:extLst>
          </p:cNvPr>
          <p:cNvPicPr>
            <a:picLocks noChangeAspect="1"/>
          </p:cNvPicPr>
          <p:nvPr/>
        </p:nvPicPr>
        <p:blipFill>
          <a:blip r:embed="rId10"/>
          <a:stretch>
            <a:fillRect/>
          </a:stretch>
        </p:blipFill>
        <p:spPr>
          <a:xfrm>
            <a:off x="1710361" y="2375335"/>
            <a:ext cx="971893" cy="934696"/>
          </a:xfrm>
          <a:prstGeom prst="rect">
            <a:avLst/>
          </a:prstGeom>
        </p:spPr>
      </p:pic>
      <p:pic>
        <p:nvPicPr>
          <p:cNvPr id="53" name="Grafik 52">
            <a:extLst>
              <a:ext uri="{FF2B5EF4-FFF2-40B4-BE49-F238E27FC236}">
                <a16:creationId xmlns:a16="http://schemas.microsoft.com/office/drawing/2014/main" id="{51114356-C417-4C35-8A0C-987B8C3A7F97}"/>
              </a:ext>
            </a:extLst>
          </p:cNvPr>
          <p:cNvPicPr>
            <a:picLocks noChangeAspect="1"/>
          </p:cNvPicPr>
          <p:nvPr/>
        </p:nvPicPr>
        <p:blipFill>
          <a:blip r:embed="rId11"/>
          <a:stretch>
            <a:fillRect/>
          </a:stretch>
        </p:blipFill>
        <p:spPr>
          <a:xfrm>
            <a:off x="7117689" y="2372136"/>
            <a:ext cx="950369" cy="942276"/>
          </a:xfrm>
          <a:prstGeom prst="rect">
            <a:avLst/>
          </a:prstGeom>
        </p:spPr>
      </p:pic>
      <p:pic>
        <p:nvPicPr>
          <p:cNvPr id="54" name="Picture 5">
            <a:extLst>
              <a:ext uri="{FF2B5EF4-FFF2-40B4-BE49-F238E27FC236}">
                <a16:creationId xmlns:a16="http://schemas.microsoft.com/office/drawing/2014/main" id="{956FE5B8-A269-4C0D-B987-5A48639EE4D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3019" y="3822893"/>
            <a:ext cx="1910905" cy="1410623"/>
          </a:xfrm>
          <a:prstGeom prst="rect">
            <a:avLst/>
          </a:prstGeom>
          <a:solidFill>
            <a:schemeClr val="bg1"/>
          </a:solidFill>
          <a:ln>
            <a:noFill/>
          </a:ln>
          <a:effectLst/>
        </p:spPr>
      </p:pic>
      <p:sp>
        <p:nvSpPr>
          <p:cNvPr id="55" name="Text Box 5">
            <a:extLst>
              <a:ext uri="{FF2B5EF4-FFF2-40B4-BE49-F238E27FC236}">
                <a16:creationId xmlns:a16="http://schemas.microsoft.com/office/drawing/2014/main" id="{74FA2B37-495A-4E60-9375-9A379042EB65}"/>
              </a:ext>
            </a:extLst>
          </p:cNvPr>
          <p:cNvSpPr txBox="1">
            <a:spLocks/>
          </p:cNvSpPr>
          <p:nvPr/>
        </p:nvSpPr>
        <p:spPr bwMode="auto">
          <a:xfrm>
            <a:off x="6632072" y="3861409"/>
            <a:ext cx="1916589" cy="282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9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Technologiename und -bereich</a:t>
            </a:r>
          </a:p>
        </p:txBody>
      </p:sp>
      <p:pic>
        <p:nvPicPr>
          <p:cNvPr id="56" name="Picture 6">
            <a:extLst>
              <a:ext uri="{FF2B5EF4-FFF2-40B4-BE49-F238E27FC236}">
                <a16:creationId xmlns:a16="http://schemas.microsoft.com/office/drawing/2014/main" id="{CD2E370C-0E45-4945-8633-4AE130756BC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97640" y="4216446"/>
            <a:ext cx="567812" cy="371012"/>
          </a:xfrm>
          <a:prstGeom prst="rect">
            <a:avLst/>
          </a:prstGeom>
          <a:noFill/>
          <a:ln>
            <a:noFill/>
          </a:ln>
          <a:effectLst>
            <a:outerShdw blurRad="508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pic>
      <p:pic>
        <p:nvPicPr>
          <p:cNvPr id="57" name="Picture 7">
            <a:extLst>
              <a:ext uri="{FF2B5EF4-FFF2-40B4-BE49-F238E27FC236}">
                <a16:creationId xmlns:a16="http://schemas.microsoft.com/office/drawing/2014/main" id="{CF670587-9F11-4441-8254-2AAD044690B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97641" y="4676780"/>
            <a:ext cx="567811" cy="371012"/>
          </a:xfrm>
          <a:prstGeom prst="rect">
            <a:avLst/>
          </a:prstGeom>
          <a:noFill/>
          <a:ln>
            <a:noFill/>
          </a:ln>
          <a:effectLst>
            <a:outerShdw blurRad="508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pic>
      <p:sp>
        <p:nvSpPr>
          <p:cNvPr id="58" name="Text Box 8">
            <a:extLst>
              <a:ext uri="{FF2B5EF4-FFF2-40B4-BE49-F238E27FC236}">
                <a16:creationId xmlns:a16="http://schemas.microsoft.com/office/drawing/2014/main" id="{E4F29A10-2CB7-4D03-B446-D09BA3603915}"/>
              </a:ext>
            </a:extLst>
          </p:cNvPr>
          <p:cNvSpPr txBox="1">
            <a:spLocks/>
          </p:cNvSpPr>
          <p:nvPr/>
        </p:nvSpPr>
        <p:spPr bwMode="auto">
          <a:xfrm>
            <a:off x="7347031" y="4124842"/>
            <a:ext cx="1078842" cy="1006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Kurzbeschreibung</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Anwendungspotenzial</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Vor- &amp; Nachteile</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Quellen</a:t>
            </a:r>
          </a:p>
          <a:p>
            <a:pPr eaLnBrk="1"/>
            <a:r>
              <a:rPr lang="de-DE" altLang="de-DE" sz="7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p:txBody>
      </p:sp>
      <p:pic>
        <p:nvPicPr>
          <p:cNvPr id="59" name="Picture 7">
            <a:extLst>
              <a:ext uri="{FF2B5EF4-FFF2-40B4-BE49-F238E27FC236}">
                <a16:creationId xmlns:a16="http://schemas.microsoft.com/office/drawing/2014/main" id="{C38995DF-31FB-4CF3-84B2-007A918397A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9262542">
            <a:off x="3268625" y="4473053"/>
            <a:ext cx="703332" cy="227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 name="Picture 7">
            <a:extLst>
              <a:ext uri="{FF2B5EF4-FFF2-40B4-BE49-F238E27FC236}">
                <a16:creationId xmlns:a16="http://schemas.microsoft.com/office/drawing/2014/main" id="{4D7569B0-5349-4A73-9471-F4A6C7D65FA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1829617" flipV="1">
            <a:off x="3217644" y="2577659"/>
            <a:ext cx="703856" cy="22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Ellipse 60">
            <a:extLst>
              <a:ext uri="{FF2B5EF4-FFF2-40B4-BE49-F238E27FC236}">
                <a16:creationId xmlns:a16="http://schemas.microsoft.com/office/drawing/2014/main" id="{E3ACF06D-0411-44E4-9D46-405670285BC2}"/>
              </a:ext>
            </a:extLst>
          </p:cNvPr>
          <p:cNvSpPr/>
          <p:nvPr/>
        </p:nvSpPr>
        <p:spPr>
          <a:xfrm>
            <a:off x="1708479" y="4581946"/>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1</a:t>
            </a:r>
          </a:p>
        </p:txBody>
      </p:sp>
      <p:sp>
        <p:nvSpPr>
          <p:cNvPr id="62" name="Ellipse 61">
            <a:extLst>
              <a:ext uri="{FF2B5EF4-FFF2-40B4-BE49-F238E27FC236}">
                <a16:creationId xmlns:a16="http://schemas.microsoft.com/office/drawing/2014/main" id="{C590A58C-F390-4C96-8460-F881E39CA40E}"/>
              </a:ext>
            </a:extLst>
          </p:cNvPr>
          <p:cNvSpPr/>
          <p:nvPr/>
        </p:nvSpPr>
        <p:spPr>
          <a:xfrm>
            <a:off x="1919658" y="4714673"/>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4</a:t>
            </a:r>
          </a:p>
        </p:txBody>
      </p:sp>
      <p:sp>
        <p:nvSpPr>
          <p:cNvPr id="63" name="Ellipse 62">
            <a:extLst>
              <a:ext uri="{FF2B5EF4-FFF2-40B4-BE49-F238E27FC236}">
                <a16:creationId xmlns:a16="http://schemas.microsoft.com/office/drawing/2014/main" id="{99AB56C8-1030-498F-BF02-9555CDE33D82}"/>
              </a:ext>
            </a:extLst>
          </p:cNvPr>
          <p:cNvSpPr/>
          <p:nvPr/>
        </p:nvSpPr>
        <p:spPr>
          <a:xfrm>
            <a:off x="2111079" y="4326348"/>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8</a:t>
            </a:r>
          </a:p>
        </p:txBody>
      </p:sp>
      <p:sp>
        <p:nvSpPr>
          <p:cNvPr id="64" name="Ellipse 63">
            <a:extLst>
              <a:ext uri="{FF2B5EF4-FFF2-40B4-BE49-F238E27FC236}">
                <a16:creationId xmlns:a16="http://schemas.microsoft.com/office/drawing/2014/main" id="{D5463D4A-4389-4617-AE24-E6D142FC7470}"/>
              </a:ext>
            </a:extLst>
          </p:cNvPr>
          <p:cNvSpPr/>
          <p:nvPr/>
        </p:nvSpPr>
        <p:spPr>
          <a:xfrm>
            <a:off x="2263553" y="4550498"/>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5</a:t>
            </a:r>
          </a:p>
        </p:txBody>
      </p:sp>
      <p:sp>
        <p:nvSpPr>
          <p:cNvPr id="65" name="Ellipse 64">
            <a:extLst>
              <a:ext uri="{FF2B5EF4-FFF2-40B4-BE49-F238E27FC236}">
                <a16:creationId xmlns:a16="http://schemas.microsoft.com/office/drawing/2014/main" id="{297992AE-9200-4791-B53E-B745DAEBCBFA}"/>
              </a:ext>
            </a:extLst>
          </p:cNvPr>
          <p:cNvSpPr/>
          <p:nvPr/>
        </p:nvSpPr>
        <p:spPr>
          <a:xfrm>
            <a:off x="2495533" y="4354970"/>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7</a:t>
            </a:r>
          </a:p>
        </p:txBody>
      </p:sp>
      <p:sp>
        <p:nvSpPr>
          <p:cNvPr id="66" name="Ellipse 65">
            <a:extLst>
              <a:ext uri="{FF2B5EF4-FFF2-40B4-BE49-F238E27FC236}">
                <a16:creationId xmlns:a16="http://schemas.microsoft.com/office/drawing/2014/main" id="{192457AE-22D4-43FA-896A-3BC5C133C692}"/>
              </a:ext>
            </a:extLst>
          </p:cNvPr>
          <p:cNvSpPr/>
          <p:nvPr/>
        </p:nvSpPr>
        <p:spPr>
          <a:xfrm>
            <a:off x="2400472" y="4067352"/>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3</a:t>
            </a:r>
          </a:p>
        </p:txBody>
      </p:sp>
      <p:sp>
        <p:nvSpPr>
          <p:cNvPr id="67" name="Ellipse 66">
            <a:extLst>
              <a:ext uri="{FF2B5EF4-FFF2-40B4-BE49-F238E27FC236}">
                <a16:creationId xmlns:a16="http://schemas.microsoft.com/office/drawing/2014/main" id="{A876C1BD-82B4-4CDD-8F3D-8AA6A9EC7DD6}"/>
              </a:ext>
            </a:extLst>
          </p:cNvPr>
          <p:cNvSpPr/>
          <p:nvPr/>
        </p:nvSpPr>
        <p:spPr>
          <a:xfrm>
            <a:off x="2462863" y="4785618"/>
            <a:ext cx="172877" cy="169610"/>
          </a:xfrm>
          <a:prstGeom prst="ellipse">
            <a:avLst/>
          </a:prstGeom>
          <a:solidFill>
            <a:srgbClr val="56A2D7"/>
          </a:solidFill>
          <a:ln>
            <a:solidFill>
              <a:srgbClr val="D9EF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a:solidFill>
                  <a:schemeClr val="bg1"/>
                </a:solidFill>
                <a:latin typeface="Roboto Condensed" panose="02000000000000000000" pitchFamily="2" charset="0"/>
                <a:ea typeface="Roboto Condensed" panose="02000000000000000000" pitchFamily="2" charset="0"/>
              </a:rPr>
              <a:t>2</a:t>
            </a:r>
          </a:p>
        </p:txBody>
      </p:sp>
      <p:cxnSp>
        <p:nvCxnSpPr>
          <p:cNvPr id="68" name="Gerader Verbinder 67">
            <a:extLst>
              <a:ext uri="{FF2B5EF4-FFF2-40B4-BE49-F238E27FC236}">
                <a16:creationId xmlns:a16="http://schemas.microsoft.com/office/drawing/2014/main" id="{922D8692-1CB5-4542-8AF8-0FF925FBB92C}"/>
              </a:ext>
            </a:extLst>
          </p:cNvPr>
          <p:cNvCxnSpPr>
            <a:cxnSpLocks/>
            <a:stCxn id="70" idx="3"/>
          </p:cNvCxnSpPr>
          <p:nvPr/>
        </p:nvCxnSpPr>
        <p:spPr>
          <a:xfrm flipH="1">
            <a:off x="3663902" y="3579759"/>
            <a:ext cx="2235628" cy="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69" name="Gerader Verbinder 68">
            <a:extLst>
              <a:ext uri="{FF2B5EF4-FFF2-40B4-BE49-F238E27FC236}">
                <a16:creationId xmlns:a16="http://schemas.microsoft.com/office/drawing/2014/main" id="{875447F7-A3A3-4CAF-A2D4-EAE553817F4B}"/>
              </a:ext>
            </a:extLst>
          </p:cNvPr>
          <p:cNvCxnSpPr>
            <a:cxnSpLocks/>
          </p:cNvCxnSpPr>
          <p:nvPr/>
        </p:nvCxnSpPr>
        <p:spPr>
          <a:xfrm flipH="1">
            <a:off x="3662105" y="3579760"/>
            <a:ext cx="2222703" cy="0"/>
          </a:xfrm>
          <a:prstGeom prst="line">
            <a:avLst/>
          </a:prstGeom>
          <a:ln>
            <a:noFill/>
          </a:ln>
        </p:spPr>
        <p:style>
          <a:lnRef idx="2">
            <a:schemeClr val="dk1">
              <a:shade val="50000"/>
            </a:schemeClr>
          </a:lnRef>
          <a:fillRef idx="1">
            <a:schemeClr val="dk1"/>
          </a:fillRef>
          <a:effectRef idx="0">
            <a:schemeClr val="dk1"/>
          </a:effectRef>
          <a:fontRef idx="minor">
            <a:schemeClr val="lt1"/>
          </a:fontRef>
        </p:style>
      </p:cxnSp>
      <p:sp>
        <p:nvSpPr>
          <p:cNvPr id="70" name="Rechteck 69">
            <a:extLst>
              <a:ext uri="{FF2B5EF4-FFF2-40B4-BE49-F238E27FC236}">
                <a16:creationId xmlns:a16="http://schemas.microsoft.com/office/drawing/2014/main" id="{DEE9F608-D4B1-45D1-9DDE-8E82B6DABF93}"/>
              </a:ext>
            </a:extLst>
          </p:cNvPr>
          <p:cNvSpPr/>
          <p:nvPr/>
        </p:nvSpPr>
        <p:spPr>
          <a:xfrm>
            <a:off x="4790730" y="2472628"/>
            <a:ext cx="1108800" cy="2214262"/>
          </a:xfrm>
          <a:prstGeom prst="rect">
            <a:avLst/>
          </a:prstGeom>
          <a:solidFill>
            <a:schemeClr val="bg1">
              <a:alpha val="7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1" name="Picture 7">
            <a:extLst>
              <a:ext uri="{FF2B5EF4-FFF2-40B4-BE49-F238E27FC236}">
                <a16:creationId xmlns:a16="http://schemas.microsoft.com/office/drawing/2014/main" id="{A6A18D69-4E53-4C57-9F18-D1E55BB9155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0725091">
            <a:off x="5647247" y="2590823"/>
            <a:ext cx="703332" cy="227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 name="Picture 7">
            <a:extLst>
              <a:ext uri="{FF2B5EF4-FFF2-40B4-BE49-F238E27FC236}">
                <a16:creationId xmlns:a16="http://schemas.microsoft.com/office/drawing/2014/main" id="{D20B94E0-8217-4CB5-8209-2CC9D83AFC9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757904" flipV="1">
            <a:off x="5636307" y="4462329"/>
            <a:ext cx="703856" cy="22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 name="Rechteck 72">
            <a:extLst>
              <a:ext uri="{FF2B5EF4-FFF2-40B4-BE49-F238E27FC236}">
                <a16:creationId xmlns:a16="http://schemas.microsoft.com/office/drawing/2014/main" id="{EDF76534-8730-4946-B6EE-1CAD9B600338}"/>
              </a:ext>
            </a:extLst>
          </p:cNvPr>
          <p:cNvSpPr/>
          <p:nvPr/>
        </p:nvSpPr>
        <p:spPr>
          <a:xfrm>
            <a:off x="8980429" y="2077805"/>
            <a:ext cx="2234205" cy="3385542"/>
          </a:xfrm>
          <a:prstGeom prst="rect">
            <a:avLst/>
          </a:prstGeom>
        </p:spPr>
        <p:txBody>
          <a:bodyPr wrap="square">
            <a:spAutoFit/>
          </a:bodyPr>
          <a:lstStyle/>
          <a:p>
            <a:pPr>
              <a:lnSpc>
                <a:spcPct val="150000"/>
              </a:lnSpc>
            </a:pPr>
            <a:r>
              <a:rPr lang="de-DE" sz="1200" b="1" dirty="0">
                <a:latin typeface="Roboto Condensed Light" panose="02000000000000000000" pitchFamily="2" charset="0"/>
                <a:ea typeface="Roboto Condensed Light" panose="02000000000000000000" pitchFamily="2" charset="0"/>
              </a:rPr>
              <a:t>Zweck</a:t>
            </a:r>
            <a:r>
              <a:rPr lang="de-DE" sz="1200" dirty="0">
                <a:latin typeface="Roboto Condensed Light" panose="02000000000000000000" pitchFamily="2" charset="0"/>
                <a:ea typeface="Roboto Condensed Light" panose="02000000000000000000" pitchFamily="2" charset="0"/>
              </a:rPr>
              <a:t>: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Überblick über relevante und aufkommende Technologien</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Aussage</a:t>
            </a:r>
            <a:r>
              <a:rPr lang="de-DE" sz="1200" dirty="0">
                <a:latin typeface="Roboto Condensed Light" panose="02000000000000000000" pitchFamily="2" charset="0"/>
                <a:ea typeface="Roboto Condensed Light" panose="02000000000000000000" pitchFamily="2" charset="0"/>
              </a:rPr>
              <a:t>:</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„Welche Technologien sind strategisch relevant und wie reif sind sie?“</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Darstellungslogik: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Visualisierung nach Reifegrad und Relevanz</a:t>
            </a:r>
          </a:p>
        </p:txBody>
      </p:sp>
      <p:cxnSp>
        <p:nvCxnSpPr>
          <p:cNvPr id="74" name="Gerader Verbinder 73">
            <a:extLst>
              <a:ext uri="{FF2B5EF4-FFF2-40B4-BE49-F238E27FC236}">
                <a16:creationId xmlns:a16="http://schemas.microsoft.com/office/drawing/2014/main" id="{69E7F275-19D6-4C62-89AD-699297351F64}"/>
              </a:ext>
            </a:extLst>
          </p:cNvPr>
          <p:cNvCxnSpPr>
            <a:cxnSpLocks/>
          </p:cNvCxnSpPr>
          <p:nvPr/>
        </p:nvCxnSpPr>
        <p:spPr>
          <a:xfrm flipV="1">
            <a:off x="8952471" y="2123242"/>
            <a:ext cx="0" cy="332258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8644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892985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4" name="Rechteck 43">
            <a:extLst>
              <a:ext uri="{FF2B5EF4-FFF2-40B4-BE49-F238E27FC236}">
                <a16:creationId xmlns:a16="http://schemas.microsoft.com/office/drawing/2014/main" id="{23A65D12-8FB1-4814-9E7B-B6B5B878C1B7}"/>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2" name="Rechteck 21">
            <a:extLst>
              <a:ext uri="{FF2B5EF4-FFF2-40B4-BE49-F238E27FC236}">
                <a16:creationId xmlns:a16="http://schemas.microsoft.com/office/drawing/2014/main" id="{71F5EEBF-C3B8-4825-8B03-4199A197FA83}"/>
              </a:ext>
            </a:extLst>
          </p:cNvPr>
          <p:cNvSpPr/>
          <p:nvPr/>
        </p:nvSpPr>
        <p:spPr>
          <a:xfrm>
            <a:off x="882546" y="1402786"/>
            <a:ext cx="3168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Alternativen zum Technologieradar: Technologietrichter</a:t>
            </a:r>
          </a:p>
        </p:txBody>
      </p:sp>
      <p:grpSp>
        <p:nvGrpSpPr>
          <p:cNvPr id="48" name="Gruppieren 47">
            <a:extLst>
              <a:ext uri="{FF2B5EF4-FFF2-40B4-BE49-F238E27FC236}">
                <a16:creationId xmlns:a16="http://schemas.microsoft.com/office/drawing/2014/main" id="{167F6BEA-3C73-4DE6-B66F-1B278866BC0F}"/>
              </a:ext>
            </a:extLst>
          </p:cNvPr>
          <p:cNvGrpSpPr/>
          <p:nvPr/>
        </p:nvGrpSpPr>
        <p:grpSpPr>
          <a:xfrm>
            <a:off x="2023876" y="2129350"/>
            <a:ext cx="5841314" cy="3023352"/>
            <a:chOff x="888954" y="2743333"/>
            <a:chExt cx="6353270" cy="3526262"/>
          </a:xfrm>
        </p:grpSpPr>
        <p:pic>
          <p:nvPicPr>
            <p:cNvPr id="49" name="Picture 4">
              <a:extLst>
                <a:ext uri="{FF2B5EF4-FFF2-40B4-BE49-F238E27FC236}">
                  <a16:creationId xmlns:a16="http://schemas.microsoft.com/office/drawing/2014/main" id="{A525711D-63BD-40FB-B168-139F560DCD1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6182" y="2870697"/>
              <a:ext cx="6292382" cy="594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 name="Picture 5">
              <a:extLst>
                <a:ext uri="{FF2B5EF4-FFF2-40B4-BE49-F238E27FC236}">
                  <a16:creationId xmlns:a16="http://schemas.microsoft.com/office/drawing/2014/main" id="{3E36C228-2D76-44B8-9CDE-DB5E881DEC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6033" y="5441689"/>
              <a:ext cx="6266191" cy="643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Rechteck 50">
              <a:extLst>
                <a:ext uri="{FF2B5EF4-FFF2-40B4-BE49-F238E27FC236}">
                  <a16:creationId xmlns:a16="http://schemas.microsoft.com/office/drawing/2014/main" id="{598F846A-08E2-4B25-83CD-5580F94BA60D}"/>
                </a:ext>
              </a:extLst>
            </p:cNvPr>
            <p:cNvSpPr/>
            <p:nvPr/>
          </p:nvSpPr>
          <p:spPr>
            <a:xfrm>
              <a:off x="2478271" y="4530084"/>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latin typeface="Roboto Condensed Light" panose="02000000000000000000" pitchFamily="2" charset="0"/>
                  <a:ea typeface="Roboto Condensed Light" panose="02000000000000000000" pitchFamily="2" charset="0"/>
                </a:rPr>
                <a:t>…</a:t>
              </a:r>
              <a:endParaRPr lang="de-DE" sz="1200" dirty="0">
                <a:solidFill>
                  <a:schemeClr val="dk1"/>
                </a:solidFill>
                <a:latin typeface="Roboto Condensed Light" panose="02000000000000000000" pitchFamily="2" charset="0"/>
                <a:ea typeface="Roboto Condensed Light" panose="02000000000000000000" pitchFamily="2" charset="0"/>
              </a:endParaRPr>
            </a:p>
          </p:txBody>
        </p:sp>
        <p:sp>
          <p:nvSpPr>
            <p:cNvPr id="52" name="Rechteck 51">
              <a:extLst>
                <a:ext uri="{FF2B5EF4-FFF2-40B4-BE49-F238E27FC236}">
                  <a16:creationId xmlns:a16="http://schemas.microsoft.com/office/drawing/2014/main" id="{6A3A8034-4168-4D4C-B1E9-68EDDD77611B}"/>
                </a:ext>
              </a:extLst>
            </p:cNvPr>
            <p:cNvSpPr/>
            <p:nvPr/>
          </p:nvSpPr>
          <p:spPr>
            <a:xfrm>
              <a:off x="3995760" y="4253949"/>
              <a:ext cx="1137623"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a:t>
              </a:r>
            </a:p>
          </p:txBody>
        </p:sp>
        <p:sp>
          <p:nvSpPr>
            <p:cNvPr id="53" name="Rechteck 52">
              <a:extLst>
                <a:ext uri="{FF2B5EF4-FFF2-40B4-BE49-F238E27FC236}">
                  <a16:creationId xmlns:a16="http://schemas.microsoft.com/office/drawing/2014/main" id="{B87C6B19-7FFA-4585-94AF-77E22DFCF034}"/>
                </a:ext>
              </a:extLst>
            </p:cNvPr>
            <p:cNvSpPr/>
            <p:nvPr/>
          </p:nvSpPr>
          <p:spPr>
            <a:xfrm>
              <a:off x="3234105" y="4255061"/>
              <a:ext cx="918225"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a:t>
              </a:r>
            </a:p>
          </p:txBody>
        </p:sp>
        <p:sp>
          <p:nvSpPr>
            <p:cNvPr id="54" name="Rechteck 53">
              <a:extLst>
                <a:ext uri="{FF2B5EF4-FFF2-40B4-BE49-F238E27FC236}">
                  <a16:creationId xmlns:a16="http://schemas.microsoft.com/office/drawing/2014/main" id="{9C1A256A-6B46-46DA-9132-B6BDF1E31004}"/>
                </a:ext>
              </a:extLst>
            </p:cNvPr>
            <p:cNvSpPr/>
            <p:nvPr/>
          </p:nvSpPr>
          <p:spPr>
            <a:xfrm>
              <a:off x="1696187" y="3626232"/>
              <a:ext cx="597173"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LOHC</a:t>
              </a:r>
            </a:p>
          </p:txBody>
        </p:sp>
        <p:sp>
          <p:nvSpPr>
            <p:cNvPr id="55" name="Ellipse 54">
              <a:extLst>
                <a:ext uri="{FF2B5EF4-FFF2-40B4-BE49-F238E27FC236}">
                  <a16:creationId xmlns:a16="http://schemas.microsoft.com/office/drawing/2014/main" id="{DF2BA814-EEEA-4EA3-BBC5-19F46F5C4489}"/>
                </a:ext>
              </a:extLst>
            </p:cNvPr>
            <p:cNvSpPr/>
            <p:nvPr/>
          </p:nvSpPr>
          <p:spPr>
            <a:xfrm>
              <a:off x="1932461" y="3873111"/>
              <a:ext cx="134772" cy="138730"/>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sp>
          <p:nvSpPr>
            <p:cNvPr id="56" name="Ellipse 55">
              <a:extLst>
                <a:ext uri="{FF2B5EF4-FFF2-40B4-BE49-F238E27FC236}">
                  <a16:creationId xmlns:a16="http://schemas.microsoft.com/office/drawing/2014/main" id="{638B8B1A-3E44-48E3-B174-A54032FD8C32}"/>
                </a:ext>
              </a:extLst>
            </p:cNvPr>
            <p:cNvSpPr/>
            <p:nvPr/>
          </p:nvSpPr>
          <p:spPr>
            <a:xfrm>
              <a:off x="4506203" y="4498160"/>
              <a:ext cx="107817" cy="11098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sp>
          <p:nvSpPr>
            <p:cNvPr id="57" name="Ellipse 56">
              <a:extLst>
                <a:ext uri="{FF2B5EF4-FFF2-40B4-BE49-F238E27FC236}">
                  <a16:creationId xmlns:a16="http://schemas.microsoft.com/office/drawing/2014/main" id="{8102A94F-F48A-4946-9A81-FEA60DCF4EC8}"/>
                </a:ext>
              </a:extLst>
            </p:cNvPr>
            <p:cNvSpPr/>
            <p:nvPr/>
          </p:nvSpPr>
          <p:spPr>
            <a:xfrm>
              <a:off x="3568805" y="4495308"/>
              <a:ext cx="269543" cy="277460"/>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sp>
          <p:nvSpPr>
            <p:cNvPr id="58" name="Ellipse 57">
              <a:extLst>
                <a:ext uri="{FF2B5EF4-FFF2-40B4-BE49-F238E27FC236}">
                  <a16:creationId xmlns:a16="http://schemas.microsoft.com/office/drawing/2014/main" id="{A8FE90A8-DBDD-4FEE-ABBE-6339829E60B7}"/>
                </a:ext>
              </a:extLst>
            </p:cNvPr>
            <p:cNvSpPr/>
            <p:nvPr/>
          </p:nvSpPr>
          <p:spPr>
            <a:xfrm>
              <a:off x="2657285" y="4764180"/>
              <a:ext cx="323452" cy="33295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cxnSp>
          <p:nvCxnSpPr>
            <p:cNvPr id="59" name="Gerader Verbinder 58">
              <a:extLst>
                <a:ext uri="{FF2B5EF4-FFF2-40B4-BE49-F238E27FC236}">
                  <a16:creationId xmlns:a16="http://schemas.microsoft.com/office/drawing/2014/main" id="{26B979A8-AA2E-405B-9698-0FA670263A22}"/>
                </a:ext>
              </a:extLst>
            </p:cNvPr>
            <p:cNvCxnSpPr/>
            <p:nvPr/>
          </p:nvCxnSpPr>
          <p:spPr>
            <a:xfrm>
              <a:off x="2439286" y="2876102"/>
              <a:ext cx="0" cy="3149123"/>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0" name="Gerader Verbinder 59">
              <a:extLst>
                <a:ext uri="{FF2B5EF4-FFF2-40B4-BE49-F238E27FC236}">
                  <a16:creationId xmlns:a16="http://schemas.microsoft.com/office/drawing/2014/main" id="{40A34DED-6ED3-4EDE-8BFE-503202386198}"/>
                </a:ext>
              </a:extLst>
            </p:cNvPr>
            <p:cNvCxnSpPr/>
            <p:nvPr/>
          </p:nvCxnSpPr>
          <p:spPr>
            <a:xfrm>
              <a:off x="3305037" y="2993559"/>
              <a:ext cx="0" cy="2897193"/>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95F07B1F-F018-4389-8056-273A2D2234BD}"/>
                </a:ext>
              </a:extLst>
            </p:cNvPr>
            <p:cNvCxnSpPr/>
            <p:nvPr/>
          </p:nvCxnSpPr>
          <p:spPr>
            <a:xfrm>
              <a:off x="5036537" y="3169003"/>
              <a:ext cx="0" cy="2519298"/>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2" name="Rechteck 61">
              <a:extLst>
                <a:ext uri="{FF2B5EF4-FFF2-40B4-BE49-F238E27FC236}">
                  <a16:creationId xmlns:a16="http://schemas.microsoft.com/office/drawing/2014/main" id="{0D7B03E9-6452-4A15-9F72-760FF47C0797}"/>
                </a:ext>
              </a:extLst>
            </p:cNvPr>
            <p:cNvSpPr/>
            <p:nvPr/>
          </p:nvSpPr>
          <p:spPr>
            <a:xfrm>
              <a:off x="2506640" y="3857359"/>
              <a:ext cx="597173"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a:t>
              </a:r>
            </a:p>
          </p:txBody>
        </p:sp>
        <p:sp>
          <p:nvSpPr>
            <p:cNvPr id="63" name="Ellipse 62">
              <a:extLst>
                <a:ext uri="{FF2B5EF4-FFF2-40B4-BE49-F238E27FC236}">
                  <a16:creationId xmlns:a16="http://schemas.microsoft.com/office/drawing/2014/main" id="{A821AA3B-B3FF-4FC9-9E89-34C3EB303F65}"/>
                </a:ext>
              </a:extLst>
            </p:cNvPr>
            <p:cNvSpPr/>
            <p:nvPr/>
          </p:nvSpPr>
          <p:spPr>
            <a:xfrm>
              <a:off x="2637358" y="4092378"/>
              <a:ext cx="339589" cy="33515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a:latin typeface="Roboto Condensed Light" panose="02000000000000000000" pitchFamily="2" charset="0"/>
                <a:ea typeface="Roboto Condensed Light" panose="02000000000000000000" pitchFamily="2" charset="0"/>
              </a:endParaRPr>
            </a:p>
          </p:txBody>
        </p:sp>
        <p:cxnSp>
          <p:nvCxnSpPr>
            <p:cNvPr id="64" name="Gerader Verbinder 63">
              <a:extLst>
                <a:ext uri="{FF2B5EF4-FFF2-40B4-BE49-F238E27FC236}">
                  <a16:creationId xmlns:a16="http://schemas.microsoft.com/office/drawing/2014/main" id="{79E1F161-66D2-4131-8453-439CAB27F56C}"/>
                </a:ext>
              </a:extLst>
            </p:cNvPr>
            <p:cNvCxnSpPr/>
            <p:nvPr/>
          </p:nvCxnSpPr>
          <p:spPr>
            <a:xfrm>
              <a:off x="1573536" y="2743333"/>
              <a:ext cx="0" cy="344304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5" name="Gerader Verbinder 64">
              <a:extLst>
                <a:ext uri="{FF2B5EF4-FFF2-40B4-BE49-F238E27FC236}">
                  <a16:creationId xmlns:a16="http://schemas.microsoft.com/office/drawing/2014/main" id="{9F63BC40-02C7-4CFB-A251-D969E8587FCE}"/>
                </a:ext>
              </a:extLst>
            </p:cNvPr>
            <p:cNvCxnSpPr/>
            <p:nvPr/>
          </p:nvCxnSpPr>
          <p:spPr>
            <a:xfrm>
              <a:off x="4170787" y="3090291"/>
              <a:ext cx="0" cy="268725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6" name="Rechteck 65">
              <a:extLst>
                <a:ext uri="{FF2B5EF4-FFF2-40B4-BE49-F238E27FC236}">
                  <a16:creationId xmlns:a16="http://schemas.microsoft.com/office/drawing/2014/main" id="{A6B6FC73-B799-45AF-90BA-E57FB0A1236A}"/>
                </a:ext>
              </a:extLst>
            </p:cNvPr>
            <p:cNvSpPr/>
            <p:nvPr/>
          </p:nvSpPr>
          <p:spPr>
            <a:xfrm rot="21072588">
              <a:off x="888954" y="6036302"/>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1</a:t>
              </a:r>
            </a:p>
          </p:txBody>
        </p:sp>
        <p:sp>
          <p:nvSpPr>
            <p:cNvPr id="67" name="Rechteck 66">
              <a:extLst>
                <a:ext uri="{FF2B5EF4-FFF2-40B4-BE49-F238E27FC236}">
                  <a16:creationId xmlns:a16="http://schemas.microsoft.com/office/drawing/2014/main" id="{D7BD719D-C16D-47FF-AC95-246EA7E49EAD}"/>
                </a:ext>
              </a:extLst>
            </p:cNvPr>
            <p:cNvSpPr/>
            <p:nvPr/>
          </p:nvSpPr>
          <p:spPr>
            <a:xfrm rot="21072588">
              <a:off x="1634772" y="5899630"/>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2</a:t>
              </a:r>
            </a:p>
          </p:txBody>
        </p:sp>
        <p:sp>
          <p:nvSpPr>
            <p:cNvPr id="68" name="Rechteck 67">
              <a:extLst>
                <a:ext uri="{FF2B5EF4-FFF2-40B4-BE49-F238E27FC236}">
                  <a16:creationId xmlns:a16="http://schemas.microsoft.com/office/drawing/2014/main" id="{F29FEF76-DC0F-417F-B470-4B5AF31E865A}"/>
                </a:ext>
              </a:extLst>
            </p:cNvPr>
            <p:cNvSpPr/>
            <p:nvPr/>
          </p:nvSpPr>
          <p:spPr>
            <a:xfrm rot="21072588">
              <a:off x="2513425" y="5752895"/>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3</a:t>
              </a:r>
            </a:p>
          </p:txBody>
        </p:sp>
        <p:sp>
          <p:nvSpPr>
            <p:cNvPr id="69" name="Rechteck 68">
              <a:extLst>
                <a:ext uri="{FF2B5EF4-FFF2-40B4-BE49-F238E27FC236}">
                  <a16:creationId xmlns:a16="http://schemas.microsoft.com/office/drawing/2014/main" id="{6AFF0F0B-02D8-4CA1-99C2-2367A1D1DA1B}"/>
                </a:ext>
              </a:extLst>
            </p:cNvPr>
            <p:cNvSpPr/>
            <p:nvPr/>
          </p:nvSpPr>
          <p:spPr>
            <a:xfrm rot="21223426">
              <a:off x="3358165" y="5651309"/>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4</a:t>
              </a:r>
            </a:p>
          </p:txBody>
        </p:sp>
        <p:sp>
          <p:nvSpPr>
            <p:cNvPr id="70" name="Rechteck 69">
              <a:extLst>
                <a:ext uri="{FF2B5EF4-FFF2-40B4-BE49-F238E27FC236}">
                  <a16:creationId xmlns:a16="http://schemas.microsoft.com/office/drawing/2014/main" id="{6D8F6B2D-D78A-4225-92FB-7DABAE8E487B}"/>
                </a:ext>
              </a:extLst>
            </p:cNvPr>
            <p:cNvSpPr/>
            <p:nvPr/>
          </p:nvSpPr>
          <p:spPr>
            <a:xfrm rot="21392786">
              <a:off x="4258219" y="5553201"/>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5</a:t>
              </a:r>
            </a:p>
          </p:txBody>
        </p:sp>
        <p:sp>
          <p:nvSpPr>
            <p:cNvPr id="71" name="Rechteck 70">
              <a:extLst>
                <a:ext uri="{FF2B5EF4-FFF2-40B4-BE49-F238E27FC236}">
                  <a16:creationId xmlns:a16="http://schemas.microsoft.com/office/drawing/2014/main" id="{72C07913-F70C-4495-B83B-217A45A6155F}"/>
                </a:ext>
              </a:extLst>
            </p:cNvPr>
            <p:cNvSpPr/>
            <p:nvPr/>
          </p:nvSpPr>
          <p:spPr>
            <a:xfrm rot="21392786">
              <a:off x="5077123" y="5497016"/>
              <a:ext cx="681480" cy="2332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200" dirty="0">
                  <a:solidFill>
                    <a:schemeClr val="dk1"/>
                  </a:solidFill>
                  <a:latin typeface="Roboto Condensed Light" panose="02000000000000000000" pitchFamily="2" charset="0"/>
                  <a:ea typeface="Roboto Condensed Light" panose="02000000000000000000" pitchFamily="2" charset="0"/>
                </a:rPr>
                <a:t>TRL …</a:t>
              </a:r>
            </a:p>
          </p:txBody>
        </p:sp>
      </p:grpSp>
      <p:sp>
        <p:nvSpPr>
          <p:cNvPr id="72" name="Rechteck 71">
            <a:extLst>
              <a:ext uri="{FF2B5EF4-FFF2-40B4-BE49-F238E27FC236}">
                <a16:creationId xmlns:a16="http://schemas.microsoft.com/office/drawing/2014/main" id="{95581F2E-849A-4D5D-9FFB-AAB1411AC5FA}"/>
              </a:ext>
            </a:extLst>
          </p:cNvPr>
          <p:cNvSpPr/>
          <p:nvPr/>
        </p:nvSpPr>
        <p:spPr>
          <a:xfrm>
            <a:off x="6159363" y="3286580"/>
            <a:ext cx="1800000" cy="137951"/>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r>
              <a:rPr lang="de-DE" sz="1200" dirty="0">
                <a:solidFill>
                  <a:schemeClr val="dk1"/>
                </a:solidFill>
                <a:latin typeface="Roboto Condensed Light" panose="02000000000000000000" pitchFamily="2" charset="0"/>
                <a:ea typeface="Roboto Condensed Light" panose="02000000000000000000" pitchFamily="2" charset="0"/>
              </a:rPr>
              <a:t>= Produkttechnologie</a:t>
            </a:r>
          </a:p>
        </p:txBody>
      </p:sp>
      <p:sp>
        <p:nvSpPr>
          <p:cNvPr id="73" name="Rechteck 72">
            <a:extLst>
              <a:ext uri="{FF2B5EF4-FFF2-40B4-BE49-F238E27FC236}">
                <a16:creationId xmlns:a16="http://schemas.microsoft.com/office/drawing/2014/main" id="{FB0971FE-AEE4-435F-B838-4689CE6709D0}"/>
              </a:ext>
            </a:extLst>
          </p:cNvPr>
          <p:cNvSpPr/>
          <p:nvPr/>
        </p:nvSpPr>
        <p:spPr>
          <a:xfrm>
            <a:off x="6159364" y="3509949"/>
            <a:ext cx="1800000" cy="114686"/>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r>
              <a:rPr lang="de-DE" sz="1200" dirty="0">
                <a:solidFill>
                  <a:schemeClr val="dk1"/>
                </a:solidFill>
                <a:latin typeface="Roboto Condensed Light" panose="02000000000000000000" pitchFamily="2" charset="0"/>
                <a:ea typeface="Roboto Condensed Light" panose="02000000000000000000" pitchFamily="2" charset="0"/>
              </a:rPr>
              <a:t>= Prozesstechnologie</a:t>
            </a:r>
          </a:p>
        </p:txBody>
      </p:sp>
      <p:sp>
        <p:nvSpPr>
          <p:cNvPr id="74" name="Rechteck 73">
            <a:extLst>
              <a:ext uri="{FF2B5EF4-FFF2-40B4-BE49-F238E27FC236}">
                <a16:creationId xmlns:a16="http://schemas.microsoft.com/office/drawing/2014/main" id="{70B7B65E-04FF-4263-A4EE-8F786F2054D8}"/>
              </a:ext>
            </a:extLst>
          </p:cNvPr>
          <p:cNvSpPr/>
          <p:nvPr/>
        </p:nvSpPr>
        <p:spPr>
          <a:xfrm>
            <a:off x="6170190" y="3733889"/>
            <a:ext cx="1800000" cy="13778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r>
              <a:rPr lang="de-DE" sz="1200" dirty="0">
                <a:solidFill>
                  <a:schemeClr val="dk1"/>
                </a:solidFill>
                <a:latin typeface="Roboto Condensed Light" panose="02000000000000000000" pitchFamily="2" charset="0"/>
                <a:ea typeface="Roboto Condensed Light" panose="02000000000000000000" pitchFamily="2" charset="0"/>
              </a:rPr>
              <a:t>= Impact</a:t>
            </a:r>
          </a:p>
        </p:txBody>
      </p:sp>
      <p:cxnSp>
        <p:nvCxnSpPr>
          <p:cNvPr id="113" name="Gerade Verbindung mit Pfeil 112">
            <a:extLst>
              <a:ext uri="{FF2B5EF4-FFF2-40B4-BE49-F238E27FC236}">
                <a16:creationId xmlns:a16="http://schemas.microsoft.com/office/drawing/2014/main" id="{D551D727-1609-4F7B-B8F2-25E53CBA4A92}"/>
              </a:ext>
            </a:extLst>
          </p:cNvPr>
          <p:cNvCxnSpPr>
            <a:stCxn id="116" idx="3"/>
            <a:endCxn id="116" idx="7"/>
          </p:cNvCxnSpPr>
          <p:nvPr/>
        </p:nvCxnSpPr>
        <p:spPr>
          <a:xfrm flipV="1">
            <a:off x="6076408" y="3744844"/>
            <a:ext cx="130543" cy="115878"/>
          </a:xfrm>
          <a:prstGeom prst="straightConnector1">
            <a:avLst/>
          </a:prstGeom>
          <a:ln w="63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4" name="Ellipse 113">
            <a:extLst>
              <a:ext uri="{FF2B5EF4-FFF2-40B4-BE49-F238E27FC236}">
                <a16:creationId xmlns:a16="http://schemas.microsoft.com/office/drawing/2014/main" id="{C93DCE1C-1FE4-44D6-A17E-D791C1FD7F0C}"/>
              </a:ext>
            </a:extLst>
          </p:cNvPr>
          <p:cNvSpPr/>
          <p:nvPr/>
        </p:nvSpPr>
        <p:spPr>
          <a:xfrm>
            <a:off x="6049372" y="3273346"/>
            <a:ext cx="184615" cy="163876"/>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sp>
        <p:nvSpPr>
          <p:cNvPr id="115" name="Ellipse 114">
            <a:extLst>
              <a:ext uri="{FF2B5EF4-FFF2-40B4-BE49-F238E27FC236}">
                <a16:creationId xmlns:a16="http://schemas.microsoft.com/office/drawing/2014/main" id="{8D09AD2E-7C98-4736-95E3-2F4154FADA3F}"/>
              </a:ext>
            </a:extLst>
          </p:cNvPr>
          <p:cNvSpPr/>
          <p:nvPr/>
        </p:nvSpPr>
        <p:spPr>
          <a:xfrm>
            <a:off x="6049372" y="3497096"/>
            <a:ext cx="184615" cy="16387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sp>
        <p:nvSpPr>
          <p:cNvPr id="116" name="Ellipse 115">
            <a:extLst>
              <a:ext uri="{FF2B5EF4-FFF2-40B4-BE49-F238E27FC236}">
                <a16:creationId xmlns:a16="http://schemas.microsoft.com/office/drawing/2014/main" id="{BA5D616F-D2C1-4D2D-869A-CB150A37A4E5}"/>
              </a:ext>
            </a:extLst>
          </p:cNvPr>
          <p:cNvSpPr/>
          <p:nvPr/>
        </p:nvSpPr>
        <p:spPr>
          <a:xfrm>
            <a:off x="6049372" y="3720845"/>
            <a:ext cx="184615" cy="163876"/>
          </a:xfrm>
          <a:prstGeom prst="ellipse">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a:latin typeface="Roboto Condensed Light" panose="02000000000000000000" pitchFamily="2" charset="0"/>
              <a:ea typeface="Roboto Condensed Light" panose="02000000000000000000" pitchFamily="2" charset="0"/>
            </a:endParaRPr>
          </a:p>
        </p:txBody>
      </p:sp>
      <p:cxnSp>
        <p:nvCxnSpPr>
          <p:cNvPr id="117" name="Gerade Verbindung mit Pfeil 116">
            <a:extLst>
              <a:ext uri="{FF2B5EF4-FFF2-40B4-BE49-F238E27FC236}">
                <a16:creationId xmlns:a16="http://schemas.microsoft.com/office/drawing/2014/main" id="{18DBB82B-4E2C-42ED-BC66-E892DFFFF188}"/>
              </a:ext>
            </a:extLst>
          </p:cNvPr>
          <p:cNvCxnSpPr/>
          <p:nvPr/>
        </p:nvCxnSpPr>
        <p:spPr>
          <a:xfrm flipV="1">
            <a:off x="6081670" y="3759944"/>
            <a:ext cx="117024" cy="109127"/>
          </a:xfrm>
          <a:prstGeom prst="straightConnector1">
            <a:avLst/>
          </a:prstGeom>
          <a:ln w="63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 name="Gerader Verbinder 120">
            <a:extLst>
              <a:ext uri="{FF2B5EF4-FFF2-40B4-BE49-F238E27FC236}">
                <a16:creationId xmlns:a16="http://schemas.microsoft.com/office/drawing/2014/main" id="{B2BDC21D-47E5-4B30-AE45-EEA9CCE0E917}"/>
              </a:ext>
            </a:extLst>
          </p:cNvPr>
          <p:cNvCxnSpPr>
            <a:cxnSpLocks/>
          </p:cNvCxnSpPr>
          <p:nvPr/>
        </p:nvCxnSpPr>
        <p:spPr>
          <a:xfrm flipV="1">
            <a:off x="8952471" y="2063975"/>
            <a:ext cx="0" cy="332258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23" name="Rechteck 122">
            <a:extLst>
              <a:ext uri="{FF2B5EF4-FFF2-40B4-BE49-F238E27FC236}">
                <a16:creationId xmlns:a16="http://schemas.microsoft.com/office/drawing/2014/main" id="{E2547FBA-8636-4606-961B-5272BF737BC6}"/>
              </a:ext>
            </a:extLst>
          </p:cNvPr>
          <p:cNvSpPr/>
          <p:nvPr/>
        </p:nvSpPr>
        <p:spPr>
          <a:xfrm>
            <a:off x="8980429" y="2163530"/>
            <a:ext cx="2234205" cy="3108543"/>
          </a:xfrm>
          <a:prstGeom prst="rect">
            <a:avLst/>
          </a:prstGeom>
        </p:spPr>
        <p:txBody>
          <a:bodyPr wrap="square">
            <a:spAutoFit/>
          </a:bodyPr>
          <a:lstStyle/>
          <a:p>
            <a:pPr>
              <a:lnSpc>
                <a:spcPct val="150000"/>
              </a:lnSpc>
            </a:pPr>
            <a:r>
              <a:rPr lang="de-DE" sz="1200" b="1" dirty="0">
                <a:latin typeface="Roboto Condensed Light" panose="02000000000000000000" pitchFamily="2" charset="0"/>
                <a:ea typeface="Roboto Condensed Light" panose="02000000000000000000" pitchFamily="2" charset="0"/>
              </a:rPr>
              <a:t>Zweck</a:t>
            </a:r>
            <a:r>
              <a:rPr lang="de-DE" sz="1200" dirty="0">
                <a:latin typeface="Roboto Condensed Light" panose="02000000000000000000" pitchFamily="2" charset="0"/>
                <a:ea typeface="Roboto Condensed Light" panose="02000000000000000000" pitchFamily="2" charset="0"/>
              </a:rPr>
              <a:t>: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Zeitliche Strukturierung zu erwartender Technologieentwicklungen</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Aussage</a:t>
            </a:r>
            <a:r>
              <a:rPr lang="de-DE" sz="1200" dirty="0">
                <a:latin typeface="Roboto Condensed Light" panose="02000000000000000000" pitchFamily="2" charset="0"/>
                <a:ea typeface="Roboto Condensed Light" panose="02000000000000000000" pitchFamily="2" charset="0"/>
              </a:rPr>
              <a:t>:</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„Wann müssen wir handeln?“</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Darstellungslogik: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Zeitliche bzw. TRL-bezogene Anordnung</a:t>
            </a:r>
          </a:p>
        </p:txBody>
      </p:sp>
    </p:spTree>
    <p:extLst>
      <p:ext uri="{BB962C8B-B14F-4D97-AF65-F5344CB8AC3E}">
        <p14:creationId xmlns:p14="http://schemas.microsoft.com/office/powerpoint/2010/main" val="34442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864824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A80337C0-4FD5-45AF-BF67-02B4C1258EF8}"/>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Informationsaufbereitung &amp; -kommunikation</a:t>
            </a:r>
          </a:p>
        </p:txBody>
      </p:sp>
      <p:sp>
        <p:nvSpPr>
          <p:cNvPr id="22" name="Rechteck 21">
            <a:extLst>
              <a:ext uri="{FF2B5EF4-FFF2-40B4-BE49-F238E27FC236}">
                <a16:creationId xmlns:a16="http://schemas.microsoft.com/office/drawing/2014/main" id="{71F5EEBF-C3B8-4825-8B03-4199A197FA83}"/>
              </a:ext>
            </a:extLst>
          </p:cNvPr>
          <p:cNvSpPr/>
          <p:nvPr/>
        </p:nvSpPr>
        <p:spPr>
          <a:xfrm>
            <a:off x="882546" y="1402786"/>
            <a:ext cx="3312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Alternativen zum Technologieradar: Technologiedatenbank</a:t>
            </a:r>
          </a:p>
        </p:txBody>
      </p:sp>
      <p:cxnSp>
        <p:nvCxnSpPr>
          <p:cNvPr id="121" name="Gerader Verbinder 120">
            <a:extLst>
              <a:ext uri="{FF2B5EF4-FFF2-40B4-BE49-F238E27FC236}">
                <a16:creationId xmlns:a16="http://schemas.microsoft.com/office/drawing/2014/main" id="{B2BDC21D-47E5-4B30-AE45-EEA9CCE0E917}"/>
              </a:ext>
            </a:extLst>
          </p:cNvPr>
          <p:cNvCxnSpPr>
            <a:cxnSpLocks/>
          </p:cNvCxnSpPr>
          <p:nvPr/>
        </p:nvCxnSpPr>
        <p:spPr>
          <a:xfrm flipV="1">
            <a:off x="8952471" y="2063975"/>
            <a:ext cx="0" cy="332258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aphicFrame>
        <p:nvGraphicFramePr>
          <p:cNvPr id="2" name="Tabelle 1">
            <a:extLst>
              <a:ext uri="{FF2B5EF4-FFF2-40B4-BE49-F238E27FC236}">
                <a16:creationId xmlns:a16="http://schemas.microsoft.com/office/drawing/2014/main" id="{3F012AC3-FE6C-4594-9B06-3476A50652F6}"/>
              </a:ext>
            </a:extLst>
          </p:cNvPr>
          <p:cNvGraphicFramePr>
            <a:graphicFrameLocks noGrp="1"/>
          </p:cNvGraphicFramePr>
          <p:nvPr>
            <p:extLst>
              <p:ext uri="{D42A27DB-BD31-4B8C-83A1-F6EECF244321}">
                <p14:modId xmlns:p14="http://schemas.microsoft.com/office/powerpoint/2010/main" val="3227293265"/>
              </p:ext>
            </p:extLst>
          </p:nvPr>
        </p:nvGraphicFramePr>
        <p:xfrm>
          <a:off x="1386678" y="2733259"/>
          <a:ext cx="6861972" cy="1854200"/>
        </p:xfrm>
        <a:graphic>
          <a:graphicData uri="http://schemas.openxmlformats.org/drawingml/2006/table">
            <a:tbl>
              <a:tblPr firstRow="1" bandRow="1">
                <a:effectLst>
                  <a:outerShdw blurRad="50800" dist="38100" dir="5400000" algn="t" rotWithShape="0">
                    <a:prstClr val="black">
                      <a:alpha val="40000"/>
                    </a:prstClr>
                  </a:outerShdw>
                </a:effectLst>
                <a:tableStyleId>{7E9639D4-E3E2-4D34-9284-5A2195B3D0D7}</a:tableStyleId>
              </a:tblPr>
              <a:tblGrid>
                <a:gridCol w="1273547">
                  <a:extLst>
                    <a:ext uri="{9D8B030D-6E8A-4147-A177-3AD203B41FA5}">
                      <a16:colId xmlns:a16="http://schemas.microsoft.com/office/drawing/2014/main" val="3903503274"/>
                    </a:ext>
                  </a:extLst>
                </a:gridCol>
                <a:gridCol w="918852">
                  <a:extLst>
                    <a:ext uri="{9D8B030D-6E8A-4147-A177-3AD203B41FA5}">
                      <a16:colId xmlns:a16="http://schemas.microsoft.com/office/drawing/2014/main" val="2179829077"/>
                    </a:ext>
                  </a:extLst>
                </a:gridCol>
                <a:gridCol w="436832">
                  <a:extLst>
                    <a:ext uri="{9D8B030D-6E8A-4147-A177-3AD203B41FA5}">
                      <a16:colId xmlns:a16="http://schemas.microsoft.com/office/drawing/2014/main" val="2023658972"/>
                    </a:ext>
                  </a:extLst>
                </a:gridCol>
                <a:gridCol w="2146766">
                  <a:extLst>
                    <a:ext uri="{9D8B030D-6E8A-4147-A177-3AD203B41FA5}">
                      <a16:colId xmlns:a16="http://schemas.microsoft.com/office/drawing/2014/main" val="1368323942"/>
                    </a:ext>
                  </a:extLst>
                </a:gridCol>
                <a:gridCol w="1000125">
                  <a:extLst>
                    <a:ext uri="{9D8B030D-6E8A-4147-A177-3AD203B41FA5}">
                      <a16:colId xmlns:a16="http://schemas.microsoft.com/office/drawing/2014/main" val="3556428278"/>
                    </a:ext>
                  </a:extLst>
                </a:gridCol>
                <a:gridCol w="1085850">
                  <a:extLst>
                    <a:ext uri="{9D8B030D-6E8A-4147-A177-3AD203B41FA5}">
                      <a16:colId xmlns:a16="http://schemas.microsoft.com/office/drawing/2014/main" val="2902690980"/>
                    </a:ext>
                  </a:extLst>
                </a:gridCol>
              </a:tblGrid>
              <a:tr h="370840">
                <a:tc>
                  <a:txBody>
                    <a:bodyPr/>
                    <a:lstStyle/>
                    <a:p>
                      <a:pPr algn="ctr"/>
                      <a:r>
                        <a:rPr lang="de-DE" sz="1100" dirty="0">
                          <a:latin typeface="Roboto Condensed Light" panose="02000000000000000000" pitchFamily="2" charset="0"/>
                          <a:ea typeface="Roboto Condensed Light" panose="02000000000000000000" pitchFamily="2" charset="0"/>
                        </a:rPr>
                        <a:t>Technologie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Kategorie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TRL</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Prozess- / Produkttechnologie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Impact (1-5)</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a:t>
                      </a:r>
                    </a:p>
                  </a:txBody>
                  <a:tcPr anchor="ctr"/>
                </a:tc>
                <a:extLst>
                  <a:ext uri="{0D108BD9-81ED-4DB2-BD59-A6C34878D82A}">
                    <a16:rowId xmlns:a16="http://schemas.microsoft.com/office/drawing/2014/main" val="44493757"/>
                  </a:ext>
                </a:extLst>
              </a:tr>
              <a:tr h="370840">
                <a:tc>
                  <a:txBody>
                    <a:bodyPr/>
                    <a:lstStyle/>
                    <a:p>
                      <a:pPr algn="ctr"/>
                      <a:r>
                        <a:rPr lang="de-DE" sz="1100" dirty="0">
                          <a:latin typeface="Roboto Condensed Light" panose="02000000000000000000" pitchFamily="2" charset="0"/>
                          <a:ea typeface="Roboto Condensed Light" panose="02000000000000000000" pitchFamily="2" charset="0"/>
                        </a:rPr>
                        <a:t>Metall-Luft-Batterie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Batterie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2</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Produkttechnologie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2</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a:t>
                      </a:r>
                    </a:p>
                  </a:txBody>
                  <a:tcPr anchor="ctr"/>
                </a:tc>
                <a:extLst>
                  <a:ext uri="{0D108BD9-81ED-4DB2-BD59-A6C34878D82A}">
                    <a16:rowId xmlns:a16="http://schemas.microsoft.com/office/drawing/2014/main" val="1076249792"/>
                  </a:ext>
                </a:extLst>
              </a:tr>
              <a:tr h="370840">
                <a:tc>
                  <a:txBody>
                    <a:bodyPr/>
                    <a:lstStyle/>
                    <a:p>
                      <a:pPr algn="ctr"/>
                      <a:r>
                        <a:rPr lang="de-DE" sz="1100" dirty="0">
                          <a:latin typeface="Roboto Condensed Light" panose="02000000000000000000" pitchFamily="2" charset="0"/>
                          <a:ea typeface="Roboto Condensed Light" panose="02000000000000000000" pitchFamily="2" charset="0"/>
                        </a:rPr>
                        <a:t>LOHC</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Wasserstoff</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1</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Produkttechnologie</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2</a:t>
                      </a:r>
                    </a:p>
                  </a:txBody>
                  <a:tcPr anchor="ctr"/>
                </a:tc>
                <a:tc>
                  <a:txBody>
                    <a:bodyPr/>
                    <a:lstStyle/>
                    <a:p>
                      <a:pPr algn="ctr"/>
                      <a:r>
                        <a:rPr lang="de-DE" sz="1100" dirty="0">
                          <a:latin typeface="Roboto Condensed Light" panose="02000000000000000000" pitchFamily="2" charset="0"/>
                          <a:ea typeface="Roboto Condensed Light" panose="02000000000000000000" pitchFamily="2" charset="0"/>
                        </a:rPr>
                        <a:t>…</a:t>
                      </a:r>
                    </a:p>
                  </a:txBody>
                  <a:tcPr anchor="ctr"/>
                </a:tc>
                <a:extLst>
                  <a:ext uri="{0D108BD9-81ED-4DB2-BD59-A6C34878D82A}">
                    <a16:rowId xmlns:a16="http://schemas.microsoft.com/office/drawing/2014/main" val="3541074827"/>
                  </a:ext>
                </a:extLst>
              </a:tr>
              <a:tr h="370840">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548574459"/>
                  </a:ext>
                </a:extLst>
              </a:tr>
              <a:tr h="370840">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tc>
                  <a:txBody>
                    <a:bodyPr/>
                    <a:lstStyle/>
                    <a:p>
                      <a:pPr algn="ctr"/>
                      <a:endParaRPr lang="de-DE" sz="110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3377033510"/>
                  </a:ext>
                </a:extLst>
              </a:tr>
            </a:tbl>
          </a:graphicData>
        </a:graphic>
      </p:graphicFrame>
      <p:sp>
        <p:nvSpPr>
          <p:cNvPr id="46" name="Rechteck 45">
            <a:extLst>
              <a:ext uri="{FF2B5EF4-FFF2-40B4-BE49-F238E27FC236}">
                <a16:creationId xmlns:a16="http://schemas.microsoft.com/office/drawing/2014/main" id="{8651702E-2D11-44F1-BD86-DC388F2B4956}"/>
              </a:ext>
            </a:extLst>
          </p:cNvPr>
          <p:cNvSpPr/>
          <p:nvPr/>
        </p:nvSpPr>
        <p:spPr>
          <a:xfrm>
            <a:off x="8980429" y="2049230"/>
            <a:ext cx="2234205" cy="3385542"/>
          </a:xfrm>
          <a:prstGeom prst="rect">
            <a:avLst/>
          </a:prstGeom>
        </p:spPr>
        <p:txBody>
          <a:bodyPr wrap="square">
            <a:spAutoFit/>
          </a:bodyPr>
          <a:lstStyle/>
          <a:p>
            <a:pPr>
              <a:lnSpc>
                <a:spcPct val="150000"/>
              </a:lnSpc>
            </a:pPr>
            <a:r>
              <a:rPr lang="de-DE" sz="1200" b="1" dirty="0">
                <a:latin typeface="Roboto Condensed Light" panose="02000000000000000000" pitchFamily="2" charset="0"/>
                <a:ea typeface="Roboto Condensed Light" panose="02000000000000000000" pitchFamily="2" charset="0"/>
              </a:rPr>
              <a:t>Zweck</a:t>
            </a:r>
            <a:r>
              <a:rPr lang="de-DE" sz="1200" dirty="0">
                <a:latin typeface="Roboto Condensed Light" panose="02000000000000000000" pitchFamily="2" charset="0"/>
                <a:ea typeface="Roboto Condensed Light" panose="02000000000000000000" pitchFamily="2" charset="0"/>
              </a:rPr>
              <a:t>: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Systematische Dokumentation und Wissensspeicherung</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Aussage</a:t>
            </a:r>
            <a:r>
              <a:rPr lang="de-DE" sz="1200" dirty="0">
                <a:latin typeface="Roboto Condensed Light" panose="02000000000000000000" pitchFamily="2" charset="0"/>
                <a:ea typeface="Roboto Condensed Light" panose="02000000000000000000" pitchFamily="2" charset="0"/>
              </a:rPr>
              <a:t>:</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„Welche Informationen zu einzelnen Technologien liegen vor?“</a:t>
            </a:r>
          </a:p>
          <a:p>
            <a:pPr>
              <a:lnSpc>
                <a:spcPct val="150000"/>
              </a:lnSpc>
            </a:pPr>
            <a:endParaRPr lang="de-DE" sz="1200" dirty="0">
              <a:latin typeface="Roboto Condensed Light" panose="02000000000000000000" pitchFamily="2" charset="0"/>
              <a:ea typeface="Roboto Condensed Light" panose="02000000000000000000" pitchFamily="2" charset="0"/>
            </a:endParaRPr>
          </a:p>
          <a:p>
            <a:pPr>
              <a:lnSpc>
                <a:spcPct val="150000"/>
              </a:lnSpc>
            </a:pPr>
            <a:r>
              <a:rPr lang="de-DE" sz="1200" b="1" dirty="0">
                <a:latin typeface="Roboto Condensed Light" panose="02000000000000000000" pitchFamily="2" charset="0"/>
                <a:ea typeface="Roboto Condensed Light" panose="02000000000000000000" pitchFamily="2" charset="0"/>
              </a:rPr>
              <a:t>Darstellungslogik: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Tabellarische Struktur mit festgelegten Kategorien</a:t>
            </a:r>
          </a:p>
        </p:txBody>
      </p:sp>
    </p:spTree>
    <p:extLst>
      <p:ext uri="{BB962C8B-B14F-4D97-AF65-F5344CB8AC3E}">
        <p14:creationId xmlns:p14="http://schemas.microsoft.com/office/powerpoint/2010/main" val="28829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11B59CBE-6C28-429F-82F7-C4D8B0F415B3}"/>
              </a:ext>
            </a:extLst>
          </p:cNvPr>
          <p:cNvSpPr/>
          <p:nvPr/>
        </p:nvSpPr>
        <p:spPr>
          <a:xfrm>
            <a:off x="3898721" y="1496553"/>
            <a:ext cx="540000" cy="4885198"/>
          </a:xfrm>
          <a:prstGeom prst="rect">
            <a:avLst/>
          </a:prstGeom>
          <a:solidFill>
            <a:schemeClr val="bg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7" name="Textfeld 6">
            <a:extLst>
              <a:ext uri="{FF2B5EF4-FFF2-40B4-BE49-F238E27FC236}">
                <a16:creationId xmlns:a16="http://schemas.microsoft.com/office/drawing/2014/main" id="{8EA7F152-0F97-4BC5-8D8E-7A0BF458FFF5}"/>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Technologiefrüherkennung in dynamischen Märkten</a:t>
            </a:r>
          </a:p>
          <a:p>
            <a:r>
              <a:rPr lang="de-DE" dirty="0">
                <a:latin typeface="Roboto Condensed Light" panose="02000000000000000000" pitchFamily="2" charset="0"/>
                <a:ea typeface="Roboto Condensed Light" panose="02000000000000000000" pitchFamily="2" charset="0"/>
              </a:rPr>
              <a:t>Agenda</a:t>
            </a:r>
          </a:p>
        </p:txBody>
      </p:sp>
      <p:sp>
        <p:nvSpPr>
          <p:cNvPr id="27" name="Rechteck 26">
            <a:extLst>
              <a:ext uri="{FF2B5EF4-FFF2-40B4-BE49-F238E27FC236}">
                <a16:creationId xmlns:a16="http://schemas.microsoft.com/office/drawing/2014/main" id="{714C1156-C4AA-43B4-87D9-F719FF437774}"/>
              </a:ext>
            </a:extLst>
          </p:cNvPr>
          <p:cNvSpPr/>
          <p:nvPr/>
        </p:nvSpPr>
        <p:spPr>
          <a:xfrm>
            <a:off x="1028700" y="1611692"/>
            <a:ext cx="2381250"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Begrüßung</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09:00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28" name="Rechteck 27">
            <a:extLst>
              <a:ext uri="{FF2B5EF4-FFF2-40B4-BE49-F238E27FC236}">
                <a16:creationId xmlns:a16="http://schemas.microsoft.com/office/drawing/2014/main" id="{67A8F8E5-4721-47A7-B77F-F4E6846B2CCF}"/>
              </a:ext>
            </a:extLst>
          </p:cNvPr>
          <p:cNvSpPr/>
          <p:nvPr/>
        </p:nvSpPr>
        <p:spPr>
          <a:xfrm>
            <a:off x="4827531" y="2604900"/>
            <a:ext cx="5951481" cy="789960"/>
          </a:xfrm>
          <a:prstGeom prst="rect">
            <a:avLst/>
          </a:prstGeom>
        </p:spPr>
        <p:txBody>
          <a:bodyPr wrap="square">
            <a:spAutoFit/>
          </a:bodyPr>
          <a:lstStyle/>
          <a:p>
            <a:pPr>
              <a:lnSpc>
                <a:spcPct val="150000"/>
              </a:lnSpc>
            </a:pPr>
            <a:r>
              <a:rPr lang="de-DE" sz="1600" b="1" dirty="0">
                <a:latin typeface="Roboto Condensed Light" panose="02000000000000000000" pitchFamily="2" charset="0"/>
                <a:ea typeface="Roboto Condensed Light" panose="02000000000000000000" pitchFamily="2" charset="0"/>
              </a:rPr>
              <a:t>Impulsvortrag: Relevanz und Grundlagen der Technology </a:t>
            </a:r>
            <a:r>
              <a:rPr lang="de-DE" sz="1600" b="1" dirty="0" err="1">
                <a:latin typeface="Roboto Condensed Light" panose="02000000000000000000" pitchFamily="2" charset="0"/>
                <a:ea typeface="Roboto Condensed Light" panose="02000000000000000000" pitchFamily="2" charset="0"/>
              </a:rPr>
              <a:t>Intelligence</a:t>
            </a:r>
            <a:r>
              <a:rPr lang="de-DE" sz="1600" b="1" dirty="0">
                <a:latin typeface="Roboto Condensed Light" panose="02000000000000000000" pitchFamily="2" charset="0"/>
                <a:ea typeface="Roboto Condensed Light" panose="02000000000000000000" pitchFamily="2" charset="0"/>
              </a:rPr>
              <a:t> (TI)</a:t>
            </a:r>
          </a:p>
          <a:p>
            <a:pPr>
              <a:lnSpc>
                <a:spcPct val="150000"/>
              </a:lnSpc>
            </a:pPr>
            <a:r>
              <a:rPr lang="de-DE" sz="1600" i="1" dirty="0">
                <a:latin typeface="Roboto Condensed Light" panose="02000000000000000000" pitchFamily="2" charset="0"/>
                <a:ea typeface="Roboto Condensed Light" panose="02000000000000000000" pitchFamily="2" charset="0"/>
              </a:rPr>
              <a:t>09:10 Uhr</a:t>
            </a:r>
            <a:r>
              <a:rPr lang="de-DE" sz="1600" dirty="0">
                <a:latin typeface="Roboto Condensed Light" panose="02000000000000000000" pitchFamily="2" charset="0"/>
                <a:ea typeface="Roboto Condensed Light" panose="02000000000000000000" pitchFamily="2" charset="0"/>
              </a:rPr>
              <a:t>	</a:t>
            </a:r>
          </a:p>
        </p:txBody>
      </p:sp>
      <p:sp>
        <p:nvSpPr>
          <p:cNvPr id="29" name="Rechteck 28">
            <a:extLst>
              <a:ext uri="{FF2B5EF4-FFF2-40B4-BE49-F238E27FC236}">
                <a16:creationId xmlns:a16="http://schemas.microsoft.com/office/drawing/2014/main" id="{324EEFE3-E8C1-4076-A41C-4B664577C587}"/>
              </a:ext>
            </a:extLst>
          </p:cNvPr>
          <p:cNvSpPr/>
          <p:nvPr/>
        </p:nvSpPr>
        <p:spPr>
          <a:xfrm>
            <a:off x="1719671" y="3538469"/>
            <a:ext cx="1700324"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Diskussionsrunde</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09:50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1" name="Rechteck 30">
            <a:extLst>
              <a:ext uri="{FF2B5EF4-FFF2-40B4-BE49-F238E27FC236}">
                <a16:creationId xmlns:a16="http://schemas.microsoft.com/office/drawing/2014/main" id="{CE105D73-1132-4D6A-A122-296394CFBAD6}"/>
              </a:ext>
            </a:extLst>
          </p:cNvPr>
          <p:cNvSpPr/>
          <p:nvPr/>
        </p:nvSpPr>
        <p:spPr>
          <a:xfrm>
            <a:off x="4827531" y="4465226"/>
            <a:ext cx="6220683" cy="789960"/>
          </a:xfrm>
          <a:prstGeom prst="rect">
            <a:avLst/>
          </a:prstGeom>
        </p:spPr>
        <p:txBody>
          <a:bodyPr wrap="square">
            <a:spAutoFit/>
          </a:bodyPr>
          <a:lstStyle/>
          <a:p>
            <a:pP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Impulsvortrag: Technology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im Zeitalter von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Artificial</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endPar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endParaRPr>
          </a:p>
          <a:p>
            <a:pP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10:00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2" name="Rechteck 31">
            <a:extLst>
              <a:ext uri="{FF2B5EF4-FFF2-40B4-BE49-F238E27FC236}">
                <a16:creationId xmlns:a16="http://schemas.microsoft.com/office/drawing/2014/main" id="{722CE2A4-6239-4E56-9DF9-3EE2E70B411D}"/>
              </a:ext>
            </a:extLst>
          </p:cNvPr>
          <p:cNvSpPr/>
          <p:nvPr/>
        </p:nvSpPr>
        <p:spPr>
          <a:xfrm>
            <a:off x="785457" y="5376092"/>
            <a:ext cx="2620663"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Ausblick und Verabschiedung</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10:30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4" name="Rechteck 33">
            <a:extLst>
              <a:ext uri="{FF2B5EF4-FFF2-40B4-BE49-F238E27FC236}">
                <a16:creationId xmlns:a16="http://schemas.microsoft.com/office/drawing/2014/main" id="{FA656384-4959-4784-A208-E62D5E19C66F}"/>
              </a:ext>
            </a:extLst>
          </p:cNvPr>
          <p:cNvSpPr/>
          <p:nvPr/>
        </p:nvSpPr>
        <p:spPr>
          <a:xfrm rot="21052102">
            <a:off x="3482902" y="6316310"/>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155E04FC-A48C-447A-ADEE-63FD093B297D}"/>
              </a:ext>
            </a:extLst>
          </p:cNvPr>
          <p:cNvSpPr/>
          <p:nvPr/>
        </p:nvSpPr>
        <p:spPr>
          <a:xfrm>
            <a:off x="3524863" y="166789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Zielgruppe">
            <a:extLst>
              <a:ext uri="{FF2B5EF4-FFF2-40B4-BE49-F238E27FC236}">
                <a16:creationId xmlns:a16="http://schemas.microsoft.com/office/drawing/2014/main" id="{7EF84A28-CB13-442B-BD2D-CB62DE0D9F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5396" y="1770565"/>
            <a:ext cx="540000" cy="540000"/>
          </a:xfrm>
          <a:prstGeom prst="rect">
            <a:avLst/>
          </a:prstGeom>
        </p:spPr>
      </p:pic>
      <p:sp>
        <p:nvSpPr>
          <p:cNvPr id="41" name="Ellipse 40">
            <a:extLst>
              <a:ext uri="{FF2B5EF4-FFF2-40B4-BE49-F238E27FC236}">
                <a16:creationId xmlns:a16="http://schemas.microsoft.com/office/drawing/2014/main" id="{E4B81663-7FE3-49FE-B553-2F4EEFAE50D7}"/>
              </a:ext>
            </a:extLst>
          </p:cNvPr>
          <p:cNvSpPr/>
          <p:nvPr/>
        </p:nvSpPr>
        <p:spPr>
          <a:xfrm>
            <a:off x="3515396" y="355222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descr="Kundenbewertung">
            <a:extLst>
              <a:ext uri="{FF2B5EF4-FFF2-40B4-BE49-F238E27FC236}">
                <a16:creationId xmlns:a16="http://schemas.microsoft.com/office/drawing/2014/main" id="{EFC795C8-150C-4F9D-A8BF-DBF4C8447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5396" y="3645574"/>
            <a:ext cx="540000" cy="540000"/>
          </a:xfrm>
          <a:prstGeom prst="rect">
            <a:avLst/>
          </a:prstGeom>
        </p:spPr>
      </p:pic>
      <p:sp>
        <p:nvSpPr>
          <p:cNvPr id="43" name="Ellipse 42">
            <a:extLst>
              <a:ext uri="{FF2B5EF4-FFF2-40B4-BE49-F238E27FC236}">
                <a16:creationId xmlns:a16="http://schemas.microsoft.com/office/drawing/2014/main" id="{15AADEC5-DEF7-4BCC-ADE6-111DEC93D4BE}"/>
              </a:ext>
            </a:extLst>
          </p:cNvPr>
          <p:cNvSpPr/>
          <p:nvPr/>
        </p:nvSpPr>
        <p:spPr>
          <a:xfrm>
            <a:off x="3534890" y="543655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9BB0D78-8838-4559-82E7-F63F24D379BC}"/>
              </a:ext>
            </a:extLst>
          </p:cNvPr>
          <p:cNvSpPr/>
          <p:nvPr/>
        </p:nvSpPr>
        <p:spPr>
          <a:xfrm>
            <a:off x="4079216" y="449438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6" name="Grafik 35" descr="Händedruck">
            <a:extLst>
              <a:ext uri="{FF2B5EF4-FFF2-40B4-BE49-F238E27FC236}">
                <a16:creationId xmlns:a16="http://schemas.microsoft.com/office/drawing/2014/main" id="{3DC31DA7-A1CD-4381-979B-738BD4E7BC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9195" y="5530493"/>
            <a:ext cx="540000" cy="540000"/>
          </a:xfrm>
          <a:prstGeom prst="rect">
            <a:avLst/>
          </a:prstGeom>
        </p:spPr>
      </p:pic>
      <p:pic>
        <p:nvPicPr>
          <p:cNvPr id="38" name="Grafik 37" descr="Prozessor">
            <a:extLst>
              <a:ext uri="{FF2B5EF4-FFF2-40B4-BE49-F238E27FC236}">
                <a16:creationId xmlns:a16="http://schemas.microsoft.com/office/drawing/2014/main" id="{A4C34C2A-54E2-431D-B90D-215050642B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4555" y="4590635"/>
            <a:ext cx="540000" cy="540000"/>
          </a:xfrm>
          <a:prstGeom prst="rect">
            <a:avLst/>
          </a:prstGeom>
        </p:spPr>
      </p:pic>
      <p:sp>
        <p:nvSpPr>
          <p:cNvPr id="44" name="Ellipse 43">
            <a:extLst>
              <a:ext uri="{FF2B5EF4-FFF2-40B4-BE49-F238E27FC236}">
                <a16:creationId xmlns:a16="http://schemas.microsoft.com/office/drawing/2014/main" id="{84B3D3EC-CB03-4629-93E4-25DFEA7B59B9}"/>
              </a:ext>
            </a:extLst>
          </p:cNvPr>
          <p:cNvSpPr/>
          <p:nvPr/>
        </p:nvSpPr>
        <p:spPr>
          <a:xfrm>
            <a:off x="4059722" y="261005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8" name="Picture 2" descr="5,398,500+ Technology Icons Stock Illustrations, Royalty-Free Vector  Graphics &amp; Clip Art - iStock | Computer icon, Technology icons icon set,  Technology">
            <a:extLst>
              <a:ext uri="{FF2B5EF4-FFF2-40B4-BE49-F238E27FC236}">
                <a16:creationId xmlns:a16="http://schemas.microsoft.com/office/drawing/2014/main" id="{30DF985F-7291-41C0-A146-B050A24451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321" t="22385" r="13562" b="25000"/>
          <a:stretch/>
        </p:blipFill>
        <p:spPr bwMode="auto">
          <a:xfrm>
            <a:off x="4150925" y="2771919"/>
            <a:ext cx="540000" cy="411065"/>
          </a:xfrm>
          <a:prstGeom prst="rect">
            <a:avLst/>
          </a:prstGeom>
          <a:noFill/>
          <a:extLst>
            <a:ext uri="{909E8E84-426E-40DD-AFC4-6F175D3DCCD1}">
              <a14:hiddenFill xmlns:a14="http://schemas.microsoft.com/office/drawing/2010/main">
                <a:solidFill>
                  <a:srgbClr val="FFFFFF"/>
                </a:solidFill>
              </a14:hiddenFill>
            </a:ext>
          </a:extLst>
        </p:spPr>
      </p:pic>
      <p:sp>
        <p:nvSpPr>
          <p:cNvPr id="49" name="Rechteck 48">
            <a:extLst>
              <a:ext uri="{FF2B5EF4-FFF2-40B4-BE49-F238E27FC236}">
                <a16:creationId xmlns:a16="http://schemas.microsoft.com/office/drawing/2014/main" id="{AD2931AE-7089-4D2D-9088-501CEE06E2CB}"/>
              </a:ext>
            </a:extLst>
          </p:cNvPr>
          <p:cNvSpPr/>
          <p:nvPr/>
        </p:nvSpPr>
        <p:spPr>
          <a:xfrm rot="688579">
            <a:off x="3564944" y="1377541"/>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46144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4036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hteck 13">
            <a:extLst>
              <a:ext uri="{FF2B5EF4-FFF2-40B4-BE49-F238E27FC236}">
                <a16:creationId xmlns:a16="http://schemas.microsoft.com/office/drawing/2014/main" id="{298B08D2-3315-4803-BA0D-95E809F1FD7C}"/>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Praktische Erarbeitung der einzelnen Plattform-Elemente</a:t>
            </a:r>
          </a:p>
        </p:txBody>
      </p:sp>
      <p:cxnSp>
        <p:nvCxnSpPr>
          <p:cNvPr id="121" name="Gerader Verbinder 120">
            <a:extLst>
              <a:ext uri="{FF2B5EF4-FFF2-40B4-BE49-F238E27FC236}">
                <a16:creationId xmlns:a16="http://schemas.microsoft.com/office/drawing/2014/main" id="{B2BDC21D-47E5-4B30-AE45-EEA9CCE0E917}"/>
              </a:ext>
            </a:extLst>
          </p:cNvPr>
          <p:cNvCxnSpPr>
            <a:cxnSpLocks/>
          </p:cNvCxnSpPr>
          <p:nvPr/>
        </p:nvCxnSpPr>
        <p:spPr>
          <a:xfrm flipV="1">
            <a:off x="7284535" y="2063975"/>
            <a:ext cx="0" cy="332258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4" name="Rechteck 43">
            <a:extLst>
              <a:ext uri="{FF2B5EF4-FFF2-40B4-BE49-F238E27FC236}">
                <a16:creationId xmlns:a16="http://schemas.microsoft.com/office/drawing/2014/main" id="{E5EFFFBF-9A05-4005-9E1C-EB9239B75CCE}"/>
              </a:ext>
            </a:extLst>
          </p:cNvPr>
          <p:cNvSpPr/>
          <p:nvPr/>
        </p:nvSpPr>
        <p:spPr>
          <a:xfrm>
            <a:off x="7345780" y="2404856"/>
            <a:ext cx="3903096" cy="1446550"/>
          </a:xfrm>
          <a:prstGeom prst="rect">
            <a:avLst/>
          </a:prstGeom>
        </p:spPr>
        <p:txBody>
          <a:bodyPr wrap="square">
            <a:spAutoFit/>
          </a:bodyPr>
          <a:lstStyle/>
          <a:p>
            <a:pPr>
              <a:lnSpc>
                <a:spcPct val="150000"/>
              </a:lnSpc>
            </a:pPr>
            <a:r>
              <a:rPr lang="de-DE" sz="1200" b="1" dirty="0">
                <a:latin typeface="Roboto Condensed Light" panose="02000000000000000000" pitchFamily="2" charset="0"/>
                <a:ea typeface="Roboto Condensed Light" panose="02000000000000000000" pitchFamily="2" charset="0"/>
              </a:rPr>
              <a:t>Vorteile</a:t>
            </a:r>
            <a:r>
              <a:rPr lang="de-DE" sz="1200" dirty="0">
                <a:latin typeface="Roboto Condensed Light" panose="02000000000000000000" pitchFamily="2" charset="0"/>
                <a:ea typeface="Roboto Condensed Light" panose="02000000000000000000" pitchFamily="2" charset="0"/>
              </a:rPr>
              <a:t>: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Flexibles und dynamisches Anpassen durch Filtersetzung</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Strukturierte Informationsaufbereitung für Nutzer</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Einfache Skalierbarkeit &amp; Erweiterbarkeit</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Endgerät-Unabhängigkeit</a:t>
            </a:r>
          </a:p>
        </p:txBody>
      </p:sp>
      <p:pic>
        <p:nvPicPr>
          <p:cNvPr id="46" name="Picture 5">
            <a:extLst>
              <a:ext uri="{FF2B5EF4-FFF2-40B4-BE49-F238E27FC236}">
                <a16:creationId xmlns:a16="http://schemas.microsoft.com/office/drawing/2014/main" id="{34579551-079A-4B73-BB22-35C4DF2A414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3122" y="1992484"/>
            <a:ext cx="6098444" cy="3432057"/>
          </a:xfrm>
          <a:prstGeom prst="rect">
            <a:avLst/>
          </a:prstGeom>
          <a:solidFill>
            <a:schemeClr val="bg1"/>
          </a:solidFill>
          <a:ln>
            <a:noFill/>
          </a:ln>
          <a:effectLst/>
        </p:spPr>
      </p:pic>
      <p:pic>
        <p:nvPicPr>
          <p:cNvPr id="47" name="Grafik 46">
            <a:extLst>
              <a:ext uri="{FF2B5EF4-FFF2-40B4-BE49-F238E27FC236}">
                <a16:creationId xmlns:a16="http://schemas.microsoft.com/office/drawing/2014/main" id="{AE0D265A-DE01-4A87-8802-13E124880B20}"/>
              </a:ext>
            </a:extLst>
          </p:cNvPr>
          <p:cNvPicPr>
            <a:picLocks noChangeAspect="1"/>
          </p:cNvPicPr>
          <p:nvPr/>
        </p:nvPicPr>
        <p:blipFill>
          <a:blip r:embed="rId10"/>
          <a:stretch>
            <a:fillRect/>
          </a:stretch>
        </p:blipFill>
        <p:spPr>
          <a:xfrm>
            <a:off x="2760647" y="2100505"/>
            <a:ext cx="4193233" cy="3134073"/>
          </a:xfrm>
          <a:prstGeom prst="rect">
            <a:avLst/>
          </a:prstGeom>
        </p:spPr>
      </p:pic>
      <p:pic>
        <p:nvPicPr>
          <p:cNvPr id="75" name="Grafik 74">
            <a:extLst>
              <a:ext uri="{FF2B5EF4-FFF2-40B4-BE49-F238E27FC236}">
                <a16:creationId xmlns:a16="http://schemas.microsoft.com/office/drawing/2014/main" id="{AED80119-87D5-470B-B247-74EC8BB2BBD7}"/>
              </a:ext>
            </a:extLst>
          </p:cNvPr>
          <p:cNvPicPr>
            <a:picLocks noChangeAspect="1"/>
          </p:cNvPicPr>
          <p:nvPr/>
        </p:nvPicPr>
        <p:blipFill>
          <a:blip r:embed="rId11"/>
          <a:stretch>
            <a:fillRect/>
          </a:stretch>
        </p:blipFill>
        <p:spPr>
          <a:xfrm>
            <a:off x="1037005" y="2157175"/>
            <a:ext cx="1694624" cy="3006462"/>
          </a:xfrm>
          <a:prstGeom prst="rect">
            <a:avLst/>
          </a:prstGeom>
        </p:spPr>
      </p:pic>
      <p:sp>
        <p:nvSpPr>
          <p:cNvPr id="15" name="Rechteck 14">
            <a:extLst>
              <a:ext uri="{FF2B5EF4-FFF2-40B4-BE49-F238E27FC236}">
                <a16:creationId xmlns:a16="http://schemas.microsoft.com/office/drawing/2014/main" id="{A293C307-24EC-4C9A-BC16-92AA25A4D9E3}"/>
              </a:ext>
            </a:extLst>
          </p:cNvPr>
          <p:cNvSpPr/>
          <p:nvPr/>
        </p:nvSpPr>
        <p:spPr>
          <a:xfrm>
            <a:off x="882547" y="1402786"/>
            <a:ext cx="2489303"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Ergebnisvorstellung: Technologieplattform</a:t>
            </a:r>
          </a:p>
        </p:txBody>
      </p:sp>
    </p:spTree>
    <p:extLst>
      <p:ext uri="{BB962C8B-B14F-4D97-AF65-F5344CB8AC3E}">
        <p14:creationId xmlns:p14="http://schemas.microsoft.com/office/powerpoint/2010/main" val="1956787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hteck 13">
            <a:extLst>
              <a:ext uri="{FF2B5EF4-FFF2-40B4-BE49-F238E27FC236}">
                <a16:creationId xmlns:a16="http://schemas.microsoft.com/office/drawing/2014/main" id="{298B08D2-3315-4803-BA0D-95E809F1FD7C}"/>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Praktische Erarbeitung der einzelnen Plattform-Elemente</a:t>
            </a:r>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2489303"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Ergebnisvorstellung: Technologieplattform</a:t>
            </a:r>
          </a:p>
        </p:txBody>
      </p:sp>
      <p:cxnSp>
        <p:nvCxnSpPr>
          <p:cNvPr id="121" name="Gerader Verbinder 120">
            <a:extLst>
              <a:ext uri="{FF2B5EF4-FFF2-40B4-BE49-F238E27FC236}">
                <a16:creationId xmlns:a16="http://schemas.microsoft.com/office/drawing/2014/main" id="{B2BDC21D-47E5-4B30-AE45-EEA9CCE0E917}"/>
              </a:ext>
            </a:extLst>
          </p:cNvPr>
          <p:cNvCxnSpPr>
            <a:cxnSpLocks/>
          </p:cNvCxnSpPr>
          <p:nvPr/>
        </p:nvCxnSpPr>
        <p:spPr>
          <a:xfrm flipV="1">
            <a:off x="7284535" y="2063975"/>
            <a:ext cx="0" cy="332258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4" name="Rechteck 43">
            <a:extLst>
              <a:ext uri="{FF2B5EF4-FFF2-40B4-BE49-F238E27FC236}">
                <a16:creationId xmlns:a16="http://schemas.microsoft.com/office/drawing/2014/main" id="{E5EFFFBF-9A05-4005-9E1C-EB9239B75CCE}"/>
              </a:ext>
            </a:extLst>
          </p:cNvPr>
          <p:cNvSpPr/>
          <p:nvPr/>
        </p:nvSpPr>
        <p:spPr>
          <a:xfrm>
            <a:off x="7345780" y="2404856"/>
            <a:ext cx="3762896" cy="1446550"/>
          </a:xfrm>
          <a:prstGeom prst="rect">
            <a:avLst/>
          </a:prstGeom>
        </p:spPr>
        <p:txBody>
          <a:bodyPr wrap="square">
            <a:spAutoFit/>
          </a:bodyPr>
          <a:lstStyle/>
          <a:p>
            <a:pPr>
              <a:lnSpc>
                <a:spcPct val="150000"/>
              </a:lnSpc>
            </a:pPr>
            <a:r>
              <a:rPr lang="de-DE" sz="1200" b="1" dirty="0">
                <a:latin typeface="Roboto Condensed Light" panose="02000000000000000000" pitchFamily="2" charset="0"/>
                <a:ea typeface="Roboto Condensed Light" panose="02000000000000000000" pitchFamily="2" charset="0"/>
              </a:rPr>
              <a:t>Vorteile</a:t>
            </a:r>
            <a:r>
              <a:rPr lang="de-DE" sz="1200" dirty="0">
                <a:latin typeface="Roboto Condensed Light" panose="02000000000000000000" pitchFamily="2" charset="0"/>
                <a:ea typeface="Roboto Condensed Light" panose="02000000000000000000" pitchFamily="2" charset="0"/>
              </a:rPr>
              <a:t>: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Alle Technologien „auf einen Blick“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Fokus auf relevante Technologiefelder ohne Filtersetzung möglich </a:t>
            </a:r>
          </a:p>
          <a:p>
            <a:pPr marL="171450" indent="-171450">
              <a:lnSpc>
                <a:spcPct val="150000"/>
              </a:lnSpc>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Farbliche Hervorhebung unterschiedlicher Reifegrade</a:t>
            </a:r>
          </a:p>
        </p:txBody>
      </p:sp>
      <p:pic>
        <p:nvPicPr>
          <p:cNvPr id="46" name="Picture 5">
            <a:extLst>
              <a:ext uri="{FF2B5EF4-FFF2-40B4-BE49-F238E27FC236}">
                <a16:creationId xmlns:a16="http://schemas.microsoft.com/office/drawing/2014/main" id="{34579551-079A-4B73-BB22-35C4DF2A414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3122" y="1844630"/>
            <a:ext cx="6098444" cy="3898945"/>
          </a:xfrm>
          <a:prstGeom prst="rect">
            <a:avLst/>
          </a:prstGeom>
          <a:solidFill>
            <a:schemeClr val="bg1"/>
          </a:solidFill>
          <a:ln>
            <a:noFill/>
          </a:ln>
          <a:effectLst/>
        </p:spPr>
      </p:pic>
      <p:pic>
        <p:nvPicPr>
          <p:cNvPr id="2" name="Grafik 1">
            <a:extLst>
              <a:ext uri="{FF2B5EF4-FFF2-40B4-BE49-F238E27FC236}">
                <a16:creationId xmlns:a16="http://schemas.microsoft.com/office/drawing/2014/main" id="{4180BB5A-B6A3-4AFD-A3B1-AABF29A7E1BF}"/>
              </a:ext>
            </a:extLst>
          </p:cNvPr>
          <p:cNvPicPr>
            <a:picLocks noChangeAspect="1"/>
          </p:cNvPicPr>
          <p:nvPr/>
        </p:nvPicPr>
        <p:blipFill>
          <a:blip r:embed="rId10"/>
          <a:stretch>
            <a:fillRect/>
          </a:stretch>
        </p:blipFill>
        <p:spPr>
          <a:xfrm>
            <a:off x="1083324" y="1994205"/>
            <a:ext cx="5818039" cy="3490823"/>
          </a:xfrm>
          <a:prstGeom prst="rect">
            <a:avLst/>
          </a:prstGeom>
        </p:spPr>
      </p:pic>
    </p:spTree>
    <p:extLst>
      <p:ext uri="{BB962C8B-B14F-4D97-AF65-F5344CB8AC3E}">
        <p14:creationId xmlns:p14="http://schemas.microsoft.com/office/powerpoint/2010/main" val="34182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666426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6" name="Rechteck 25">
            <a:extLst>
              <a:ext uri="{FF2B5EF4-FFF2-40B4-BE49-F238E27FC236}">
                <a16:creationId xmlns:a16="http://schemas.microsoft.com/office/drawing/2014/main" id="{469BA975-5B30-467D-A75A-0D2324BA6C8E}"/>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Praktische Erarbeitung der einzelnen Plattform-Elemente</a:t>
            </a:r>
          </a:p>
        </p:txBody>
      </p:sp>
      <p:sp>
        <p:nvSpPr>
          <p:cNvPr id="22" name="Rechteck 21">
            <a:extLst>
              <a:ext uri="{FF2B5EF4-FFF2-40B4-BE49-F238E27FC236}">
                <a16:creationId xmlns:a16="http://schemas.microsoft.com/office/drawing/2014/main" id="{71F5EEBF-C3B8-4825-8B03-4199A197FA83}"/>
              </a:ext>
            </a:extLst>
          </p:cNvPr>
          <p:cNvSpPr/>
          <p:nvPr/>
        </p:nvSpPr>
        <p:spPr>
          <a:xfrm>
            <a:off x="882547" y="1402786"/>
            <a:ext cx="2546454"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Ergebnisvorstellung: Technologiesteckbriefe</a:t>
            </a:r>
          </a:p>
        </p:txBody>
      </p:sp>
      <p:pic>
        <p:nvPicPr>
          <p:cNvPr id="15" name="Picture 5">
            <a:extLst>
              <a:ext uri="{FF2B5EF4-FFF2-40B4-BE49-F238E27FC236}">
                <a16:creationId xmlns:a16="http://schemas.microsoft.com/office/drawing/2014/main" id="{BF431FCB-59C0-4A19-B3EE-64BE4CF06C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6587" y="2023329"/>
            <a:ext cx="5145718" cy="3431885"/>
          </a:xfrm>
          <a:prstGeom prst="rect">
            <a:avLst/>
          </a:prstGeom>
          <a:solidFill>
            <a:schemeClr val="bg1"/>
          </a:solidFill>
          <a:ln>
            <a:noFill/>
          </a:ln>
          <a:effectLst/>
        </p:spPr>
      </p:pic>
      <p:pic>
        <p:nvPicPr>
          <p:cNvPr id="17" name="Grafik 16">
            <a:extLst>
              <a:ext uri="{FF2B5EF4-FFF2-40B4-BE49-F238E27FC236}">
                <a16:creationId xmlns:a16="http://schemas.microsoft.com/office/drawing/2014/main" id="{64089751-B973-4EDC-B50C-214153D6A947}"/>
              </a:ext>
            </a:extLst>
          </p:cNvPr>
          <p:cNvPicPr>
            <a:picLocks noChangeAspect="1"/>
          </p:cNvPicPr>
          <p:nvPr/>
        </p:nvPicPr>
        <p:blipFill>
          <a:blip r:embed="rId10"/>
          <a:stretch>
            <a:fillRect/>
          </a:stretch>
        </p:blipFill>
        <p:spPr>
          <a:xfrm>
            <a:off x="3837715" y="2099413"/>
            <a:ext cx="4942298" cy="3146130"/>
          </a:xfrm>
          <a:prstGeom prst="rect">
            <a:avLst/>
          </a:prstGeom>
        </p:spPr>
      </p:pic>
      <p:pic>
        <p:nvPicPr>
          <p:cNvPr id="18" name="Grafik 17">
            <a:extLst>
              <a:ext uri="{FF2B5EF4-FFF2-40B4-BE49-F238E27FC236}">
                <a16:creationId xmlns:a16="http://schemas.microsoft.com/office/drawing/2014/main" id="{EA653868-0200-41B3-BCEE-7797F895FB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8358" y="2566460"/>
            <a:ext cx="678403" cy="194250"/>
          </a:xfrm>
          <a:prstGeom prst="rect">
            <a:avLst/>
          </a:prstGeom>
        </p:spPr>
      </p:pic>
      <p:pic>
        <p:nvPicPr>
          <p:cNvPr id="19" name="Grafik 18">
            <a:extLst>
              <a:ext uri="{FF2B5EF4-FFF2-40B4-BE49-F238E27FC236}">
                <a16:creationId xmlns:a16="http://schemas.microsoft.com/office/drawing/2014/main" id="{9C9357D5-7DE4-48A6-85A8-B1E626A699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9221" y="3893777"/>
            <a:ext cx="423263" cy="194250"/>
          </a:xfrm>
          <a:prstGeom prst="rect">
            <a:avLst/>
          </a:prstGeom>
        </p:spPr>
      </p:pic>
      <p:pic>
        <p:nvPicPr>
          <p:cNvPr id="20" name="Grafik 19">
            <a:extLst>
              <a:ext uri="{FF2B5EF4-FFF2-40B4-BE49-F238E27FC236}">
                <a16:creationId xmlns:a16="http://schemas.microsoft.com/office/drawing/2014/main" id="{5696BE1E-03B8-4BA0-866A-B5FB3FDCB7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3219" y="3893777"/>
            <a:ext cx="649653" cy="194250"/>
          </a:xfrm>
          <a:prstGeom prst="rect">
            <a:avLst/>
          </a:prstGeom>
        </p:spPr>
      </p:pic>
      <p:pic>
        <p:nvPicPr>
          <p:cNvPr id="23" name="Grafik 22">
            <a:extLst>
              <a:ext uri="{FF2B5EF4-FFF2-40B4-BE49-F238E27FC236}">
                <a16:creationId xmlns:a16="http://schemas.microsoft.com/office/drawing/2014/main" id="{527D590A-85F5-41C6-9B7C-8DBDBE78AB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9263" y="4712993"/>
            <a:ext cx="391932" cy="117189"/>
          </a:xfrm>
          <a:prstGeom prst="rect">
            <a:avLst/>
          </a:prstGeom>
        </p:spPr>
      </p:pic>
      <p:pic>
        <p:nvPicPr>
          <p:cNvPr id="24" name="Grafik 23">
            <a:extLst>
              <a:ext uri="{FF2B5EF4-FFF2-40B4-BE49-F238E27FC236}">
                <a16:creationId xmlns:a16="http://schemas.microsoft.com/office/drawing/2014/main" id="{543A0A30-B982-4817-97BE-75BF0B02DB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9012" y="3990902"/>
            <a:ext cx="423264" cy="194250"/>
          </a:xfrm>
          <a:prstGeom prst="rect">
            <a:avLst/>
          </a:prstGeom>
        </p:spPr>
      </p:pic>
      <p:pic>
        <p:nvPicPr>
          <p:cNvPr id="25" name="Grafik 24">
            <a:extLst>
              <a:ext uri="{FF2B5EF4-FFF2-40B4-BE49-F238E27FC236}">
                <a16:creationId xmlns:a16="http://schemas.microsoft.com/office/drawing/2014/main" id="{81C9A1D9-1DF6-4025-A034-4F44433942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9012" y="4312314"/>
            <a:ext cx="1014469" cy="194250"/>
          </a:xfrm>
          <a:prstGeom prst="rect">
            <a:avLst/>
          </a:prstGeom>
        </p:spPr>
      </p:pic>
    </p:spTree>
    <p:extLst>
      <p:ext uri="{BB962C8B-B14F-4D97-AF65-F5344CB8AC3E}">
        <p14:creationId xmlns:p14="http://schemas.microsoft.com/office/powerpoint/2010/main" val="8612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2057D8-AEDC-4020-981B-41D43DE72B2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Folie" r:id="rId5" imgW="425" imgH="424" progId="TCLayout.ActiveDocument.1">
                  <p:embed/>
                </p:oleObj>
              </mc:Choice>
              <mc:Fallback>
                <p:oleObj name="think-cell Folie" r:id="rId5" imgW="425" imgH="424" progId="TCLayout.ActiveDocument.1">
                  <p:embed/>
                  <p:pic>
                    <p:nvPicPr>
                      <p:cNvPr id="4" name="think-cell data - do not delete" hidden="1">
                        <a:extLst>
                          <a:ext uri="{FF2B5EF4-FFF2-40B4-BE49-F238E27FC236}">
                            <a16:creationId xmlns:a16="http://schemas.microsoft.com/office/drawing/2014/main" id="{D72057D8-AEDC-4020-981B-41D43DE72B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1563" name="Picture 11" descr="Mobilität neu denken - BundesBauBlatt">
            <a:extLst>
              <a:ext uri="{FF2B5EF4-FFF2-40B4-BE49-F238E27FC236}">
                <a16:creationId xmlns:a16="http://schemas.microsoft.com/office/drawing/2014/main" id="{B01866D2-EC92-4A9B-9780-AE486BFB90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25" r="21243"/>
          <a:stretch/>
        </p:blipFill>
        <p:spPr bwMode="auto">
          <a:xfrm flipH="1">
            <a:off x="4282455" y="-29016"/>
            <a:ext cx="789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41B9291-892E-4640-A441-4F98EA9F7BFA}"/>
              </a:ext>
            </a:extLst>
          </p:cNvPr>
          <p:cNvSpPr/>
          <p:nvPr/>
        </p:nvSpPr>
        <p:spPr>
          <a:xfrm>
            <a:off x="12350" y="-27589"/>
            <a:ext cx="12181033" cy="6868028"/>
          </a:xfrm>
          <a:prstGeom prst="rect">
            <a:avLst/>
          </a:prstGeom>
          <a:gradFill>
            <a:gsLst>
              <a:gs pos="43000">
                <a:schemeClr val="accent1">
                  <a:lumMod val="5000"/>
                  <a:lumOff val="95000"/>
                  <a:alpha val="67000"/>
                </a:schemeClr>
              </a:gs>
              <a:gs pos="0">
                <a:srgbClr val="FBFCFE"/>
              </a:gs>
              <a:gs pos="86000">
                <a:schemeClr val="bg1">
                  <a:alpha val="13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6E4A48-D6B5-41F1-A83C-F445918686C0}"/>
              </a:ext>
            </a:extLst>
          </p:cNvPr>
          <p:cNvSpPr/>
          <p:nvPr/>
        </p:nvSpPr>
        <p:spPr>
          <a:xfrm>
            <a:off x="1781175" y="0"/>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5F48D83-3792-4D9F-90E6-4EE89CE3CF6B}"/>
              </a:ext>
            </a:extLst>
          </p:cNvPr>
          <p:cNvSpPr/>
          <p:nvPr/>
        </p:nvSpPr>
        <p:spPr>
          <a:xfrm>
            <a:off x="690093" y="2041081"/>
            <a:ext cx="5895401" cy="3046988"/>
          </a:xfrm>
          <a:prstGeom prst="rect">
            <a:avLst/>
          </a:prstGeom>
        </p:spPr>
        <p:txBody>
          <a:bodyPr wrap="square" lIns="0" tIns="0" rIns="0" bIns="0">
            <a:spAutoFit/>
          </a:bodyPr>
          <a:lstStyle/>
          <a:p>
            <a:r>
              <a:rPr lang="de-DE" b="1" dirty="0">
                <a:solidFill>
                  <a:schemeClr val="bg2"/>
                </a:solidFill>
                <a:latin typeface="Roboto Condensed Light" panose="02000000000000000000" pitchFamily="2" charset="0"/>
                <a:ea typeface="Roboto Condensed Light" panose="02000000000000000000" pitchFamily="2" charset="0"/>
              </a:rPr>
              <a:t>1. Grundlagen der Technology </a:t>
            </a:r>
            <a:r>
              <a:rPr lang="de-DE" b="1" dirty="0" err="1">
                <a:solidFill>
                  <a:schemeClr val="bg2"/>
                </a:solidFill>
                <a:latin typeface="Roboto Condensed Light" panose="02000000000000000000" pitchFamily="2" charset="0"/>
                <a:ea typeface="Roboto Condensed Light" panose="02000000000000000000" pitchFamily="2" charset="0"/>
              </a:rPr>
              <a:t>Intelligence</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Definition und Einordnung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TI als unternehmerischer Prozess </a:t>
            </a:r>
          </a:p>
          <a:p>
            <a:endParaRPr lang="de-DE" b="1" dirty="0">
              <a:solidFill>
                <a:schemeClr val="bg2"/>
              </a:solidFill>
              <a:latin typeface="Roboto Condensed Light" panose="02000000000000000000" pitchFamily="2" charset="0"/>
              <a:ea typeface="Roboto Condensed Light" panose="02000000000000000000" pitchFamily="2" charset="0"/>
            </a:endParaRPr>
          </a:p>
          <a:p>
            <a:r>
              <a:rPr lang="de-DE" b="1" dirty="0">
                <a:solidFill>
                  <a:schemeClr val="bg2"/>
                </a:solidFill>
                <a:latin typeface="Roboto Condensed Light" panose="02000000000000000000" pitchFamily="2" charset="0"/>
                <a:ea typeface="Roboto Condensed Light" panose="02000000000000000000" pitchFamily="2" charset="0"/>
              </a:rPr>
              <a:t>2. Umsetzung in der Praxis</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Konzeption und Aufbau einer Technologiedatenbank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Literaturbasierte Herleitung des Vorgehens </a:t>
            </a:r>
          </a:p>
          <a:p>
            <a:endParaRPr lang="de-DE" b="1" dirty="0">
              <a:latin typeface="Roboto Condensed Light" panose="02000000000000000000" pitchFamily="2" charset="0"/>
              <a:ea typeface="Roboto Condensed Light" panose="02000000000000000000" pitchFamily="2" charset="0"/>
            </a:endParaRPr>
          </a:p>
          <a:p>
            <a:r>
              <a:rPr lang="de-DE" b="1" dirty="0">
                <a:latin typeface="Roboto Condensed Light" panose="02000000000000000000" pitchFamily="2" charset="0"/>
                <a:ea typeface="Roboto Condensed Light" panose="02000000000000000000" pitchFamily="2" charset="0"/>
              </a:rPr>
              <a:t>3. Erkenntnisse und Implikationen</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Zentrale „</a:t>
            </a:r>
            <a:r>
              <a:rPr lang="de-DE" dirty="0" err="1">
                <a:latin typeface="Roboto Condensed Light" panose="02000000000000000000" pitchFamily="2" charset="0"/>
                <a:ea typeface="Roboto Condensed Light" panose="02000000000000000000" pitchFamily="2" charset="0"/>
              </a:rPr>
              <a:t>Lessons</a:t>
            </a:r>
            <a:r>
              <a:rPr lang="de-DE" dirty="0">
                <a:latin typeface="Roboto Condensed Light" panose="02000000000000000000" pitchFamily="2" charset="0"/>
                <a:ea typeface="Roboto Condensed Light" panose="02000000000000000000" pitchFamily="2" charset="0"/>
              </a:rPr>
              <a:t> </a:t>
            </a:r>
            <a:r>
              <a:rPr lang="de-DE" dirty="0" err="1">
                <a:latin typeface="Roboto Condensed Light" panose="02000000000000000000" pitchFamily="2" charset="0"/>
                <a:ea typeface="Roboto Condensed Light" panose="02000000000000000000" pitchFamily="2" charset="0"/>
              </a:rPr>
              <a:t>Learned</a:t>
            </a:r>
            <a:r>
              <a:rPr lang="de-DE" dirty="0">
                <a:latin typeface="Roboto Condensed Light" panose="02000000000000000000" pitchFamily="2" charset="0"/>
                <a:ea typeface="Roboto Condensed Light" panose="02000000000000000000" pitchFamily="2" charset="0"/>
              </a:rPr>
              <a:t>“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Handlungsempfehlungen für die Praxis</a:t>
            </a:r>
          </a:p>
        </p:txBody>
      </p:sp>
      <p:sp>
        <p:nvSpPr>
          <p:cNvPr id="8" name="Textfeld 7">
            <a:extLst>
              <a:ext uri="{FF2B5EF4-FFF2-40B4-BE49-F238E27FC236}">
                <a16:creationId xmlns:a16="http://schemas.microsoft.com/office/drawing/2014/main" id="{C3D6520F-9BE9-48E8-A716-198D17DCFA31}"/>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 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Gliederung</a:t>
            </a:r>
          </a:p>
        </p:txBody>
      </p:sp>
      <p:sp>
        <p:nvSpPr>
          <p:cNvPr id="9" name="Rechteck 8">
            <a:extLst>
              <a:ext uri="{FF2B5EF4-FFF2-40B4-BE49-F238E27FC236}">
                <a16:creationId xmlns:a16="http://schemas.microsoft.com/office/drawing/2014/main" id="{04AE8CC9-5ADA-4CE7-9F6E-A84E4A53F380}"/>
              </a:ext>
            </a:extLst>
          </p:cNvPr>
          <p:cNvSpPr/>
          <p:nvPr/>
        </p:nvSpPr>
        <p:spPr>
          <a:xfrm>
            <a:off x="9662652" y="-24633"/>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697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3140659"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6" name="Rechteck 25">
            <a:extLst>
              <a:ext uri="{FF2B5EF4-FFF2-40B4-BE49-F238E27FC236}">
                <a16:creationId xmlns:a16="http://schemas.microsoft.com/office/drawing/2014/main" id="{F05852B8-3019-476D-8E7E-64457FEB865D}"/>
              </a:ext>
            </a:extLst>
          </p:cNvPr>
          <p:cNvSpPr/>
          <p:nvPr/>
        </p:nvSpPr>
        <p:spPr>
          <a:xfrm>
            <a:off x="4023206" y="1529948"/>
            <a:ext cx="7286247"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7" name="Rechteck 26">
            <a:extLst>
              <a:ext uri="{FF2B5EF4-FFF2-40B4-BE49-F238E27FC236}">
                <a16:creationId xmlns:a16="http://schemas.microsoft.com/office/drawing/2014/main" id="{D96C35AA-E86E-403F-A162-85BEFD07C03E}"/>
              </a:ext>
            </a:extLst>
          </p:cNvPr>
          <p:cNvSpPr/>
          <p:nvPr/>
        </p:nvSpPr>
        <p:spPr>
          <a:xfrm>
            <a:off x="882547" y="1402786"/>
            <a:ext cx="1961282"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Theoretische Herangehensweise</a:t>
            </a:r>
          </a:p>
        </p:txBody>
      </p:sp>
      <p:sp>
        <p:nvSpPr>
          <p:cNvPr id="28" name="Rechteck 27">
            <a:extLst>
              <a:ext uri="{FF2B5EF4-FFF2-40B4-BE49-F238E27FC236}">
                <a16:creationId xmlns:a16="http://schemas.microsoft.com/office/drawing/2014/main" id="{1A886954-15DC-4402-8629-4C6E6DD82446}"/>
              </a:ext>
            </a:extLst>
          </p:cNvPr>
          <p:cNvSpPr/>
          <p:nvPr/>
        </p:nvSpPr>
        <p:spPr>
          <a:xfrm>
            <a:off x="4231370" y="1402786"/>
            <a:ext cx="2215222" cy="261610"/>
          </a:xfrm>
          <a:prstGeom prst="rect">
            <a:avLst/>
          </a:prstGeom>
          <a:solidFill>
            <a:schemeClr val="bg1"/>
          </a:solidFill>
        </p:spPr>
        <p:txBody>
          <a:bodyPr wrap="square">
            <a:spAutoFit/>
          </a:bodyPr>
          <a:lstStyle/>
          <a:p>
            <a:r>
              <a:rPr lang="de-DE" sz="1100" b="1" dirty="0">
                <a:solidFill>
                  <a:srgbClr val="0070C0"/>
                </a:solidFill>
                <a:latin typeface="Roboto Condensed Light" panose="02000000000000000000" pitchFamily="2" charset="0"/>
                <a:ea typeface="Roboto Condensed Light" panose="02000000000000000000" pitchFamily="2" charset="0"/>
              </a:rPr>
              <a:t>Praktische Tipps / „</a:t>
            </a:r>
            <a:r>
              <a:rPr lang="de-DE" sz="1100" b="1" dirty="0" err="1">
                <a:solidFill>
                  <a:srgbClr val="0070C0"/>
                </a:solidFill>
                <a:latin typeface="Roboto Condensed Light" panose="02000000000000000000" pitchFamily="2" charset="0"/>
                <a:ea typeface="Roboto Condensed Light" panose="02000000000000000000" pitchFamily="2" charset="0"/>
              </a:rPr>
              <a:t>Lessons</a:t>
            </a:r>
            <a:r>
              <a:rPr lang="de-DE" sz="1100" b="1" dirty="0">
                <a:solidFill>
                  <a:srgbClr val="0070C0"/>
                </a:solidFill>
                <a:latin typeface="Roboto Condensed Light" panose="02000000000000000000" pitchFamily="2" charset="0"/>
                <a:ea typeface="Roboto Condensed Light" panose="02000000000000000000" pitchFamily="2" charset="0"/>
              </a:rPr>
              <a:t> </a:t>
            </a:r>
            <a:r>
              <a:rPr lang="de-DE" sz="1100" b="1" dirty="0" err="1">
                <a:solidFill>
                  <a:srgbClr val="0070C0"/>
                </a:solidFill>
                <a:latin typeface="Roboto Condensed Light" panose="02000000000000000000" pitchFamily="2" charset="0"/>
                <a:ea typeface="Roboto Condensed Light" panose="02000000000000000000" pitchFamily="2" charset="0"/>
              </a:rPr>
              <a:t>Learned</a:t>
            </a:r>
            <a:r>
              <a:rPr lang="de-DE" sz="1100" b="1" dirty="0">
                <a:solidFill>
                  <a:srgbClr val="0070C0"/>
                </a:solidFill>
                <a:latin typeface="Roboto Condensed Light" panose="02000000000000000000" pitchFamily="2" charset="0"/>
                <a:ea typeface="Roboto Condensed Light" panose="02000000000000000000" pitchFamily="2" charset="0"/>
              </a:rPr>
              <a:t>“</a:t>
            </a:r>
          </a:p>
        </p:txBody>
      </p:sp>
      <p:graphicFrame>
        <p:nvGraphicFramePr>
          <p:cNvPr id="2" name="Tabelle 1">
            <a:extLst>
              <a:ext uri="{FF2B5EF4-FFF2-40B4-BE49-F238E27FC236}">
                <a16:creationId xmlns:a16="http://schemas.microsoft.com/office/drawing/2014/main" id="{21F37576-98AB-4CA8-B950-0855C52604B2}"/>
              </a:ext>
            </a:extLst>
          </p:cNvPr>
          <p:cNvGraphicFramePr>
            <a:graphicFrameLocks noGrp="1"/>
          </p:cNvGraphicFramePr>
          <p:nvPr>
            <p:extLst>
              <p:ext uri="{D42A27DB-BD31-4B8C-83A1-F6EECF244321}">
                <p14:modId xmlns:p14="http://schemas.microsoft.com/office/powerpoint/2010/main" val="3618034735"/>
              </p:ext>
            </p:extLst>
          </p:nvPr>
        </p:nvGraphicFramePr>
        <p:xfrm>
          <a:off x="752475" y="2580359"/>
          <a:ext cx="3038220" cy="2592000"/>
        </p:xfrm>
        <a:graphic>
          <a:graphicData uri="http://schemas.openxmlformats.org/drawingml/2006/table">
            <a:tbl>
              <a:tblPr firstRow="1" bandRow="1">
                <a:tableStyleId>{5940675A-B579-460E-94D1-54222C63F5DA}</a:tableStyleId>
              </a:tblPr>
              <a:tblGrid>
                <a:gridCol w="3038220">
                  <a:extLst>
                    <a:ext uri="{9D8B030D-6E8A-4147-A177-3AD203B41FA5}">
                      <a16:colId xmlns:a16="http://schemas.microsoft.com/office/drawing/2014/main" val="1882368840"/>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Roboto Condensed Light" panose="02000000000000000000" pitchFamily="2" charset="0"/>
                          <a:ea typeface="Roboto Condensed Light" panose="02000000000000000000" pitchFamily="2" charset="0"/>
                        </a:rPr>
                        <a:t>1. Bestimmung des Informationsbedarfs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844086"/>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2. Beschaffung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4386007"/>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3. Bewertung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5965122"/>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4. Kommunikation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902778"/>
                  </a:ext>
                </a:extLst>
              </a:tr>
            </a:tbl>
          </a:graphicData>
        </a:graphic>
      </p:graphicFrame>
      <p:graphicFrame>
        <p:nvGraphicFramePr>
          <p:cNvPr id="3" name="Tabelle 2">
            <a:extLst>
              <a:ext uri="{FF2B5EF4-FFF2-40B4-BE49-F238E27FC236}">
                <a16:creationId xmlns:a16="http://schemas.microsoft.com/office/drawing/2014/main" id="{F6634F0D-A3A4-4F4B-8517-0F0D2486D584}"/>
              </a:ext>
            </a:extLst>
          </p:cNvPr>
          <p:cNvGraphicFramePr>
            <a:graphicFrameLocks noGrp="1"/>
          </p:cNvGraphicFramePr>
          <p:nvPr>
            <p:extLst>
              <p:ext uri="{D42A27DB-BD31-4B8C-83A1-F6EECF244321}">
                <p14:modId xmlns:p14="http://schemas.microsoft.com/office/powerpoint/2010/main" val="368604174"/>
              </p:ext>
            </p:extLst>
          </p:nvPr>
        </p:nvGraphicFramePr>
        <p:xfrm>
          <a:off x="4354522" y="2580359"/>
          <a:ext cx="6789727" cy="944880"/>
        </p:xfrm>
        <a:graphic>
          <a:graphicData uri="http://schemas.openxmlformats.org/drawingml/2006/table">
            <a:tbl>
              <a:tblPr firstRow="1" bandRow="1">
                <a:tableStyleId>{5940675A-B579-460E-94D1-54222C63F5DA}</a:tableStyleId>
              </a:tblPr>
              <a:tblGrid>
                <a:gridCol w="6789727">
                  <a:extLst>
                    <a:ext uri="{9D8B030D-6E8A-4147-A177-3AD203B41FA5}">
                      <a16:colId xmlns:a16="http://schemas.microsoft.com/office/drawing/2014/main" val="93770296"/>
                    </a:ext>
                  </a:extLst>
                </a:gridCol>
              </a:tblGrid>
              <a:tr h="648000">
                <a:tc>
                  <a:txBody>
                    <a:bodyPr/>
                    <a:lstStyle/>
                    <a:p>
                      <a:pPr marL="0" indent="0" algn="l">
                        <a:buFont typeface="Arial" panose="020B0604020202020204" pitchFamily="34" charset="0"/>
                        <a:buNone/>
                      </a:pPr>
                      <a:r>
                        <a:rPr lang="de-DE" sz="1400" b="0" u="sng" dirty="0">
                          <a:solidFill>
                            <a:srgbClr val="0070C0"/>
                          </a:solidFill>
                          <a:latin typeface="Roboto Condensed Light" panose="02000000000000000000" pitchFamily="2" charset="0"/>
                          <a:ea typeface="Roboto Condensed Light" panose="02000000000000000000" pitchFamily="2" charset="0"/>
                        </a:rPr>
                        <a:t>Ermittlung von Informationsbedarfen: </a:t>
                      </a:r>
                    </a:p>
                    <a:p>
                      <a:pPr marL="400050" marR="0" lvl="0" indent="-400050" algn="l" defTabSz="457200" rtl="0" eaLnBrk="1" fontAlgn="auto" latinLnBrk="0" hangingPunct="1">
                        <a:lnSpc>
                          <a:spcPct val="100000"/>
                        </a:lnSpc>
                        <a:spcBef>
                          <a:spcPts val="0"/>
                        </a:spcBef>
                        <a:spcAft>
                          <a:spcPts val="0"/>
                        </a:spcAft>
                        <a:buClrTx/>
                        <a:buSzTx/>
                        <a:buFont typeface="Arial" panose="020B0604020202020204" pitchFamily="34" charset="0"/>
                        <a:buAutoNum type="romanLcParenBoth"/>
                        <a:tabLst/>
                        <a:defRPr/>
                      </a:pPr>
                      <a:r>
                        <a:rPr lang="de-DE" sz="140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Strategie-Abgleich</a:t>
                      </a:r>
                      <a:r>
                        <a:rPr lang="de-DE" sz="1400" dirty="0">
                          <a:solidFill>
                            <a:srgbClr val="0070C0"/>
                          </a:solidFill>
                          <a:latin typeface="Roboto Condensed Light" panose="02000000000000000000" pitchFamily="2" charset="0"/>
                          <a:ea typeface="Roboto Condensed Light" panose="02000000000000000000" pitchFamily="2" charset="0"/>
                        </a:rPr>
                        <a:t>“: Eigene Einordung als </a:t>
                      </a:r>
                      <a:r>
                        <a:rPr lang="de-DE" sz="1400" b="0" dirty="0">
                          <a:solidFill>
                            <a:srgbClr val="0070C0"/>
                          </a:solidFill>
                          <a:latin typeface="Roboto Condensed Light" panose="02000000000000000000" pitchFamily="2" charset="0"/>
                          <a:ea typeface="Roboto Condensed Light" panose="02000000000000000000" pitchFamily="2" charset="0"/>
                        </a:rPr>
                        <a:t>Technologie- / Kostenführer </a:t>
                      </a:r>
                      <a:r>
                        <a:rPr lang="de-DE" sz="1400" dirty="0">
                          <a:solidFill>
                            <a:srgbClr val="0070C0"/>
                          </a:solidFill>
                          <a:latin typeface="Roboto Condensed Light" panose="02000000000000000000" pitchFamily="2" charset="0"/>
                          <a:ea typeface="Roboto Condensed Light" panose="02000000000000000000" pitchFamily="2" charset="0"/>
                        </a:rPr>
                        <a:t>beachten</a:t>
                      </a:r>
                    </a:p>
                    <a:p>
                      <a:pPr marL="400050" indent="-400050" algn="l">
                        <a:buFont typeface="Arial" panose="020B0604020202020204" pitchFamily="34" charset="0"/>
                        <a:buAutoNum type="romanLcParenBoth"/>
                      </a:pPr>
                      <a:r>
                        <a:rPr lang="de-DE" sz="1400" b="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Frühzeitige</a:t>
                      </a:r>
                      <a:r>
                        <a:rPr lang="de-DE" sz="1400" b="0" dirty="0">
                          <a:solidFill>
                            <a:srgbClr val="0070C0"/>
                          </a:solidFill>
                          <a:latin typeface="Roboto Condensed Light" panose="02000000000000000000" pitchFamily="2" charset="0"/>
                          <a:ea typeface="Roboto Condensed Light" panose="02000000000000000000" pitchFamily="2" charset="0"/>
                        </a:rPr>
                        <a:t> Abstimmung mit Informationsbedarfsträger, um Blindleistung zu vermeiden</a:t>
                      </a:r>
                    </a:p>
                    <a:p>
                      <a:pPr marL="400050" indent="-400050" algn="l">
                        <a:buFont typeface="Arial" panose="020B0604020202020204" pitchFamily="34" charset="0"/>
                        <a:buAutoNum type="romanLcParenBoth"/>
                      </a:pPr>
                      <a:r>
                        <a:rPr lang="de-DE" sz="1400" b="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Iterativ</a:t>
                      </a:r>
                      <a:r>
                        <a:rPr lang="de-DE" sz="1400" b="0" dirty="0">
                          <a:solidFill>
                            <a:srgbClr val="0070C0"/>
                          </a:solidFill>
                          <a:latin typeface="Roboto Condensed Light" panose="02000000000000000000" pitchFamily="2" charset="0"/>
                          <a:ea typeface="Roboto Condensed Light" panose="02000000000000000000" pitchFamily="2" charset="0"/>
                        </a:rPr>
                        <a:t> vorgehen</a:t>
                      </a:r>
                      <a:r>
                        <a:rPr lang="de-DE" sz="1400" dirty="0">
                          <a:solidFill>
                            <a:srgbClr val="0070C0"/>
                          </a:solidFill>
                          <a:latin typeface="Roboto Condensed Light" panose="02000000000000000000" pitchFamily="2" charset="0"/>
                          <a:ea typeface="Roboto Condensed Light" panose="02000000000000000000" pitchFamily="2" charset="0"/>
                        </a:rPr>
                        <a:t>: Bedarfe &amp; neue Erkenntnisse kontinuierlich abgleichen</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2320969"/>
                  </a:ext>
                </a:extLst>
              </a:tr>
            </a:tbl>
          </a:graphicData>
        </a:graphic>
      </p:graphicFrame>
      <p:sp>
        <p:nvSpPr>
          <p:cNvPr id="4" name="Rechteck 3">
            <a:extLst>
              <a:ext uri="{FF2B5EF4-FFF2-40B4-BE49-F238E27FC236}">
                <a16:creationId xmlns:a16="http://schemas.microsoft.com/office/drawing/2014/main" id="{129946A3-66F1-411B-9891-1A27E80540A4}"/>
              </a:ext>
            </a:extLst>
          </p:cNvPr>
          <p:cNvSpPr/>
          <p:nvPr/>
        </p:nvSpPr>
        <p:spPr>
          <a:xfrm>
            <a:off x="3689197" y="2761332"/>
            <a:ext cx="62299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Pfeil: nach rechts 39">
            <a:extLst>
              <a:ext uri="{FF2B5EF4-FFF2-40B4-BE49-F238E27FC236}">
                <a16:creationId xmlns:a16="http://schemas.microsoft.com/office/drawing/2014/main" id="{C3A3F0F5-6047-46F9-9789-743B28262205}"/>
              </a:ext>
            </a:extLst>
          </p:cNvPr>
          <p:cNvSpPr/>
          <p:nvPr/>
        </p:nvSpPr>
        <p:spPr>
          <a:xfrm>
            <a:off x="3739313" y="2762466"/>
            <a:ext cx="498764" cy="249381"/>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6E440830-FA10-4DB5-8846-5E1CF2BD82BC}"/>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err="1">
                <a:latin typeface="Roboto Condensed Light" panose="02000000000000000000" pitchFamily="2" charset="0"/>
                <a:ea typeface="Roboto Condensed Light" panose="02000000000000000000" pitchFamily="2" charset="0"/>
              </a:rPr>
              <a:t>Lessons</a:t>
            </a:r>
            <a:r>
              <a:rPr lang="de-DE" dirty="0">
                <a:latin typeface="Roboto Condensed Light" panose="02000000000000000000" pitchFamily="2" charset="0"/>
                <a:ea typeface="Roboto Condensed Light" panose="02000000000000000000" pitchFamily="2" charset="0"/>
              </a:rPr>
              <a:t> </a:t>
            </a:r>
            <a:r>
              <a:rPr lang="de-DE" dirty="0" err="1">
                <a:latin typeface="Roboto Condensed Light" panose="02000000000000000000" pitchFamily="2" charset="0"/>
                <a:ea typeface="Roboto Condensed Light" panose="02000000000000000000" pitchFamily="2" charset="0"/>
              </a:rPr>
              <a:t>Learned</a:t>
            </a:r>
            <a:r>
              <a:rPr lang="de-DE" dirty="0">
                <a:latin typeface="Roboto Condensed Light" panose="02000000000000000000" pitchFamily="2" charset="0"/>
                <a:ea typeface="Roboto Condensed Light" panose="02000000000000000000" pitchFamily="2" charset="0"/>
              </a:rPr>
              <a:t>: Welche Aspekte sind entscheidend bei TI-bezogenen Aktivitäten?</a:t>
            </a:r>
          </a:p>
        </p:txBody>
      </p:sp>
      <p:pic>
        <p:nvPicPr>
          <p:cNvPr id="6" name="Grafik 5">
            <a:extLst>
              <a:ext uri="{FF2B5EF4-FFF2-40B4-BE49-F238E27FC236}">
                <a16:creationId xmlns:a16="http://schemas.microsoft.com/office/drawing/2014/main" id="{845A4D1D-4563-4EF3-86E7-F80477DFB92A}"/>
              </a:ext>
            </a:extLst>
          </p:cNvPr>
          <p:cNvPicPr>
            <a:picLocks noChangeAspect="1"/>
          </p:cNvPicPr>
          <p:nvPr/>
        </p:nvPicPr>
        <p:blipFill>
          <a:blip r:embed="rId9"/>
          <a:stretch>
            <a:fillRect/>
          </a:stretch>
        </p:blipFill>
        <p:spPr>
          <a:xfrm>
            <a:off x="3940758" y="4290676"/>
            <a:ext cx="7482338" cy="1856455"/>
          </a:xfrm>
          <a:prstGeom prst="rect">
            <a:avLst/>
          </a:prstGeom>
        </p:spPr>
      </p:pic>
    </p:spTree>
    <p:extLst>
      <p:ext uri="{BB962C8B-B14F-4D97-AF65-F5344CB8AC3E}">
        <p14:creationId xmlns:p14="http://schemas.microsoft.com/office/powerpoint/2010/main" val="64380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3140659"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6" name="Rechteck 25">
            <a:extLst>
              <a:ext uri="{FF2B5EF4-FFF2-40B4-BE49-F238E27FC236}">
                <a16:creationId xmlns:a16="http://schemas.microsoft.com/office/drawing/2014/main" id="{F05852B8-3019-476D-8E7E-64457FEB865D}"/>
              </a:ext>
            </a:extLst>
          </p:cNvPr>
          <p:cNvSpPr/>
          <p:nvPr/>
        </p:nvSpPr>
        <p:spPr>
          <a:xfrm>
            <a:off x="4023206" y="1529948"/>
            <a:ext cx="7286247"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7" name="Rechteck 26">
            <a:extLst>
              <a:ext uri="{FF2B5EF4-FFF2-40B4-BE49-F238E27FC236}">
                <a16:creationId xmlns:a16="http://schemas.microsoft.com/office/drawing/2014/main" id="{D96C35AA-E86E-403F-A162-85BEFD07C03E}"/>
              </a:ext>
            </a:extLst>
          </p:cNvPr>
          <p:cNvSpPr/>
          <p:nvPr/>
        </p:nvSpPr>
        <p:spPr>
          <a:xfrm>
            <a:off x="882547" y="1402786"/>
            <a:ext cx="1961282"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Theoretische Herangehensweise</a:t>
            </a:r>
          </a:p>
        </p:txBody>
      </p:sp>
      <p:sp>
        <p:nvSpPr>
          <p:cNvPr id="28" name="Rechteck 27">
            <a:extLst>
              <a:ext uri="{FF2B5EF4-FFF2-40B4-BE49-F238E27FC236}">
                <a16:creationId xmlns:a16="http://schemas.microsoft.com/office/drawing/2014/main" id="{1A886954-15DC-4402-8629-4C6E6DD82446}"/>
              </a:ext>
            </a:extLst>
          </p:cNvPr>
          <p:cNvSpPr/>
          <p:nvPr/>
        </p:nvSpPr>
        <p:spPr>
          <a:xfrm>
            <a:off x="4231370" y="1402786"/>
            <a:ext cx="2215222" cy="261610"/>
          </a:xfrm>
          <a:prstGeom prst="rect">
            <a:avLst/>
          </a:prstGeom>
          <a:solidFill>
            <a:schemeClr val="bg1"/>
          </a:solidFill>
        </p:spPr>
        <p:txBody>
          <a:bodyPr wrap="square">
            <a:spAutoFit/>
          </a:bodyPr>
          <a:lstStyle/>
          <a:p>
            <a:r>
              <a:rPr lang="de-DE" sz="1100" b="1" dirty="0">
                <a:solidFill>
                  <a:srgbClr val="0070C0"/>
                </a:solidFill>
                <a:latin typeface="Roboto Condensed Light" panose="02000000000000000000" pitchFamily="2" charset="0"/>
                <a:ea typeface="Roboto Condensed Light" panose="02000000000000000000" pitchFamily="2" charset="0"/>
              </a:rPr>
              <a:t>Praktische Tipps / „</a:t>
            </a:r>
            <a:r>
              <a:rPr lang="de-DE" sz="1100" b="1" dirty="0" err="1">
                <a:solidFill>
                  <a:srgbClr val="0070C0"/>
                </a:solidFill>
                <a:latin typeface="Roboto Condensed Light" panose="02000000000000000000" pitchFamily="2" charset="0"/>
                <a:ea typeface="Roboto Condensed Light" panose="02000000000000000000" pitchFamily="2" charset="0"/>
              </a:rPr>
              <a:t>Lessons</a:t>
            </a:r>
            <a:r>
              <a:rPr lang="de-DE" sz="1100" b="1" dirty="0">
                <a:solidFill>
                  <a:srgbClr val="0070C0"/>
                </a:solidFill>
                <a:latin typeface="Roboto Condensed Light" panose="02000000000000000000" pitchFamily="2" charset="0"/>
                <a:ea typeface="Roboto Condensed Light" panose="02000000000000000000" pitchFamily="2" charset="0"/>
              </a:rPr>
              <a:t> </a:t>
            </a:r>
            <a:r>
              <a:rPr lang="de-DE" sz="1100" b="1" dirty="0" err="1">
                <a:solidFill>
                  <a:srgbClr val="0070C0"/>
                </a:solidFill>
                <a:latin typeface="Roboto Condensed Light" panose="02000000000000000000" pitchFamily="2" charset="0"/>
                <a:ea typeface="Roboto Condensed Light" panose="02000000000000000000" pitchFamily="2" charset="0"/>
              </a:rPr>
              <a:t>Learned</a:t>
            </a:r>
            <a:r>
              <a:rPr lang="de-DE" sz="1100" b="1" dirty="0">
                <a:solidFill>
                  <a:srgbClr val="0070C0"/>
                </a:solidFill>
                <a:latin typeface="Roboto Condensed Light" panose="02000000000000000000" pitchFamily="2" charset="0"/>
                <a:ea typeface="Roboto Condensed Light" panose="02000000000000000000" pitchFamily="2" charset="0"/>
              </a:rPr>
              <a:t>“</a:t>
            </a:r>
          </a:p>
        </p:txBody>
      </p:sp>
      <p:graphicFrame>
        <p:nvGraphicFramePr>
          <p:cNvPr id="2" name="Tabelle 1">
            <a:extLst>
              <a:ext uri="{FF2B5EF4-FFF2-40B4-BE49-F238E27FC236}">
                <a16:creationId xmlns:a16="http://schemas.microsoft.com/office/drawing/2014/main" id="{21F37576-98AB-4CA8-B950-0855C52604B2}"/>
              </a:ext>
            </a:extLst>
          </p:cNvPr>
          <p:cNvGraphicFramePr>
            <a:graphicFrameLocks noGrp="1"/>
          </p:cNvGraphicFramePr>
          <p:nvPr/>
        </p:nvGraphicFramePr>
        <p:xfrm>
          <a:off x="752475" y="2580359"/>
          <a:ext cx="3038220" cy="2592000"/>
        </p:xfrm>
        <a:graphic>
          <a:graphicData uri="http://schemas.openxmlformats.org/drawingml/2006/table">
            <a:tbl>
              <a:tblPr firstRow="1" bandRow="1">
                <a:tableStyleId>{5940675A-B579-460E-94D1-54222C63F5DA}</a:tableStyleId>
              </a:tblPr>
              <a:tblGrid>
                <a:gridCol w="3038220">
                  <a:extLst>
                    <a:ext uri="{9D8B030D-6E8A-4147-A177-3AD203B41FA5}">
                      <a16:colId xmlns:a16="http://schemas.microsoft.com/office/drawing/2014/main" val="1882368840"/>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Roboto Condensed Light" panose="02000000000000000000" pitchFamily="2" charset="0"/>
                          <a:ea typeface="Roboto Condensed Light" panose="02000000000000000000" pitchFamily="2" charset="0"/>
                        </a:rPr>
                        <a:t>1. Bestimmung des Informationsbedarfs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844086"/>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2. Beschaffung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4386007"/>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3. Bewertung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5965122"/>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4. Kommunikation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902778"/>
                  </a:ext>
                </a:extLst>
              </a:tr>
            </a:tbl>
          </a:graphicData>
        </a:graphic>
      </p:graphicFrame>
      <p:graphicFrame>
        <p:nvGraphicFramePr>
          <p:cNvPr id="3" name="Tabelle 2">
            <a:extLst>
              <a:ext uri="{FF2B5EF4-FFF2-40B4-BE49-F238E27FC236}">
                <a16:creationId xmlns:a16="http://schemas.microsoft.com/office/drawing/2014/main" id="{F6634F0D-A3A4-4F4B-8517-0F0D2486D584}"/>
              </a:ext>
            </a:extLst>
          </p:cNvPr>
          <p:cNvGraphicFramePr>
            <a:graphicFrameLocks noGrp="1"/>
          </p:cNvGraphicFramePr>
          <p:nvPr>
            <p:extLst>
              <p:ext uri="{D42A27DB-BD31-4B8C-83A1-F6EECF244321}">
                <p14:modId xmlns:p14="http://schemas.microsoft.com/office/powerpoint/2010/main" val="2338312313"/>
              </p:ext>
            </p:extLst>
          </p:nvPr>
        </p:nvGraphicFramePr>
        <p:xfrm>
          <a:off x="4354522" y="2580359"/>
          <a:ext cx="6954931" cy="2888880"/>
        </p:xfrm>
        <a:graphic>
          <a:graphicData uri="http://schemas.openxmlformats.org/drawingml/2006/table">
            <a:tbl>
              <a:tblPr firstRow="1" bandRow="1">
                <a:tableStyleId>{5940675A-B579-460E-94D1-54222C63F5DA}</a:tableStyleId>
              </a:tblPr>
              <a:tblGrid>
                <a:gridCol w="6954931">
                  <a:extLst>
                    <a:ext uri="{9D8B030D-6E8A-4147-A177-3AD203B41FA5}">
                      <a16:colId xmlns:a16="http://schemas.microsoft.com/office/drawing/2014/main" val="93770296"/>
                    </a:ext>
                  </a:extLst>
                </a:gridCol>
              </a:tblGrid>
              <a:tr h="648000">
                <a:tc>
                  <a:txBody>
                    <a:bodyPr/>
                    <a:lstStyle/>
                    <a:p>
                      <a:pPr marL="0" indent="0" algn="l">
                        <a:buFont typeface="Arial" panose="020B0604020202020204" pitchFamily="34" charset="0"/>
                        <a:buNone/>
                      </a:pPr>
                      <a:endParaRPr lang="de-DE" sz="1400"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2320969"/>
                  </a:ext>
                </a:extLst>
              </a:tr>
              <a:tr h="648000">
                <a:tc>
                  <a:txBody>
                    <a:bodyPr/>
                    <a:lstStyle/>
                    <a:p>
                      <a:pPr marL="0" indent="0" algn="l">
                        <a:buFont typeface="Arial" panose="020B0604020202020204" pitchFamily="34" charset="0"/>
                        <a:buNone/>
                      </a:pPr>
                      <a:r>
                        <a:rPr lang="de-DE" sz="1400" b="0" u="sng" dirty="0">
                          <a:solidFill>
                            <a:srgbClr val="0070C0"/>
                          </a:solidFill>
                          <a:latin typeface="Roboto Condensed Light" panose="02000000000000000000" pitchFamily="2" charset="0"/>
                          <a:ea typeface="Roboto Condensed Light" panose="02000000000000000000" pitchFamily="2" charset="0"/>
                        </a:rPr>
                        <a:t>Auswahl von Informationsquellen: </a:t>
                      </a:r>
                    </a:p>
                    <a:p>
                      <a:pPr marL="400050" indent="-400050" algn="l">
                        <a:buFont typeface="Arial" panose="020B0604020202020204" pitchFamily="34" charset="0"/>
                        <a:buAutoNum type="romanLcParenBoth"/>
                      </a:pPr>
                      <a:r>
                        <a:rPr lang="de-DE" sz="1400" b="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Vielfalt</a:t>
                      </a:r>
                      <a:r>
                        <a:rPr lang="de-DE" sz="1400" b="0" dirty="0">
                          <a:solidFill>
                            <a:srgbClr val="0070C0"/>
                          </a:solidFill>
                          <a:latin typeface="Roboto Condensed Light" panose="02000000000000000000" pitchFamily="2" charset="0"/>
                          <a:ea typeface="Roboto Condensed Light" panose="02000000000000000000" pitchFamily="2" charset="0"/>
                        </a:rPr>
                        <a:t> kennen </a:t>
                      </a:r>
                      <a:r>
                        <a:rPr lang="de-DE" sz="1400" dirty="0">
                          <a:solidFill>
                            <a:srgbClr val="0070C0"/>
                          </a:solidFill>
                          <a:latin typeface="Roboto Condensed Light" panose="02000000000000000000" pitchFamily="2" charset="0"/>
                          <a:ea typeface="Roboto Condensed Light" panose="02000000000000000000" pitchFamily="2" charset="0"/>
                        </a:rPr>
                        <a:t>&amp; nutzen</a:t>
                      </a:r>
                    </a:p>
                    <a:p>
                      <a:pPr marL="400050" indent="-400050" algn="l">
                        <a:buFont typeface="Arial" panose="020B0604020202020204" pitchFamily="34" charset="0"/>
                        <a:buAutoNum type="romanLcParenBoth"/>
                      </a:pPr>
                      <a:r>
                        <a:rPr lang="de-DE" sz="140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Limitationen </a:t>
                      </a:r>
                      <a:r>
                        <a:rPr lang="de-DE" sz="1400" dirty="0">
                          <a:solidFill>
                            <a:srgbClr val="0070C0"/>
                          </a:solidFill>
                          <a:latin typeface="Roboto Condensed Light" panose="02000000000000000000" pitchFamily="2" charset="0"/>
                          <a:ea typeface="Roboto Condensed Light" panose="02000000000000000000" pitchFamily="2" charset="0"/>
                        </a:rPr>
                        <a:t>von Informationsquellen beachten</a:t>
                      </a:r>
                    </a:p>
                    <a:p>
                      <a:pPr marL="400050" indent="-400050" algn="l">
                        <a:buFont typeface="Arial" panose="020B0604020202020204" pitchFamily="34" charset="0"/>
                        <a:buAutoNum type="romanLcParenBoth"/>
                      </a:pPr>
                      <a:r>
                        <a:rPr lang="de-DE" sz="1400" dirty="0">
                          <a:solidFill>
                            <a:srgbClr val="0070C0"/>
                          </a:solidFill>
                          <a:latin typeface="Roboto Condensed Light" panose="02000000000000000000" pitchFamily="2" charset="0"/>
                          <a:ea typeface="Roboto Condensed Light" panose="02000000000000000000" pitchFamily="2" charset="0"/>
                        </a:rPr>
                        <a:t> „</a:t>
                      </a:r>
                      <a:r>
                        <a:rPr lang="de-DE" sz="1400" b="1" dirty="0">
                          <a:solidFill>
                            <a:srgbClr val="0070C0"/>
                          </a:solidFill>
                          <a:latin typeface="Roboto Condensed Light" panose="02000000000000000000" pitchFamily="2" charset="0"/>
                          <a:ea typeface="Roboto Condensed Light" panose="02000000000000000000" pitchFamily="2" charset="0"/>
                        </a:rPr>
                        <a:t>Insider</a:t>
                      </a:r>
                      <a:r>
                        <a:rPr lang="de-DE" sz="1400" dirty="0">
                          <a:solidFill>
                            <a:srgbClr val="0070C0"/>
                          </a:solidFill>
                          <a:latin typeface="Roboto Condensed Light" panose="02000000000000000000" pitchFamily="2" charset="0"/>
                          <a:ea typeface="Roboto Condensed Light" panose="02000000000000000000" pitchFamily="2" charset="0"/>
                        </a:rPr>
                        <a:t>“-Wissen von Kunden &amp; Lieferanten nutzen</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7518098"/>
                  </a:ext>
                </a:extLst>
              </a:tr>
              <a:tr h="648000">
                <a:tc>
                  <a:txBody>
                    <a:bodyPr/>
                    <a:lstStyle/>
                    <a:p>
                      <a:pPr marL="0" indent="0" algn="l">
                        <a:buFont typeface="Arial" panose="020B0604020202020204" pitchFamily="34" charset="0"/>
                        <a:buNone/>
                      </a:pPr>
                      <a:endParaRPr lang="de-DE" sz="1400" b="1"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7512687"/>
                  </a:ext>
                </a:extLst>
              </a:tr>
              <a:tr h="648000">
                <a:tc>
                  <a:txBody>
                    <a:bodyPr/>
                    <a:lstStyle/>
                    <a:p>
                      <a:pPr marL="0" indent="0" algn="l">
                        <a:buFont typeface="Arial" panose="020B0604020202020204" pitchFamily="34" charset="0"/>
                        <a:buNone/>
                      </a:pPr>
                      <a:endParaRPr lang="de-DE" sz="1400"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9551125"/>
                  </a:ext>
                </a:extLst>
              </a:tr>
            </a:tbl>
          </a:graphicData>
        </a:graphic>
      </p:graphicFrame>
      <p:sp>
        <p:nvSpPr>
          <p:cNvPr id="4" name="Rechteck 3">
            <a:extLst>
              <a:ext uri="{FF2B5EF4-FFF2-40B4-BE49-F238E27FC236}">
                <a16:creationId xmlns:a16="http://schemas.microsoft.com/office/drawing/2014/main" id="{129946A3-66F1-411B-9891-1A27E80540A4}"/>
              </a:ext>
            </a:extLst>
          </p:cNvPr>
          <p:cNvSpPr/>
          <p:nvPr/>
        </p:nvSpPr>
        <p:spPr>
          <a:xfrm>
            <a:off x="3689197" y="3409950"/>
            <a:ext cx="62299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Pfeil: nach rechts 33">
            <a:extLst>
              <a:ext uri="{FF2B5EF4-FFF2-40B4-BE49-F238E27FC236}">
                <a16:creationId xmlns:a16="http://schemas.microsoft.com/office/drawing/2014/main" id="{094B7AB8-0C61-4D0C-A40C-151298739FAB}"/>
              </a:ext>
            </a:extLst>
          </p:cNvPr>
          <p:cNvSpPr/>
          <p:nvPr/>
        </p:nvSpPr>
        <p:spPr>
          <a:xfrm>
            <a:off x="3739313" y="3404651"/>
            <a:ext cx="498764" cy="249381"/>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8B804C1-CFB1-4251-9318-ECC85960D3B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err="1">
                <a:latin typeface="Roboto Condensed Light" panose="02000000000000000000" pitchFamily="2" charset="0"/>
                <a:ea typeface="Roboto Condensed Light" panose="02000000000000000000" pitchFamily="2" charset="0"/>
              </a:rPr>
              <a:t>Lessons</a:t>
            </a:r>
            <a:r>
              <a:rPr lang="de-DE" dirty="0">
                <a:latin typeface="Roboto Condensed Light" panose="02000000000000000000" pitchFamily="2" charset="0"/>
                <a:ea typeface="Roboto Condensed Light" panose="02000000000000000000" pitchFamily="2" charset="0"/>
              </a:rPr>
              <a:t> </a:t>
            </a:r>
            <a:r>
              <a:rPr lang="de-DE" dirty="0" err="1">
                <a:latin typeface="Roboto Condensed Light" panose="02000000000000000000" pitchFamily="2" charset="0"/>
                <a:ea typeface="Roboto Condensed Light" panose="02000000000000000000" pitchFamily="2" charset="0"/>
              </a:rPr>
              <a:t>Learned</a:t>
            </a:r>
            <a:r>
              <a:rPr lang="de-DE" dirty="0">
                <a:latin typeface="Roboto Condensed Light" panose="02000000000000000000" pitchFamily="2" charset="0"/>
                <a:ea typeface="Roboto Condensed Light" panose="02000000000000000000" pitchFamily="2" charset="0"/>
              </a:rPr>
              <a:t>: Welche Aspekte sind entscheidend bei TI-bezogenen Aktivitäten?</a:t>
            </a:r>
          </a:p>
        </p:txBody>
      </p:sp>
      <p:pic>
        <p:nvPicPr>
          <p:cNvPr id="5" name="Grafik 4">
            <a:extLst>
              <a:ext uri="{FF2B5EF4-FFF2-40B4-BE49-F238E27FC236}">
                <a16:creationId xmlns:a16="http://schemas.microsoft.com/office/drawing/2014/main" id="{DD4D7814-70BC-4E90-98EE-9361AF281EA8}"/>
              </a:ext>
            </a:extLst>
          </p:cNvPr>
          <p:cNvPicPr>
            <a:picLocks noChangeAspect="1"/>
          </p:cNvPicPr>
          <p:nvPr/>
        </p:nvPicPr>
        <p:blipFill>
          <a:blip r:embed="rId9"/>
          <a:stretch>
            <a:fillRect/>
          </a:stretch>
        </p:blipFill>
        <p:spPr>
          <a:xfrm>
            <a:off x="5413837" y="4153142"/>
            <a:ext cx="6025688" cy="2468105"/>
          </a:xfrm>
          <a:prstGeom prst="rect">
            <a:avLst/>
          </a:prstGeom>
        </p:spPr>
      </p:pic>
    </p:spTree>
    <p:extLst>
      <p:ext uri="{BB962C8B-B14F-4D97-AF65-F5344CB8AC3E}">
        <p14:creationId xmlns:p14="http://schemas.microsoft.com/office/powerpoint/2010/main" val="3708634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3140659"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6" name="Rechteck 25">
            <a:extLst>
              <a:ext uri="{FF2B5EF4-FFF2-40B4-BE49-F238E27FC236}">
                <a16:creationId xmlns:a16="http://schemas.microsoft.com/office/drawing/2014/main" id="{F05852B8-3019-476D-8E7E-64457FEB865D}"/>
              </a:ext>
            </a:extLst>
          </p:cNvPr>
          <p:cNvSpPr/>
          <p:nvPr/>
        </p:nvSpPr>
        <p:spPr>
          <a:xfrm>
            <a:off x="4023206" y="1529948"/>
            <a:ext cx="7286247"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7" name="Rechteck 26">
            <a:extLst>
              <a:ext uri="{FF2B5EF4-FFF2-40B4-BE49-F238E27FC236}">
                <a16:creationId xmlns:a16="http://schemas.microsoft.com/office/drawing/2014/main" id="{D96C35AA-E86E-403F-A162-85BEFD07C03E}"/>
              </a:ext>
            </a:extLst>
          </p:cNvPr>
          <p:cNvSpPr/>
          <p:nvPr/>
        </p:nvSpPr>
        <p:spPr>
          <a:xfrm>
            <a:off x="882547" y="1402786"/>
            <a:ext cx="1961282"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Theoretische Herangehensweise</a:t>
            </a:r>
          </a:p>
        </p:txBody>
      </p:sp>
      <p:sp>
        <p:nvSpPr>
          <p:cNvPr id="28" name="Rechteck 27">
            <a:extLst>
              <a:ext uri="{FF2B5EF4-FFF2-40B4-BE49-F238E27FC236}">
                <a16:creationId xmlns:a16="http://schemas.microsoft.com/office/drawing/2014/main" id="{1A886954-15DC-4402-8629-4C6E6DD82446}"/>
              </a:ext>
            </a:extLst>
          </p:cNvPr>
          <p:cNvSpPr/>
          <p:nvPr/>
        </p:nvSpPr>
        <p:spPr>
          <a:xfrm>
            <a:off x="4231370" y="1402786"/>
            <a:ext cx="2215222" cy="261610"/>
          </a:xfrm>
          <a:prstGeom prst="rect">
            <a:avLst/>
          </a:prstGeom>
          <a:solidFill>
            <a:schemeClr val="bg1"/>
          </a:solidFill>
        </p:spPr>
        <p:txBody>
          <a:bodyPr wrap="square">
            <a:spAutoFit/>
          </a:bodyPr>
          <a:lstStyle/>
          <a:p>
            <a:r>
              <a:rPr lang="de-DE" sz="1100" b="1" dirty="0">
                <a:solidFill>
                  <a:srgbClr val="0070C0"/>
                </a:solidFill>
                <a:latin typeface="Roboto Condensed Light" panose="02000000000000000000" pitchFamily="2" charset="0"/>
                <a:ea typeface="Roboto Condensed Light" panose="02000000000000000000" pitchFamily="2" charset="0"/>
              </a:rPr>
              <a:t>Praktische Tipps / „</a:t>
            </a:r>
            <a:r>
              <a:rPr lang="de-DE" sz="1100" b="1" dirty="0" err="1">
                <a:solidFill>
                  <a:srgbClr val="0070C0"/>
                </a:solidFill>
                <a:latin typeface="Roboto Condensed Light" panose="02000000000000000000" pitchFamily="2" charset="0"/>
                <a:ea typeface="Roboto Condensed Light" panose="02000000000000000000" pitchFamily="2" charset="0"/>
              </a:rPr>
              <a:t>Lessons</a:t>
            </a:r>
            <a:r>
              <a:rPr lang="de-DE" sz="1100" b="1" dirty="0">
                <a:solidFill>
                  <a:srgbClr val="0070C0"/>
                </a:solidFill>
                <a:latin typeface="Roboto Condensed Light" panose="02000000000000000000" pitchFamily="2" charset="0"/>
                <a:ea typeface="Roboto Condensed Light" panose="02000000000000000000" pitchFamily="2" charset="0"/>
              </a:rPr>
              <a:t> </a:t>
            </a:r>
            <a:r>
              <a:rPr lang="de-DE" sz="1100" b="1" dirty="0" err="1">
                <a:solidFill>
                  <a:srgbClr val="0070C0"/>
                </a:solidFill>
                <a:latin typeface="Roboto Condensed Light" panose="02000000000000000000" pitchFamily="2" charset="0"/>
                <a:ea typeface="Roboto Condensed Light" panose="02000000000000000000" pitchFamily="2" charset="0"/>
              </a:rPr>
              <a:t>Learned</a:t>
            </a:r>
            <a:r>
              <a:rPr lang="de-DE" sz="1100" b="1" dirty="0">
                <a:solidFill>
                  <a:srgbClr val="0070C0"/>
                </a:solidFill>
                <a:latin typeface="Roboto Condensed Light" panose="02000000000000000000" pitchFamily="2" charset="0"/>
                <a:ea typeface="Roboto Condensed Light" panose="02000000000000000000" pitchFamily="2" charset="0"/>
              </a:rPr>
              <a:t>“</a:t>
            </a:r>
          </a:p>
        </p:txBody>
      </p:sp>
      <p:graphicFrame>
        <p:nvGraphicFramePr>
          <p:cNvPr id="2" name="Tabelle 1">
            <a:extLst>
              <a:ext uri="{FF2B5EF4-FFF2-40B4-BE49-F238E27FC236}">
                <a16:creationId xmlns:a16="http://schemas.microsoft.com/office/drawing/2014/main" id="{21F37576-98AB-4CA8-B950-0855C52604B2}"/>
              </a:ext>
            </a:extLst>
          </p:cNvPr>
          <p:cNvGraphicFramePr>
            <a:graphicFrameLocks noGrp="1"/>
          </p:cNvGraphicFramePr>
          <p:nvPr/>
        </p:nvGraphicFramePr>
        <p:xfrm>
          <a:off x="752475" y="2580359"/>
          <a:ext cx="3038220" cy="2592000"/>
        </p:xfrm>
        <a:graphic>
          <a:graphicData uri="http://schemas.openxmlformats.org/drawingml/2006/table">
            <a:tbl>
              <a:tblPr firstRow="1" bandRow="1">
                <a:tableStyleId>{5940675A-B579-460E-94D1-54222C63F5DA}</a:tableStyleId>
              </a:tblPr>
              <a:tblGrid>
                <a:gridCol w="3038220">
                  <a:extLst>
                    <a:ext uri="{9D8B030D-6E8A-4147-A177-3AD203B41FA5}">
                      <a16:colId xmlns:a16="http://schemas.microsoft.com/office/drawing/2014/main" val="1882368840"/>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Roboto Condensed Light" panose="02000000000000000000" pitchFamily="2" charset="0"/>
                          <a:ea typeface="Roboto Condensed Light" panose="02000000000000000000" pitchFamily="2" charset="0"/>
                        </a:rPr>
                        <a:t>1. Bestimmung des Informationsbedarfs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844086"/>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2. Beschaffung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4386007"/>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3. Bewertung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5965122"/>
                  </a:ext>
                </a:extLst>
              </a:tr>
              <a:tr h="648000">
                <a:tc>
                  <a:txBody>
                    <a:bodyPr/>
                    <a:lstStyle/>
                    <a:p>
                      <a:pPr algn="l"/>
                      <a:r>
                        <a:rPr lang="de-DE" sz="1400" dirty="0">
                          <a:solidFill>
                            <a:schemeClr val="tx1"/>
                          </a:solidFill>
                          <a:latin typeface="Roboto Condensed Light" panose="02000000000000000000" pitchFamily="2" charset="0"/>
                          <a:ea typeface="Roboto Condensed Light" panose="02000000000000000000" pitchFamily="2" charset="0"/>
                        </a:rPr>
                        <a:t>4. Kommunikation der Informationen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902778"/>
                  </a:ext>
                </a:extLst>
              </a:tr>
            </a:tbl>
          </a:graphicData>
        </a:graphic>
      </p:graphicFrame>
      <p:graphicFrame>
        <p:nvGraphicFramePr>
          <p:cNvPr id="3" name="Tabelle 2">
            <a:extLst>
              <a:ext uri="{FF2B5EF4-FFF2-40B4-BE49-F238E27FC236}">
                <a16:creationId xmlns:a16="http://schemas.microsoft.com/office/drawing/2014/main" id="{F6634F0D-A3A4-4F4B-8517-0F0D2486D584}"/>
              </a:ext>
            </a:extLst>
          </p:cNvPr>
          <p:cNvGraphicFramePr>
            <a:graphicFrameLocks noGrp="1"/>
          </p:cNvGraphicFramePr>
          <p:nvPr>
            <p:extLst>
              <p:ext uri="{D42A27DB-BD31-4B8C-83A1-F6EECF244321}">
                <p14:modId xmlns:p14="http://schemas.microsoft.com/office/powerpoint/2010/main" val="1759879083"/>
              </p:ext>
            </p:extLst>
          </p:nvPr>
        </p:nvGraphicFramePr>
        <p:xfrm>
          <a:off x="4354522" y="2580359"/>
          <a:ext cx="6954931" cy="3102240"/>
        </p:xfrm>
        <a:graphic>
          <a:graphicData uri="http://schemas.openxmlformats.org/drawingml/2006/table">
            <a:tbl>
              <a:tblPr firstRow="1" bandRow="1">
                <a:tableStyleId>{5940675A-B579-460E-94D1-54222C63F5DA}</a:tableStyleId>
              </a:tblPr>
              <a:tblGrid>
                <a:gridCol w="6954931">
                  <a:extLst>
                    <a:ext uri="{9D8B030D-6E8A-4147-A177-3AD203B41FA5}">
                      <a16:colId xmlns:a16="http://schemas.microsoft.com/office/drawing/2014/main" val="93770296"/>
                    </a:ext>
                  </a:extLst>
                </a:gridCol>
              </a:tblGrid>
              <a:tr h="648000">
                <a:tc>
                  <a:txBody>
                    <a:bodyPr/>
                    <a:lstStyle/>
                    <a:p>
                      <a:pPr marL="0" indent="0" algn="l">
                        <a:buFont typeface="Arial" panose="020B0604020202020204" pitchFamily="34" charset="0"/>
                        <a:buNone/>
                      </a:pPr>
                      <a:endParaRPr lang="de-DE" sz="1400"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2320969"/>
                  </a:ext>
                </a:extLst>
              </a:tr>
              <a:tr h="648000">
                <a:tc>
                  <a:txBody>
                    <a:bodyPr/>
                    <a:lstStyle/>
                    <a:p>
                      <a:pPr marL="0" indent="0" algn="l">
                        <a:buFont typeface="Arial" panose="020B0604020202020204" pitchFamily="34" charset="0"/>
                        <a:buNone/>
                      </a:pPr>
                      <a:endParaRPr lang="de-DE" sz="1400"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7518098"/>
                  </a:ext>
                </a:extLst>
              </a:tr>
              <a:tr h="648000">
                <a:tc>
                  <a:txBody>
                    <a:bodyPr/>
                    <a:lstStyle/>
                    <a:p>
                      <a:pPr marL="0" indent="0" algn="l">
                        <a:buFont typeface="Arial" panose="020B0604020202020204" pitchFamily="34" charset="0"/>
                        <a:buNone/>
                      </a:pPr>
                      <a:endParaRPr lang="de-DE" sz="1400" b="1" dirty="0">
                        <a:solidFill>
                          <a:srgbClr val="0070C0"/>
                        </a:solidFill>
                        <a:latin typeface="Roboto Condensed Light" panose="02000000000000000000" pitchFamily="2" charset="0"/>
                        <a:ea typeface="Roboto Condensed Light" panose="02000000000000000000"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7512687"/>
                  </a:ext>
                </a:extLst>
              </a:tr>
              <a:tr h="648000">
                <a:tc>
                  <a:txBody>
                    <a:bodyPr/>
                    <a:lstStyle/>
                    <a:p>
                      <a:pPr marL="0" indent="0" algn="l">
                        <a:buFont typeface="Arial" panose="020B0604020202020204" pitchFamily="34" charset="0"/>
                        <a:buNone/>
                      </a:pPr>
                      <a:r>
                        <a:rPr lang="de-DE" sz="1400" b="0" u="sng" dirty="0">
                          <a:solidFill>
                            <a:srgbClr val="0070C0"/>
                          </a:solidFill>
                          <a:latin typeface="Roboto Condensed Light" panose="02000000000000000000" pitchFamily="2" charset="0"/>
                          <a:ea typeface="Roboto Condensed Light" panose="02000000000000000000" pitchFamily="2" charset="0"/>
                        </a:rPr>
                        <a:t>Auswahl &amp; Darstellung von Informationen: </a:t>
                      </a:r>
                    </a:p>
                    <a:p>
                      <a:pPr marL="400050" indent="-400050" algn="l">
                        <a:buFont typeface="Arial" panose="020B0604020202020204" pitchFamily="34" charset="0"/>
                        <a:buAutoNum type="romanLcParenBoth"/>
                      </a:pPr>
                      <a:r>
                        <a:rPr lang="de-DE" sz="1400" dirty="0">
                          <a:solidFill>
                            <a:srgbClr val="0070C0"/>
                          </a:solidFill>
                          <a:latin typeface="Roboto Condensed Light" panose="02000000000000000000" pitchFamily="2" charset="0"/>
                          <a:ea typeface="Roboto Condensed Light" panose="02000000000000000000" pitchFamily="2" charset="0"/>
                        </a:rPr>
                        <a:t>Inhaltliche Informationskategorien: Konsequente Ausrichtung an </a:t>
                      </a:r>
                      <a:r>
                        <a:rPr lang="de-DE" sz="1400" b="1" dirty="0">
                          <a:solidFill>
                            <a:srgbClr val="0070C0"/>
                          </a:solidFill>
                          <a:latin typeface="Roboto Condensed Light" panose="02000000000000000000" pitchFamily="2" charset="0"/>
                          <a:ea typeface="Roboto Condensed Light" panose="02000000000000000000" pitchFamily="2" charset="0"/>
                        </a:rPr>
                        <a:t>Zielsetzung </a:t>
                      </a:r>
                      <a:r>
                        <a:rPr lang="de-DE" sz="1400" dirty="0">
                          <a:solidFill>
                            <a:srgbClr val="0070C0"/>
                          </a:solidFill>
                          <a:latin typeface="Roboto Condensed Light" panose="02000000000000000000" pitchFamily="2" charset="0"/>
                          <a:ea typeface="Roboto Condensed Light" panose="02000000000000000000" pitchFamily="2" charset="0"/>
                        </a:rPr>
                        <a:t>der Adressaten   („Relevanz statt Vollständigkeit“)</a:t>
                      </a:r>
                    </a:p>
                    <a:p>
                      <a:pPr marL="400050" indent="-400050" algn="l">
                        <a:buFont typeface="Arial" panose="020B0604020202020204" pitchFamily="34" charset="0"/>
                        <a:buAutoNum type="romanLcParenBoth"/>
                      </a:pPr>
                      <a:r>
                        <a:rPr lang="de-DE" sz="1400" dirty="0">
                          <a:solidFill>
                            <a:srgbClr val="0070C0"/>
                          </a:solidFill>
                          <a:latin typeface="Roboto Condensed Light" panose="02000000000000000000" pitchFamily="2" charset="0"/>
                          <a:ea typeface="Roboto Condensed Light" panose="02000000000000000000" pitchFamily="2" charset="0"/>
                        </a:rPr>
                        <a:t>Visuelle Darstellungsform: Balance zwischen </a:t>
                      </a:r>
                      <a:r>
                        <a:rPr lang="de-DE" sz="1400" b="1" dirty="0">
                          <a:solidFill>
                            <a:srgbClr val="0070C0"/>
                          </a:solidFill>
                          <a:latin typeface="Roboto Condensed Light" panose="02000000000000000000" pitchFamily="2" charset="0"/>
                          <a:ea typeface="Roboto Condensed Light" panose="02000000000000000000" pitchFamily="2" charset="0"/>
                        </a:rPr>
                        <a:t>Umsetzbarkeit </a:t>
                      </a:r>
                      <a:r>
                        <a:rPr lang="de-DE" sz="1400" dirty="0">
                          <a:solidFill>
                            <a:srgbClr val="0070C0"/>
                          </a:solidFill>
                          <a:latin typeface="Roboto Condensed Light" panose="02000000000000000000" pitchFamily="2" charset="0"/>
                          <a:ea typeface="Roboto Condensed Light" panose="02000000000000000000" pitchFamily="2" charset="0"/>
                        </a:rPr>
                        <a:t>und </a:t>
                      </a:r>
                      <a:r>
                        <a:rPr lang="de-DE" sz="1400" b="1" dirty="0">
                          <a:solidFill>
                            <a:srgbClr val="0070C0"/>
                          </a:solidFill>
                          <a:latin typeface="Roboto Condensed Light" panose="02000000000000000000" pitchFamily="2" charset="0"/>
                          <a:ea typeface="Roboto Condensed Light" panose="02000000000000000000" pitchFamily="2" charset="0"/>
                        </a:rPr>
                        <a:t>Nutzbarkeit</a:t>
                      </a:r>
                    </a:p>
                    <a:p>
                      <a:pPr marL="400050" indent="-400050" algn="l">
                        <a:buFont typeface="Arial" panose="020B0604020202020204" pitchFamily="34" charset="0"/>
                        <a:buAutoNum type="romanLcParenBoth"/>
                      </a:pPr>
                      <a:r>
                        <a:rPr lang="de-DE" sz="1400" dirty="0">
                          <a:solidFill>
                            <a:srgbClr val="0070C0"/>
                          </a:solidFill>
                          <a:latin typeface="Roboto Condensed Light" panose="02000000000000000000" pitchFamily="2" charset="0"/>
                          <a:ea typeface="Roboto Condensed Light" panose="02000000000000000000" pitchFamily="2" charset="0"/>
                        </a:rPr>
                        <a:t>Integration in bestehende Systeme ermöglichen</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9551125"/>
                  </a:ext>
                </a:extLst>
              </a:tr>
            </a:tbl>
          </a:graphicData>
        </a:graphic>
      </p:graphicFrame>
      <p:sp>
        <p:nvSpPr>
          <p:cNvPr id="4" name="Rechteck 3">
            <a:extLst>
              <a:ext uri="{FF2B5EF4-FFF2-40B4-BE49-F238E27FC236}">
                <a16:creationId xmlns:a16="http://schemas.microsoft.com/office/drawing/2014/main" id="{129946A3-66F1-411B-9891-1A27E80540A4}"/>
              </a:ext>
            </a:extLst>
          </p:cNvPr>
          <p:cNvSpPr/>
          <p:nvPr/>
        </p:nvSpPr>
        <p:spPr>
          <a:xfrm>
            <a:off x="3689197" y="4733007"/>
            <a:ext cx="62299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Pfeil: nach rechts 38">
            <a:extLst>
              <a:ext uri="{FF2B5EF4-FFF2-40B4-BE49-F238E27FC236}">
                <a16:creationId xmlns:a16="http://schemas.microsoft.com/office/drawing/2014/main" id="{3317B0C4-4E92-4B37-B635-32176FF1746A}"/>
              </a:ext>
            </a:extLst>
          </p:cNvPr>
          <p:cNvSpPr/>
          <p:nvPr/>
        </p:nvSpPr>
        <p:spPr>
          <a:xfrm>
            <a:off x="3739313" y="4722888"/>
            <a:ext cx="498764" cy="249381"/>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F7EE5CAA-699D-4653-97DC-A888D853FE9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err="1">
                <a:latin typeface="Roboto Condensed Light" panose="02000000000000000000" pitchFamily="2" charset="0"/>
                <a:ea typeface="Roboto Condensed Light" panose="02000000000000000000" pitchFamily="2" charset="0"/>
              </a:rPr>
              <a:t>Lessons</a:t>
            </a:r>
            <a:r>
              <a:rPr lang="de-DE" dirty="0">
                <a:latin typeface="Roboto Condensed Light" panose="02000000000000000000" pitchFamily="2" charset="0"/>
                <a:ea typeface="Roboto Condensed Light" panose="02000000000000000000" pitchFamily="2" charset="0"/>
              </a:rPr>
              <a:t> </a:t>
            </a:r>
            <a:r>
              <a:rPr lang="de-DE" dirty="0" err="1">
                <a:latin typeface="Roboto Condensed Light" panose="02000000000000000000" pitchFamily="2" charset="0"/>
                <a:ea typeface="Roboto Condensed Light" panose="02000000000000000000" pitchFamily="2" charset="0"/>
              </a:rPr>
              <a:t>Learned</a:t>
            </a:r>
            <a:r>
              <a:rPr lang="de-DE" dirty="0">
                <a:latin typeface="Roboto Condensed Light" panose="02000000000000000000" pitchFamily="2" charset="0"/>
                <a:ea typeface="Roboto Condensed Light" panose="02000000000000000000" pitchFamily="2" charset="0"/>
              </a:rPr>
              <a:t>: Welche Aspekte sind entscheidend bei TI-bezogenen Aktivitäten?</a:t>
            </a:r>
          </a:p>
        </p:txBody>
      </p:sp>
      <p:pic>
        <p:nvPicPr>
          <p:cNvPr id="5" name="Grafik 4">
            <a:extLst>
              <a:ext uri="{FF2B5EF4-FFF2-40B4-BE49-F238E27FC236}">
                <a16:creationId xmlns:a16="http://schemas.microsoft.com/office/drawing/2014/main" id="{FCCA396E-24F8-47F0-A4EA-A317A489752D}"/>
              </a:ext>
            </a:extLst>
          </p:cNvPr>
          <p:cNvPicPr>
            <a:picLocks noChangeAspect="1"/>
          </p:cNvPicPr>
          <p:nvPr/>
        </p:nvPicPr>
        <p:blipFill>
          <a:blip r:embed="rId9"/>
          <a:stretch>
            <a:fillRect/>
          </a:stretch>
        </p:blipFill>
        <p:spPr>
          <a:xfrm>
            <a:off x="4354522" y="1844630"/>
            <a:ext cx="1742702" cy="1675476"/>
          </a:xfrm>
          <a:prstGeom prst="rect">
            <a:avLst/>
          </a:prstGeom>
        </p:spPr>
      </p:pic>
      <p:pic>
        <p:nvPicPr>
          <p:cNvPr id="6" name="Grafik 5">
            <a:extLst>
              <a:ext uri="{FF2B5EF4-FFF2-40B4-BE49-F238E27FC236}">
                <a16:creationId xmlns:a16="http://schemas.microsoft.com/office/drawing/2014/main" id="{1F21C9CB-FCE1-4B15-BF2B-BB402ECF226E}"/>
              </a:ext>
            </a:extLst>
          </p:cNvPr>
          <p:cNvPicPr>
            <a:picLocks noChangeAspect="1"/>
          </p:cNvPicPr>
          <p:nvPr/>
        </p:nvPicPr>
        <p:blipFill>
          <a:blip r:embed="rId10"/>
          <a:stretch>
            <a:fillRect/>
          </a:stretch>
        </p:blipFill>
        <p:spPr>
          <a:xfrm>
            <a:off x="7666329" y="1201697"/>
            <a:ext cx="3142018" cy="1675475"/>
          </a:xfrm>
          <a:prstGeom prst="rect">
            <a:avLst/>
          </a:prstGeom>
        </p:spPr>
      </p:pic>
      <p:pic>
        <p:nvPicPr>
          <p:cNvPr id="7" name="Grafik 6">
            <a:extLst>
              <a:ext uri="{FF2B5EF4-FFF2-40B4-BE49-F238E27FC236}">
                <a16:creationId xmlns:a16="http://schemas.microsoft.com/office/drawing/2014/main" id="{784E8212-0324-4F55-9109-3D407853A4C0}"/>
              </a:ext>
            </a:extLst>
          </p:cNvPr>
          <p:cNvPicPr>
            <a:picLocks noChangeAspect="1"/>
          </p:cNvPicPr>
          <p:nvPr/>
        </p:nvPicPr>
        <p:blipFill>
          <a:blip r:embed="rId11"/>
          <a:stretch>
            <a:fillRect/>
          </a:stretch>
        </p:blipFill>
        <p:spPr>
          <a:xfrm>
            <a:off x="6523212" y="3153889"/>
            <a:ext cx="4365127" cy="1190841"/>
          </a:xfrm>
          <a:prstGeom prst="rect">
            <a:avLst/>
          </a:prstGeom>
        </p:spPr>
      </p:pic>
    </p:spTree>
    <p:extLst>
      <p:ext uri="{BB962C8B-B14F-4D97-AF65-F5344CB8AC3E}">
        <p14:creationId xmlns:p14="http://schemas.microsoft.com/office/powerpoint/2010/main" val="352619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06287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Gemeinsamer Austausch</a:t>
            </a:r>
          </a:p>
          <a:p>
            <a:r>
              <a:rPr lang="de-DE" dirty="0">
                <a:latin typeface="Roboto Condensed Light" panose="02000000000000000000" pitchFamily="2" charset="0"/>
                <a:ea typeface="Roboto Condensed Light" panose="02000000000000000000" pitchFamily="2" charset="0"/>
              </a:rPr>
              <a:t>Diskussionsfrage</a:t>
            </a:r>
          </a:p>
        </p:txBody>
      </p:sp>
      <p:pic>
        <p:nvPicPr>
          <p:cNvPr id="167943" name="Picture 7" descr="Online meeting Bilder - Kostenloser Download auf Freepik">
            <a:extLst>
              <a:ext uri="{FF2B5EF4-FFF2-40B4-BE49-F238E27FC236}">
                <a16:creationId xmlns:a16="http://schemas.microsoft.com/office/drawing/2014/main" id="{B88F7716-6907-447C-A565-D874E93326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3942" y="3719435"/>
            <a:ext cx="384463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63923597-E006-4680-AED7-57964905C098}"/>
              </a:ext>
            </a:extLst>
          </p:cNvPr>
          <p:cNvSpPr/>
          <p:nvPr/>
        </p:nvSpPr>
        <p:spPr>
          <a:xfrm>
            <a:off x="1286788" y="2576320"/>
            <a:ext cx="9846268" cy="1200329"/>
          </a:xfrm>
          <a:prstGeom prst="rect">
            <a:avLst/>
          </a:prstGeom>
        </p:spPr>
        <p:txBody>
          <a:bodyPr wrap="square">
            <a:spAutoFit/>
          </a:bodyPr>
          <a:lstStyle/>
          <a:p>
            <a:pPr algn="ctr"/>
            <a:r>
              <a:rPr lang="de-DE" sz="2400" b="1" dirty="0">
                <a:latin typeface="Roboto Condensed Light" panose="02000000000000000000" pitchFamily="2" charset="0"/>
                <a:ea typeface="Roboto Condensed Light" panose="02000000000000000000" pitchFamily="2" charset="0"/>
              </a:rPr>
              <a:t>„Welche Elemente des vorgestellten Ansatzes lassen sich in der Praxis / in Ihrem Unternehmen konkret umsetzen? </a:t>
            </a:r>
          </a:p>
          <a:p>
            <a:pPr algn="ctr"/>
            <a:r>
              <a:rPr lang="de-DE" sz="2400" b="1" dirty="0">
                <a:latin typeface="Roboto Condensed Light" panose="02000000000000000000" pitchFamily="2" charset="0"/>
                <a:ea typeface="Roboto Condensed Light" panose="02000000000000000000" pitchFamily="2" charset="0"/>
              </a:rPr>
              <a:t>Welche Voraussetzungen müssten erfüllt sein, damit eine Umsetzung gelingt?“</a:t>
            </a:r>
            <a:endParaRPr lang="de-DE" sz="2400" b="1" dirty="0">
              <a:latin typeface="Roboto Condensed Light" panose="02000000000000000000" pitchFamily="2" charset="0"/>
              <a:ea typeface="Roboto Condensed Light" panose="02000000000000000000" pitchFamily="2" charset="0"/>
              <a:sym typeface="Wingdings" panose="05000000000000000000" pitchFamily="2" charset="2"/>
            </a:endParaRPr>
          </a:p>
        </p:txBody>
      </p:sp>
    </p:spTree>
    <p:extLst>
      <p:ext uri="{BB962C8B-B14F-4D97-AF65-F5344CB8AC3E}">
        <p14:creationId xmlns:p14="http://schemas.microsoft.com/office/powerpoint/2010/main" val="1415686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11B59CBE-6C28-429F-82F7-C4D8B0F415B3}"/>
              </a:ext>
            </a:extLst>
          </p:cNvPr>
          <p:cNvSpPr/>
          <p:nvPr/>
        </p:nvSpPr>
        <p:spPr>
          <a:xfrm>
            <a:off x="3898721" y="1496553"/>
            <a:ext cx="540000" cy="4885198"/>
          </a:xfrm>
          <a:prstGeom prst="rect">
            <a:avLst/>
          </a:prstGeom>
          <a:solidFill>
            <a:schemeClr val="bg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7" name="Textfeld 6">
            <a:extLst>
              <a:ext uri="{FF2B5EF4-FFF2-40B4-BE49-F238E27FC236}">
                <a16:creationId xmlns:a16="http://schemas.microsoft.com/office/drawing/2014/main" id="{8EA7F152-0F97-4BC5-8D8E-7A0BF458FFF5}"/>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Technologiefrüherkennung in dynamischen Märkten</a:t>
            </a:r>
          </a:p>
          <a:p>
            <a:r>
              <a:rPr lang="de-DE" dirty="0">
                <a:latin typeface="Roboto Condensed Light" panose="02000000000000000000" pitchFamily="2" charset="0"/>
                <a:ea typeface="Roboto Condensed Light" panose="02000000000000000000" pitchFamily="2" charset="0"/>
              </a:rPr>
              <a:t>Agenda</a:t>
            </a:r>
          </a:p>
        </p:txBody>
      </p:sp>
      <p:sp>
        <p:nvSpPr>
          <p:cNvPr id="27" name="Rechteck 26">
            <a:extLst>
              <a:ext uri="{FF2B5EF4-FFF2-40B4-BE49-F238E27FC236}">
                <a16:creationId xmlns:a16="http://schemas.microsoft.com/office/drawing/2014/main" id="{714C1156-C4AA-43B4-87D9-F719FF437774}"/>
              </a:ext>
            </a:extLst>
          </p:cNvPr>
          <p:cNvSpPr/>
          <p:nvPr/>
        </p:nvSpPr>
        <p:spPr>
          <a:xfrm>
            <a:off x="1028700" y="1611692"/>
            <a:ext cx="2381250"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Begrüßung </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09:00 Uhr</a:t>
            </a:r>
          </a:p>
        </p:txBody>
      </p:sp>
      <p:sp>
        <p:nvSpPr>
          <p:cNvPr id="28" name="Rechteck 27">
            <a:extLst>
              <a:ext uri="{FF2B5EF4-FFF2-40B4-BE49-F238E27FC236}">
                <a16:creationId xmlns:a16="http://schemas.microsoft.com/office/drawing/2014/main" id="{67A8F8E5-4721-47A7-B77F-F4E6846B2CCF}"/>
              </a:ext>
            </a:extLst>
          </p:cNvPr>
          <p:cNvSpPr/>
          <p:nvPr/>
        </p:nvSpPr>
        <p:spPr>
          <a:xfrm>
            <a:off x="4827531" y="2604900"/>
            <a:ext cx="5951481" cy="789960"/>
          </a:xfrm>
          <a:prstGeom prst="rect">
            <a:avLst/>
          </a:prstGeom>
        </p:spPr>
        <p:txBody>
          <a:bodyPr wrap="square">
            <a:spAutoFit/>
          </a:bodyPr>
          <a:lstStyle/>
          <a:p>
            <a:pP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Impulsvortrag: Relevanz und Grundlagen der Technology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(TI)</a:t>
            </a:r>
          </a:p>
          <a:p>
            <a:pP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09:10 Uhr</a:t>
            </a:r>
            <a:r>
              <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rPr>
              <a:t>	</a:t>
            </a:r>
          </a:p>
        </p:txBody>
      </p:sp>
      <p:sp>
        <p:nvSpPr>
          <p:cNvPr id="29" name="Rechteck 28">
            <a:extLst>
              <a:ext uri="{FF2B5EF4-FFF2-40B4-BE49-F238E27FC236}">
                <a16:creationId xmlns:a16="http://schemas.microsoft.com/office/drawing/2014/main" id="{324EEFE3-E8C1-4076-A41C-4B664577C587}"/>
              </a:ext>
            </a:extLst>
          </p:cNvPr>
          <p:cNvSpPr/>
          <p:nvPr/>
        </p:nvSpPr>
        <p:spPr>
          <a:xfrm>
            <a:off x="1719671" y="3538469"/>
            <a:ext cx="1700324"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Diskussionsrunde</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09:50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1" name="Rechteck 30">
            <a:extLst>
              <a:ext uri="{FF2B5EF4-FFF2-40B4-BE49-F238E27FC236}">
                <a16:creationId xmlns:a16="http://schemas.microsoft.com/office/drawing/2014/main" id="{CE105D73-1132-4D6A-A122-296394CFBAD6}"/>
              </a:ext>
            </a:extLst>
          </p:cNvPr>
          <p:cNvSpPr/>
          <p:nvPr/>
        </p:nvSpPr>
        <p:spPr>
          <a:xfrm>
            <a:off x="4827531" y="4465226"/>
            <a:ext cx="6135541" cy="789960"/>
          </a:xfrm>
          <a:prstGeom prst="rect">
            <a:avLst/>
          </a:prstGeom>
        </p:spPr>
        <p:txBody>
          <a:bodyPr wrap="square">
            <a:spAutoFit/>
          </a:bodyPr>
          <a:lstStyle/>
          <a:p>
            <a:pPr>
              <a:lnSpc>
                <a:spcPct val="150000"/>
              </a:lnSpc>
            </a:pPr>
            <a:r>
              <a:rPr lang="de-DE" sz="1600" b="1" dirty="0">
                <a:latin typeface="Roboto Condensed Light" panose="02000000000000000000" pitchFamily="2" charset="0"/>
                <a:ea typeface="Roboto Condensed Light" panose="02000000000000000000" pitchFamily="2" charset="0"/>
              </a:rPr>
              <a:t>Impulsvortrag: Technology </a:t>
            </a:r>
            <a:r>
              <a:rPr lang="de-DE" sz="1600" b="1" dirty="0" err="1">
                <a:latin typeface="Roboto Condensed Light" panose="02000000000000000000" pitchFamily="2" charset="0"/>
                <a:ea typeface="Roboto Condensed Light" panose="02000000000000000000" pitchFamily="2" charset="0"/>
              </a:rPr>
              <a:t>Intelligence</a:t>
            </a:r>
            <a:r>
              <a:rPr lang="de-DE" sz="1600" b="1" dirty="0">
                <a:latin typeface="Roboto Condensed Light" panose="02000000000000000000" pitchFamily="2" charset="0"/>
                <a:ea typeface="Roboto Condensed Light" panose="02000000000000000000" pitchFamily="2" charset="0"/>
              </a:rPr>
              <a:t> im Zeitalter von </a:t>
            </a:r>
            <a:r>
              <a:rPr lang="de-DE" sz="1600" b="1" dirty="0" err="1">
                <a:latin typeface="Roboto Condensed Light" panose="02000000000000000000" pitchFamily="2" charset="0"/>
                <a:ea typeface="Roboto Condensed Light" panose="02000000000000000000" pitchFamily="2" charset="0"/>
              </a:rPr>
              <a:t>Artificial</a:t>
            </a:r>
            <a:r>
              <a:rPr lang="de-DE" sz="1600" b="1" dirty="0">
                <a:latin typeface="Roboto Condensed Light" panose="02000000000000000000" pitchFamily="2" charset="0"/>
                <a:ea typeface="Roboto Condensed Light" panose="02000000000000000000" pitchFamily="2" charset="0"/>
              </a:rPr>
              <a:t> </a:t>
            </a:r>
            <a:r>
              <a:rPr lang="de-DE" sz="1600" b="1" dirty="0" err="1">
                <a:latin typeface="Roboto Condensed Light" panose="02000000000000000000" pitchFamily="2" charset="0"/>
                <a:ea typeface="Roboto Condensed Light" panose="02000000000000000000" pitchFamily="2" charset="0"/>
              </a:rPr>
              <a:t>Intelligence</a:t>
            </a:r>
            <a:endParaRPr lang="de-DE" sz="1600" b="1" dirty="0">
              <a:latin typeface="Roboto Condensed Light" panose="02000000000000000000" pitchFamily="2" charset="0"/>
              <a:ea typeface="Roboto Condensed Light" panose="02000000000000000000" pitchFamily="2" charset="0"/>
            </a:endParaRPr>
          </a:p>
          <a:p>
            <a:pPr>
              <a:lnSpc>
                <a:spcPct val="150000"/>
              </a:lnSpc>
            </a:pPr>
            <a:r>
              <a:rPr lang="de-DE" sz="1600" i="1" dirty="0">
                <a:latin typeface="Roboto Condensed Light" panose="02000000000000000000" pitchFamily="2" charset="0"/>
                <a:ea typeface="Roboto Condensed Light" panose="02000000000000000000" pitchFamily="2" charset="0"/>
              </a:rPr>
              <a:t>10:00 Uhr</a:t>
            </a:r>
            <a:endParaRPr lang="de-DE" sz="1600" dirty="0">
              <a:latin typeface="Roboto Condensed Light" panose="02000000000000000000" pitchFamily="2" charset="0"/>
              <a:ea typeface="Roboto Condensed Light" panose="02000000000000000000" pitchFamily="2" charset="0"/>
            </a:endParaRPr>
          </a:p>
        </p:txBody>
      </p:sp>
      <p:sp>
        <p:nvSpPr>
          <p:cNvPr id="32" name="Rechteck 31">
            <a:extLst>
              <a:ext uri="{FF2B5EF4-FFF2-40B4-BE49-F238E27FC236}">
                <a16:creationId xmlns:a16="http://schemas.microsoft.com/office/drawing/2014/main" id="{722CE2A4-6239-4E56-9DF9-3EE2E70B411D}"/>
              </a:ext>
            </a:extLst>
          </p:cNvPr>
          <p:cNvSpPr/>
          <p:nvPr/>
        </p:nvSpPr>
        <p:spPr>
          <a:xfrm>
            <a:off x="785457" y="5376092"/>
            <a:ext cx="2620663"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Ausblick und Verabschiedung</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10:30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4" name="Rechteck 33">
            <a:extLst>
              <a:ext uri="{FF2B5EF4-FFF2-40B4-BE49-F238E27FC236}">
                <a16:creationId xmlns:a16="http://schemas.microsoft.com/office/drawing/2014/main" id="{FA656384-4959-4784-A208-E62D5E19C66F}"/>
              </a:ext>
            </a:extLst>
          </p:cNvPr>
          <p:cNvSpPr/>
          <p:nvPr/>
        </p:nvSpPr>
        <p:spPr>
          <a:xfrm rot="21052102">
            <a:off x="3482902" y="6316310"/>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155E04FC-A48C-447A-ADEE-63FD093B297D}"/>
              </a:ext>
            </a:extLst>
          </p:cNvPr>
          <p:cNvSpPr/>
          <p:nvPr/>
        </p:nvSpPr>
        <p:spPr>
          <a:xfrm>
            <a:off x="3524863" y="166789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Zielgruppe">
            <a:extLst>
              <a:ext uri="{FF2B5EF4-FFF2-40B4-BE49-F238E27FC236}">
                <a16:creationId xmlns:a16="http://schemas.microsoft.com/office/drawing/2014/main" id="{7EF84A28-CB13-442B-BD2D-CB62DE0D9F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5396" y="1770565"/>
            <a:ext cx="540000" cy="540000"/>
          </a:xfrm>
          <a:prstGeom prst="rect">
            <a:avLst/>
          </a:prstGeom>
        </p:spPr>
      </p:pic>
      <p:sp>
        <p:nvSpPr>
          <p:cNvPr id="41" name="Ellipse 40">
            <a:extLst>
              <a:ext uri="{FF2B5EF4-FFF2-40B4-BE49-F238E27FC236}">
                <a16:creationId xmlns:a16="http://schemas.microsoft.com/office/drawing/2014/main" id="{E4B81663-7FE3-49FE-B553-2F4EEFAE50D7}"/>
              </a:ext>
            </a:extLst>
          </p:cNvPr>
          <p:cNvSpPr/>
          <p:nvPr/>
        </p:nvSpPr>
        <p:spPr>
          <a:xfrm>
            <a:off x="3515396" y="355222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descr="Kundenbewertung">
            <a:extLst>
              <a:ext uri="{FF2B5EF4-FFF2-40B4-BE49-F238E27FC236}">
                <a16:creationId xmlns:a16="http://schemas.microsoft.com/office/drawing/2014/main" id="{EFC795C8-150C-4F9D-A8BF-DBF4C8447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5396" y="3645574"/>
            <a:ext cx="540000" cy="540000"/>
          </a:xfrm>
          <a:prstGeom prst="rect">
            <a:avLst/>
          </a:prstGeom>
        </p:spPr>
      </p:pic>
      <p:sp>
        <p:nvSpPr>
          <p:cNvPr id="43" name="Ellipse 42">
            <a:extLst>
              <a:ext uri="{FF2B5EF4-FFF2-40B4-BE49-F238E27FC236}">
                <a16:creationId xmlns:a16="http://schemas.microsoft.com/office/drawing/2014/main" id="{15AADEC5-DEF7-4BCC-ADE6-111DEC93D4BE}"/>
              </a:ext>
            </a:extLst>
          </p:cNvPr>
          <p:cNvSpPr/>
          <p:nvPr/>
        </p:nvSpPr>
        <p:spPr>
          <a:xfrm>
            <a:off x="3534890" y="543655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9BB0D78-8838-4559-82E7-F63F24D379BC}"/>
              </a:ext>
            </a:extLst>
          </p:cNvPr>
          <p:cNvSpPr/>
          <p:nvPr/>
        </p:nvSpPr>
        <p:spPr>
          <a:xfrm>
            <a:off x="4079216" y="449438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6" name="Grafik 35" descr="Händedruck">
            <a:extLst>
              <a:ext uri="{FF2B5EF4-FFF2-40B4-BE49-F238E27FC236}">
                <a16:creationId xmlns:a16="http://schemas.microsoft.com/office/drawing/2014/main" id="{3DC31DA7-A1CD-4381-979B-738BD4E7BC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9195" y="5530493"/>
            <a:ext cx="540000" cy="540000"/>
          </a:xfrm>
          <a:prstGeom prst="rect">
            <a:avLst/>
          </a:prstGeom>
        </p:spPr>
      </p:pic>
      <p:pic>
        <p:nvPicPr>
          <p:cNvPr id="38" name="Grafik 37" descr="Prozessor">
            <a:extLst>
              <a:ext uri="{FF2B5EF4-FFF2-40B4-BE49-F238E27FC236}">
                <a16:creationId xmlns:a16="http://schemas.microsoft.com/office/drawing/2014/main" id="{A4C34C2A-54E2-431D-B90D-215050642B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4555" y="4590635"/>
            <a:ext cx="540000" cy="540000"/>
          </a:xfrm>
          <a:prstGeom prst="rect">
            <a:avLst/>
          </a:prstGeom>
        </p:spPr>
      </p:pic>
      <p:sp>
        <p:nvSpPr>
          <p:cNvPr id="44" name="Ellipse 43">
            <a:extLst>
              <a:ext uri="{FF2B5EF4-FFF2-40B4-BE49-F238E27FC236}">
                <a16:creationId xmlns:a16="http://schemas.microsoft.com/office/drawing/2014/main" id="{84B3D3EC-CB03-4629-93E4-25DFEA7B59B9}"/>
              </a:ext>
            </a:extLst>
          </p:cNvPr>
          <p:cNvSpPr/>
          <p:nvPr/>
        </p:nvSpPr>
        <p:spPr>
          <a:xfrm>
            <a:off x="4059722" y="261005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8" name="Picture 2" descr="5,398,500+ Technology Icons Stock Illustrations, Royalty-Free Vector  Graphics &amp; Clip Art - iStock | Computer icon, Technology icons icon set,  Technology">
            <a:extLst>
              <a:ext uri="{FF2B5EF4-FFF2-40B4-BE49-F238E27FC236}">
                <a16:creationId xmlns:a16="http://schemas.microsoft.com/office/drawing/2014/main" id="{30DF985F-7291-41C0-A146-B050A24451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321" t="22385" r="13562" b="25000"/>
          <a:stretch/>
        </p:blipFill>
        <p:spPr bwMode="auto">
          <a:xfrm>
            <a:off x="4150925" y="2771919"/>
            <a:ext cx="540000" cy="411065"/>
          </a:xfrm>
          <a:prstGeom prst="rect">
            <a:avLst/>
          </a:prstGeom>
          <a:noFill/>
          <a:extLst>
            <a:ext uri="{909E8E84-426E-40DD-AFC4-6F175D3DCCD1}">
              <a14:hiddenFill xmlns:a14="http://schemas.microsoft.com/office/drawing/2010/main">
                <a:solidFill>
                  <a:srgbClr val="FFFFFF"/>
                </a:solidFill>
              </a14:hiddenFill>
            </a:ext>
          </a:extLst>
        </p:spPr>
      </p:pic>
      <p:sp>
        <p:nvSpPr>
          <p:cNvPr id="49" name="Rechteck 48">
            <a:extLst>
              <a:ext uri="{FF2B5EF4-FFF2-40B4-BE49-F238E27FC236}">
                <a16:creationId xmlns:a16="http://schemas.microsoft.com/office/drawing/2014/main" id="{AD2931AE-7089-4D2D-9088-501CEE06E2CB}"/>
              </a:ext>
            </a:extLst>
          </p:cNvPr>
          <p:cNvSpPr/>
          <p:nvPr/>
        </p:nvSpPr>
        <p:spPr>
          <a:xfrm rot="688579">
            <a:off x="3564944" y="1377541"/>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356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abgerundete Ecken 28">
            <a:extLst>
              <a:ext uri="{FF2B5EF4-FFF2-40B4-BE49-F238E27FC236}">
                <a16:creationId xmlns:a16="http://schemas.microsoft.com/office/drawing/2014/main" id="{E454BD32-EA57-4B0F-93F3-C9145BA64BAC}"/>
              </a:ext>
            </a:extLst>
          </p:cNvPr>
          <p:cNvSpPr/>
          <p:nvPr/>
        </p:nvSpPr>
        <p:spPr>
          <a:xfrm>
            <a:off x="9091465" y="2825144"/>
            <a:ext cx="1925385" cy="2648188"/>
          </a:xfrm>
          <a:prstGeom prst="roundRect">
            <a:avLst>
              <a:gd name="adj" fmla="val 4794"/>
            </a:avLst>
          </a:prstGeom>
          <a:solidFill>
            <a:schemeClr val="tx2">
              <a:lumMod val="20000"/>
              <a:lumOff val="80000"/>
              <a:alpha val="10196"/>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r>
              <a:rPr lang="de-DE" sz="1600" dirty="0">
                <a:solidFill>
                  <a:schemeClr val="tx1"/>
                </a:solidFill>
                <a:latin typeface="Roboto Condensed Light" panose="02000000000000000000" pitchFamily="2" charset="0"/>
                <a:ea typeface="Roboto Condensed Light" panose="02000000000000000000" pitchFamily="2" charset="0"/>
              </a:rPr>
              <a:t>KI hilft, menschliche Voreingenommen-</a:t>
            </a:r>
            <a:r>
              <a:rPr lang="de-DE" sz="1600" dirty="0" err="1">
                <a:solidFill>
                  <a:schemeClr val="tx1"/>
                </a:solidFill>
                <a:latin typeface="Roboto Condensed Light" panose="02000000000000000000" pitchFamily="2" charset="0"/>
                <a:ea typeface="Roboto Condensed Light" panose="02000000000000000000" pitchFamily="2" charset="0"/>
              </a:rPr>
              <a:t>heit</a:t>
            </a:r>
            <a:r>
              <a:rPr lang="de-DE" sz="1600" dirty="0">
                <a:solidFill>
                  <a:schemeClr val="tx1"/>
                </a:solidFill>
                <a:latin typeface="Roboto Condensed Light" panose="02000000000000000000" pitchFamily="2" charset="0"/>
                <a:ea typeface="Roboto Condensed Light" panose="02000000000000000000" pitchFamily="2" charset="0"/>
              </a:rPr>
              <a:t> in der Technology </a:t>
            </a:r>
            <a:r>
              <a:rPr lang="de-DE" sz="1600" dirty="0" err="1">
                <a:solidFill>
                  <a:schemeClr val="tx1"/>
                </a:solidFill>
                <a:latin typeface="Roboto Condensed Light" panose="02000000000000000000" pitchFamily="2" charset="0"/>
                <a:ea typeface="Roboto Condensed Light" panose="02000000000000000000" pitchFamily="2" charset="0"/>
              </a:rPr>
              <a:t>Intelligence</a:t>
            </a:r>
            <a:r>
              <a:rPr lang="de-DE" sz="1600" dirty="0">
                <a:solidFill>
                  <a:schemeClr val="tx1"/>
                </a:solidFill>
                <a:latin typeface="Roboto Condensed Light" panose="02000000000000000000" pitchFamily="2" charset="0"/>
                <a:ea typeface="Roboto Condensed Light" panose="02000000000000000000" pitchFamily="2" charset="0"/>
              </a:rPr>
              <a:t> zu reduzieren.</a:t>
            </a:r>
          </a:p>
        </p:txBody>
      </p:sp>
      <p:sp>
        <p:nvSpPr>
          <p:cNvPr id="28" name="Rechteck: abgerundete Ecken 27">
            <a:extLst>
              <a:ext uri="{FF2B5EF4-FFF2-40B4-BE49-F238E27FC236}">
                <a16:creationId xmlns:a16="http://schemas.microsoft.com/office/drawing/2014/main" id="{D98D2180-5E27-45E9-B057-32141938F2DA}"/>
              </a:ext>
            </a:extLst>
          </p:cNvPr>
          <p:cNvSpPr/>
          <p:nvPr/>
        </p:nvSpPr>
        <p:spPr>
          <a:xfrm>
            <a:off x="6394862" y="2825144"/>
            <a:ext cx="1925385" cy="2648188"/>
          </a:xfrm>
          <a:prstGeom prst="roundRect">
            <a:avLst>
              <a:gd name="adj" fmla="val 4794"/>
            </a:avLst>
          </a:prstGeom>
          <a:solidFill>
            <a:schemeClr val="tx2">
              <a:lumMod val="20000"/>
              <a:lumOff val="80000"/>
              <a:alpha val="10196"/>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r>
              <a:rPr lang="de-DE" sz="1600" dirty="0">
                <a:solidFill>
                  <a:schemeClr val="tx1"/>
                </a:solidFill>
                <a:latin typeface="Roboto Condensed Light" panose="02000000000000000000" pitchFamily="2" charset="0"/>
                <a:ea typeface="Roboto Condensed Light" panose="02000000000000000000" pitchFamily="2" charset="0"/>
              </a:rPr>
              <a:t>Manuelle </a:t>
            </a:r>
          </a:p>
          <a:p>
            <a:pPr algn="ctr"/>
            <a:r>
              <a:rPr lang="de-DE" sz="1600" dirty="0">
                <a:solidFill>
                  <a:schemeClr val="tx1"/>
                </a:solidFill>
                <a:latin typeface="Roboto Condensed Light" panose="02000000000000000000" pitchFamily="2" charset="0"/>
                <a:ea typeface="Roboto Condensed Light" panose="02000000000000000000" pitchFamily="2" charset="0"/>
              </a:rPr>
              <a:t>Literatur-, Trend-  und Patent-recherchen sind extrem zeit- und ressourcenintensiv.</a:t>
            </a:r>
          </a:p>
        </p:txBody>
      </p:sp>
      <p:sp>
        <p:nvSpPr>
          <p:cNvPr id="27" name="Rechteck: abgerundete Ecken 26">
            <a:extLst>
              <a:ext uri="{FF2B5EF4-FFF2-40B4-BE49-F238E27FC236}">
                <a16:creationId xmlns:a16="http://schemas.microsoft.com/office/drawing/2014/main" id="{9C65CA42-EF1F-4E63-BEF8-3B5E8EB0A864}"/>
              </a:ext>
            </a:extLst>
          </p:cNvPr>
          <p:cNvSpPr/>
          <p:nvPr/>
        </p:nvSpPr>
        <p:spPr>
          <a:xfrm>
            <a:off x="3692246" y="2825144"/>
            <a:ext cx="1925385" cy="2648188"/>
          </a:xfrm>
          <a:prstGeom prst="roundRect">
            <a:avLst>
              <a:gd name="adj" fmla="val 4794"/>
            </a:avLst>
          </a:prstGeom>
          <a:solidFill>
            <a:schemeClr val="tx2">
              <a:lumMod val="20000"/>
              <a:lumOff val="80000"/>
              <a:alpha val="10196"/>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r>
              <a:rPr lang="de-DE" sz="1600" dirty="0">
                <a:solidFill>
                  <a:schemeClr val="tx1"/>
                </a:solidFill>
                <a:latin typeface="Roboto Condensed Light" panose="02000000000000000000" pitchFamily="2" charset="0"/>
                <a:ea typeface="Roboto Condensed Light" panose="02000000000000000000" pitchFamily="2" charset="0"/>
              </a:rPr>
              <a:t>Kürzere Technologiezyklen &amp; globaler Wettbewerb erfordern schnellere Identifikation von Trends.</a:t>
            </a:r>
          </a:p>
        </p:txBody>
      </p:sp>
      <p:sp>
        <p:nvSpPr>
          <p:cNvPr id="26" name="Rechteck: abgerundete Ecken 25">
            <a:extLst>
              <a:ext uri="{FF2B5EF4-FFF2-40B4-BE49-F238E27FC236}">
                <a16:creationId xmlns:a16="http://schemas.microsoft.com/office/drawing/2014/main" id="{A7E9D45F-3847-4AB1-820E-504E83639BD8}"/>
              </a:ext>
            </a:extLst>
          </p:cNvPr>
          <p:cNvSpPr/>
          <p:nvPr/>
        </p:nvSpPr>
        <p:spPr>
          <a:xfrm>
            <a:off x="1001656" y="2825144"/>
            <a:ext cx="1925385" cy="2648188"/>
          </a:xfrm>
          <a:prstGeom prst="roundRect">
            <a:avLst>
              <a:gd name="adj" fmla="val 4794"/>
            </a:avLst>
          </a:prstGeom>
          <a:solidFill>
            <a:schemeClr val="tx2">
              <a:lumMod val="20000"/>
              <a:lumOff val="80000"/>
              <a:alpha val="10196"/>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endParaRPr lang="de-DE" sz="1600" dirty="0">
              <a:solidFill>
                <a:schemeClr val="tx1"/>
              </a:solidFill>
              <a:latin typeface="Roboto Condensed Light" panose="02000000000000000000" pitchFamily="2" charset="0"/>
              <a:ea typeface="Roboto Condensed Light" panose="02000000000000000000" pitchFamily="2" charset="0"/>
            </a:endParaRPr>
          </a:p>
          <a:p>
            <a:pPr algn="ctr"/>
            <a:r>
              <a:rPr lang="de-DE" sz="1600" dirty="0">
                <a:solidFill>
                  <a:schemeClr val="tx1"/>
                </a:solidFill>
                <a:latin typeface="Roboto Condensed Light" panose="02000000000000000000" pitchFamily="2" charset="0"/>
                <a:ea typeface="Roboto Condensed Light" panose="02000000000000000000" pitchFamily="2" charset="0"/>
              </a:rPr>
              <a:t>Die Menge der von Menschen erzeugten Daten übersteigt längst die kognitive Verarbeitungs-kapazität.</a:t>
            </a: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9"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Warum KI-getriebene Technology </a:t>
            </a:r>
            <a:r>
              <a:rPr lang="de-DE" dirty="0" err="1">
                <a:latin typeface="Roboto Condensed Light" panose="02000000000000000000" pitchFamily="2" charset="0"/>
                <a:ea typeface="Roboto Condensed Light" panose="02000000000000000000" pitchFamily="2" charset="0"/>
              </a:rPr>
              <a:t>Intelligence</a:t>
            </a:r>
            <a:r>
              <a:rPr lang="de-DE" dirty="0">
                <a:latin typeface="Roboto Condensed Light" panose="02000000000000000000" pitchFamily="2" charset="0"/>
                <a:ea typeface="Roboto Condensed Light" panose="02000000000000000000" pitchFamily="2" charset="0"/>
              </a:rPr>
              <a:t>?</a:t>
            </a:r>
          </a:p>
        </p:txBody>
      </p:sp>
      <p:sp>
        <p:nvSpPr>
          <p:cNvPr id="20" name="Rechteck: abgerundete Ecken 19">
            <a:extLst>
              <a:ext uri="{FF2B5EF4-FFF2-40B4-BE49-F238E27FC236}">
                <a16:creationId xmlns:a16="http://schemas.microsoft.com/office/drawing/2014/main" id="{518F16BD-D946-407B-A7F3-0BB6521D13E5}"/>
              </a:ext>
            </a:extLst>
          </p:cNvPr>
          <p:cNvSpPr/>
          <p:nvPr/>
        </p:nvSpPr>
        <p:spPr>
          <a:xfrm>
            <a:off x="1001656" y="2831357"/>
            <a:ext cx="1925385" cy="584747"/>
          </a:xfrm>
          <a:prstGeom prst="roundRect">
            <a:avLst/>
          </a:prstGeom>
          <a:solidFill>
            <a:srgbClr val="0C487F"/>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atin typeface="Roboto Condensed" panose="02000000000000000000" pitchFamily="2" charset="0"/>
                <a:ea typeface="Roboto Condensed" panose="02000000000000000000" pitchFamily="2" charset="0"/>
              </a:rPr>
              <a:t>Informations-überflutung</a:t>
            </a:r>
          </a:p>
        </p:txBody>
      </p:sp>
      <p:sp>
        <p:nvSpPr>
          <p:cNvPr id="22" name="Rechteck: abgerundete Ecken 21">
            <a:extLst>
              <a:ext uri="{FF2B5EF4-FFF2-40B4-BE49-F238E27FC236}">
                <a16:creationId xmlns:a16="http://schemas.microsoft.com/office/drawing/2014/main" id="{2881A403-A536-43DF-827C-8C2EE10D9A81}"/>
              </a:ext>
            </a:extLst>
          </p:cNvPr>
          <p:cNvSpPr/>
          <p:nvPr/>
        </p:nvSpPr>
        <p:spPr>
          <a:xfrm>
            <a:off x="3698259" y="2831357"/>
            <a:ext cx="1925385" cy="584747"/>
          </a:xfrm>
          <a:prstGeom prst="roundRect">
            <a:avLst/>
          </a:prstGeom>
          <a:solidFill>
            <a:srgbClr val="88C6EE"/>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atin typeface="Roboto Condensed" panose="02000000000000000000" pitchFamily="2" charset="0"/>
                <a:ea typeface="Roboto Condensed" panose="02000000000000000000" pitchFamily="2" charset="0"/>
              </a:rPr>
              <a:t>Innovations-</a:t>
            </a:r>
          </a:p>
          <a:p>
            <a:pPr algn="ctr"/>
            <a:r>
              <a:rPr lang="de-DE" sz="1600" dirty="0">
                <a:latin typeface="Roboto Condensed" panose="02000000000000000000" pitchFamily="2" charset="0"/>
                <a:ea typeface="Roboto Condensed" panose="02000000000000000000" pitchFamily="2" charset="0"/>
              </a:rPr>
              <a:t>druck</a:t>
            </a:r>
          </a:p>
        </p:txBody>
      </p:sp>
      <p:sp>
        <p:nvSpPr>
          <p:cNvPr id="24" name="Rechteck: abgerundete Ecken 23">
            <a:extLst>
              <a:ext uri="{FF2B5EF4-FFF2-40B4-BE49-F238E27FC236}">
                <a16:creationId xmlns:a16="http://schemas.microsoft.com/office/drawing/2014/main" id="{E14507FC-2C4F-4323-8B58-4B169496ACE3}"/>
              </a:ext>
            </a:extLst>
          </p:cNvPr>
          <p:cNvSpPr/>
          <p:nvPr/>
        </p:nvSpPr>
        <p:spPr>
          <a:xfrm>
            <a:off x="6394862" y="2831357"/>
            <a:ext cx="1925385" cy="584747"/>
          </a:xfrm>
          <a:prstGeom prst="roundRect">
            <a:avLst/>
          </a:prstGeom>
          <a:solidFill>
            <a:srgbClr val="90CE80"/>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atin typeface="Roboto Condensed" panose="02000000000000000000" pitchFamily="2" charset="0"/>
                <a:ea typeface="Roboto Condensed" panose="02000000000000000000" pitchFamily="2" charset="0"/>
              </a:rPr>
              <a:t>Geschwindigkeit &amp; Kosten</a:t>
            </a:r>
          </a:p>
        </p:txBody>
      </p:sp>
      <p:sp>
        <p:nvSpPr>
          <p:cNvPr id="25" name="Rechteck: abgerundete Ecken 24">
            <a:extLst>
              <a:ext uri="{FF2B5EF4-FFF2-40B4-BE49-F238E27FC236}">
                <a16:creationId xmlns:a16="http://schemas.microsoft.com/office/drawing/2014/main" id="{AB3E6DB5-19DF-48E9-A061-AF8B8EA8F2EF}"/>
              </a:ext>
            </a:extLst>
          </p:cNvPr>
          <p:cNvSpPr/>
          <p:nvPr/>
        </p:nvSpPr>
        <p:spPr>
          <a:xfrm>
            <a:off x="9091465" y="2831357"/>
            <a:ext cx="1925385" cy="584747"/>
          </a:xfrm>
          <a:prstGeom prst="roundRect">
            <a:avLst/>
          </a:prstGeom>
          <a:solidFill>
            <a:schemeClr val="bg1">
              <a:lumMod val="50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atin typeface="Roboto Condensed" panose="02000000000000000000" pitchFamily="2" charset="0"/>
                <a:ea typeface="Roboto Condensed" panose="02000000000000000000" pitchFamily="2" charset="0"/>
              </a:rPr>
              <a:t>Mangelnde Objektivität</a:t>
            </a:r>
          </a:p>
        </p:txBody>
      </p:sp>
      <p:pic>
        <p:nvPicPr>
          <p:cNvPr id="7" name="Grafik 6" descr="Server">
            <a:extLst>
              <a:ext uri="{FF2B5EF4-FFF2-40B4-BE49-F238E27FC236}">
                <a16:creationId xmlns:a16="http://schemas.microsoft.com/office/drawing/2014/main" id="{8495B8C1-5D15-408C-8B9E-7516422B62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98130" y="2005581"/>
            <a:ext cx="914400" cy="914400"/>
          </a:xfrm>
          <a:prstGeom prst="rect">
            <a:avLst/>
          </a:prstGeom>
        </p:spPr>
      </p:pic>
      <p:pic>
        <p:nvPicPr>
          <p:cNvPr id="18" name="Grafik 17" descr="Messgerät">
            <a:extLst>
              <a:ext uri="{FF2B5EF4-FFF2-40B4-BE49-F238E27FC236}">
                <a16:creationId xmlns:a16="http://schemas.microsoft.com/office/drawing/2014/main" id="{F2AC175E-9891-4C7C-9A8B-DF7EF94F7D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00354" y="2120263"/>
            <a:ext cx="914400" cy="914400"/>
          </a:xfrm>
          <a:prstGeom prst="rect">
            <a:avLst/>
          </a:prstGeom>
        </p:spPr>
      </p:pic>
      <p:pic>
        <p:nvPicPr>
          <p:cNvPr id="33" name="Grafik 32" descr="Dollar">
            <a:extLst>
              <a:ext uri="{FF2B5EF4-FFF2-40B4-BE49-F238E27FC236}">
                <a16:creationId xmlns:a16="http://schemas.microsoft.com/office/drawing/2014/main" id="{CA0346D3-F395-42E7-804F-97FE49A133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12542" y="1935710"/>
            <a:ext cx="497446" cy="497446"/>
          </a:xfrm>
          <a:prstGeom prst="rect">
            <a:avLst/>
          </a:prstGeom>
        </p:spPr>
      </p:pic>
      <p:pic>
        <p:nvPicPr>
          <p:cNvPr id="37" name="Grafik 36" descr="Kopf mit Zahnrädern">
            <a:extLst>
              <a:ext uri="{FF2B5EF4-FFF2-40B4-BE49-F238E27FC236}">
                <a16:creationId xmlns:a16="http://schemas.microsoft.com/office/drawing/2014/main" id="{CB27E80F-06AE-4D26-B47B-40571C90E7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49038" y="1995421"/>
            <a:ext cx="914400" cy="914400"/>
          </a:xfrm>
          <a:prstGeom prst="rect">
            <a:avLst/>
          </a:prstGeom>
        </p:spPr>
      </p:pic>
      <p:pic>
        <p:nvPicPr>
          <p:cNvPr id="39" name="Grafik 38" descr="Glühbirne">
            <a:extLst>
              <a:ext uri="{FF2B5EF4-FFF2-40B4-BE49-F238E27FC236}">
                <a16:creationId xmlns:a16="http://schemas.microsoft.com/office/drawing/2014/main" id="{8E31EF77-0DEB-4C53-BD06-8A84C074EBB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31048" y="1821975"/>
            <a:ext cx="460599" cy="460599"/>
          </a:xfrm>
          <a:prstGeom prst="rect">
            <a:avLst/>
          </a:prstGeom>
        </p:spPr>
      </p:pic>
      <p:pic>
        <p:nvPicPr>
          <p:cNvPr id="41" name="Grafik 40" descr="Besprechung">
            <a:extLst>
              <a:ext uri="{FF2B5EF4-FFF2-40B4-BE49-F238E27FC236}">
                <a16:creationId xmlns:a16="http://schemas.microsoft.com/office/drawing/2014/main" id="{A76CF16F-46DA-4CF4-9FE6-A71D4C3CD01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90944" y="2091301"/>
            <a:ext cx="914400" cy="914400"/>
          </a:xfrm>
          <a:prstGeom prst="rect">
            <a:avLst/>
          </a:prstGeom>
        </p:spPr>
      </p:pic>
      <p:pic>
        <p:nvPicPr>
          <p:cNvPr id="47" name="Grafik 46" descr="Lupe">
            <a:extLst>
              <a:ext uri="{FF2B5EF4-FFF2-40B4-BE49-F238E27FC236}">
                <a16:creationId xmlns:a16="http://schemas.microsoft.com/office/drawing/2014/main" id="{DD4FD44A-097A-461A-A420-8A818D5D15C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293565" y="1956395"/>
            <a:ext cx="467532" cy="467532"/>
          </a:xfrm>
          <a:prstGeom prst="rect">
            <a:avLst/>
          </a:prstGeom>
        </p:spPr>
      </p:pic>
      <p:cxnSp>
        <p:nvCxnSpPr>
          <p:cNvPr id="50" name="Gerade Verbindung 29">
            <a:extLst>
              <a:ext uri="{FF2B5EF4-FFF2-40B4-BE49-F238E27FC236}">
                <a16:creationId xmlns:a16="http://schemas.microsoft.com/office/drawing/2014/main" id="{214BD16F-2C0D-4BD1-9C0B-CF01E6CCCF9D}"/>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 name="Rechteck 3">
            <a:extLst>
              <a:ext uri="{FF2B5EF4-FFF2-40B4-BE49-F238E27FC236}">
                <a16:creationId xmlns:a16="http://schemas.microsoft.com/office/drawing/2014/main" id="{5E9A0AFA-A764-47B9-8700-53EB6C1DC72F}"/>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Ellermann et al. (2025); </a:t>
            </a:r>
            <a:r>
              <a:rPr lang="de-DE" sz="1200" dirty="0" err="1">
                <a:latin typeface="Roboto Condensed Light" panose="02000000000000000000" pitchFamily="2" charset="0"/>
                <a:ea typeface="Roboto Condensed Light" panose="02000000000000000000" pitchFamily="2" charset="0"/>
              </a:rPr>
              <a:t>Keicher</a:t>
            </a:r>
            <a:r>
              <a:rPr lang="de-DE" sz="1200" dirty="0">
                <a:latin typeface="Roboto Condensed Light" panose="02000000000000000000" pitchFamily="2" charset="0"/>
                <a:ea typeface="Roboto Condensed Light" panose="02000000000000000000" pitchFamily="2" charset="0"/>
              </a:rPr>
              <a:t> et al. (o. J.); Schuh et al. (2024) </a:t>
            </a:r>
          </a:p>
        </p:txBody>
      </p:sp>
    </p:spTree>
    <p:extLst>
      <p:ext uri="{BB962C8B-B14F-4D97-AF65-F5344CB8AC3E}">
        <p14:creationId xmlns:p14="http://schemas.microsoft.com/office/powerpoint/2010/main" val="31197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2057D8-AEDC-4020-981B-41D43DE72B2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Folie" r:id="rId5" imgW="425" imgH="424" progId="TCLayout.ActiveDocument.1">
                  <p:embed/>
                </p:oleObj>
              </mc:Choice>
              <mc:Fallback>
                <p:oleObj name="think-cell Folie" r:id="rId5" imgW="425" imgH="424" progId="TCLayout.ActiveDocument.1">
                  <p:embed/>
                  <p:pic>
                    <p:nvPicPr>
                      <p:cNvPr id="4" name="think-cell data - do not delete" hidden="1">
                        <a:extLst>
                          <a:ext uri="{FF2B5EF4-FFF2-40B4-BE49-F238E27FC236}">
                            <a16:creationId xmlns:a16="http://schemas.microsoft.com/office/drawing/2014/main" id="{D72057D8-AEDC-4020-981B-41D43DE72B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1563" name="Picture 11" descr="Mobilität neu denken - BundesBauBlatt">
            <a:extLst>
              <a:ext uri="{FF2B5EF4-FFF2-40B4-BE49-F238E27FC236}">
                <a16:creationId xmlns:a16="http://schemas.microsoft.com/office/drawing/2014/main" id="{B01866D2-EC92-4A9B-9780-AE486BFB90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25" r="21243"/>
          <a:stretch/>
        </p:blipFill>
        <p:spPr bwMode="auto">
          <a:xfrm flipH="1">
            <a:off x="4282455" y="-29016"/>
            <a:ext cx="789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41B9291-892E-4640-A441-4F98EA9F7BFA}"/>
              </a:ext>
            </a:extLst>
          </p:cNvPr>
          <p:cNvSpPr/>
          <p:nvPr/>
        </p:nvSpPr>
        <p:spPr>
          <a:xfrm>
            <a:off x="12350" y="-27589"/>
            <a:ext cx="12181033" cy="6868028"/>
          </a:xfrm>
          <a:prstGeom prst="rect">
            <a:avLst/>
          </a:prstGeom>
          <a:gradFill>
            <a:gsLst>
              <a:gs pos="43000">
                <a:schemeClr val="accent1">
                  <a:lumMod val="5000"/>
                  <a:lumOff val="95000"/>
                  <a:alpha val="67000"/>
                </a:schemeClr>
              </a:gs>
              <a:gs pos="0">
                <a:srgbClr val="FBFCFE"/>
              </a:gs>
              <a:gs pos="86000">
                <a:schemeClr val="bg1">
                  <a:alpha val="13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6E4A48-D6B5-41F1-A83C-F445918686C0}"/>
              </a:ext>
            </a:extLst>
          </p:cNvPr>
          <p:cNvSpPr/>
          <p:nvPr/>
        </p:nvSpPr>
        <p:spPr>
          <a:xfrm>
            <a:off x="1781175" y="0"/>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5F48D83-3792-4D9F-90E6-4EE89CE3CF6B}"/>
              </a:ext>
            </a:extLst>
          </p:cNvPr>
          <p:cNvSpPr/>
          <p:nvPr/>
        </p:nvSpPr>
        <p:spPr>
          <a:xfrm>
            <a:off x="690093" y="2041081"/>
            <a:ext cx="5895401" cy="3046988"/>
          </a:xfrm>
          <a:prstGeom prst="rect">
            <a:avLst/>
          </a:prstGeom>
        </p:spPr>
        <p:txBody>
          <a:bodyPr wrap="square" lIns="0" tIns="0" rIns="0" bIns="0">
            <a:spAutoFit/>
          </a:bodyPr>
          <a:lstStyle/>
          <a:p>
            <a:r>
              <a:rPr lang="de-DE" b="1" dirty="0">
                <a:latin typeface="Roboto Condensed Light" panose="02000000000000000000" pitchFamily="2" charset="0"/>
                <a:ea typeface="Roboto Condensed Light" panose="02000000000000000000" pitchFamily="2" charset="0"/>
              </a:rPr>
              <a:t>1. Grundlagen der Technology </a:t>
            </a:r>
            <a:r>
              <a:rPr lang="de-DE" b="1" dirty="0" err="1">
                <a:latin typeface="Roboto Condensed Light" panose="02000000000000000000" pitchFamily="2" charset="0"/>
                <a:ea typeface="Roboto Condensed Light" panose="02000000000000000000" pitchFamily="2" charset="0"/>
              </a:rPr>
              <a:t>Intelligence</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Definition und Einordnung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TI als unternehmerischer Prozess </a:t>
            </a:r>
          </a:p>
          <a:p>
            <a:endParaRPr lang="de-DE" b="1" dirty="0">
              <a:latin typeface="Roboto Condensed Light" panose="02000000000000000000" pitchFamily="2" charset="0"/>
              <a:ea typeface="Roboto Condensed Light" panose="02000000000000000000" pitchFamily="2" charset="0"/>
            </a:endParaRPr>
          </a:p>
          <a:p>
            <a:r>
              <a:rPr lang="de-DE" b="1" dirty="0">
                <a:latin typeface="Roboto Condensed Light" panose="02000000000000000000" pitchFamily="2" charset="0"/>
                <a:ea typeface="Roboto Condensed Light" panose="02000000000000000000" pitchFamily="2" charset="0"/>
              </a:rPr>
              <a:t>2. Umsetzung in der Praxis</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Konzeption und Aufbau einer Technologiedatenbank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Literaturbasierte Herleitung des Vorgehens </a:t>
            </a:r>
          </a:p>
          <a:p>
            <a:endParaRPr lang="de-DE" b="1" dirty="0">
              <a:latin typeface="Roboto Condensed Light" panose="02000000000000000000" pitchFamily="2" charset="0"/>
              <a:ea typeface="Roboto Condensed Light" panose="02000000000000000000" pitchFamily="2" charset="0"/>
            </a:endParaRPr>
          </a:p>
          <a:p>
            <a:r>
              <a:rPr lang="de-DE" b="1" dirty="0">
                <a:latin typeface="Roboto Condensed Light" panose="02000000000000000000" pitchFamily="2" charset="0"/>
                <a:ea typeface="Roboto Condensed Light" panose="02000000000000000000" pitchFamily="2" charset="0"/>
              </a:rPr>
              <a:t>3. Erkenntnisse und Implikationen</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Zentrale „</a:t>
            </a:r>
            <a:r>
              <a:rPr lang="de-DE" dirty="0" err="1">
                <a:latin typeface="Roboto Condensed Light" panose="02000000000000000000" pitchFamily="2" charset="0"/>
                <a:ea typeface="Roboto Condensed Light" panose="02000000000000000000" pitchFamily="2" charset="0"/>
              </a:rPr>
              <a:t>Lessons</a:t>
            </a:r>
            <a:r>
              <a:rPr lang="de-DE" dirty="0">
                <a:latin typeface="Roboto Condensed Light" panose="02000000000000000000" pitchFamily="2" charset="0"/>
                <a:ea typeface="Roboto Condensed Light" panose="02000000000000000000" pitchFamily="2" charset="0"/>
              </a:rPr>
              <a:t> </a:t>
            </a:r>
            <a:r>
              <a:rPr lang="de-DE" dirty="0" err="1">
                <a:latin typeface="Roboto Condensed Light" panose="02000000000000000000" pitchFamily="2" charset="0"/>
                <a:ea typeface="Roboto Condensed Light" panose="02000000000000000000" pitchFamily="2" charset="0"/>
              </a:rPr>
              <a:t>Learned</a:t>
            </a:r>
            <a:r>
              <a:rPr lang="de-DE" dirty="0">
                <a:latin typeface="Roboto Condensed Light" panose="02000000000000000000" pitchFamily="2" charset="0"/>
                <a:ea typeface="Roboto Condensed Light" panose="02000000000000000000" pitchFamily="2" charset="0"/>
              </a:rPr>
              <a:t>“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Handlungsempfehlungen für die Praxis</a:t>
            </a:r>
          </a:p>
        </p:txBody>
      </p:sp>
      <p:sp>
        <p:nvSpPr>
          <p:cNvPr id="8" name="Textfeld 7">
            <a:extLst>
              <a:ext uri="{FF2B5EF4-FFF2-40B4-BE49-F238E27FC236}">
                <a16:creationId xmlns:a16="http://schemas.microsoft.com/office/drawing/2014/main" id="{C3D6520F-9BE9-48E8-A716-198D17DCFA31}"/>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 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Gliederung</a:t>
            </a:r>
          </a:p>
        </p:txBody>
      </p:sp>
      <p:sp>
        <p:nvSpPr>
          <p:cNvPr id="9" name="Rechteck 8">
            <a:extLst>
              <a:ext uri="{FF2B5EF4-FFF2-40B4-BE49-F238E27FC236}">
                <a16:creationId xmlns:a16="http://schemas.microsoft.com/office/drawing/2014/main" id="{04AE8CC9-5ADA-4CE7-9F6E-A84E4A53F380}"/>
              </a:ext>
            </a:extLst>
          </p:cNvPr>
          <p:cNvSpPr/>
          <p:nvPr/>
        </p:nvSpPr>
        <p:spPr>
          <a:xfrm>
            <a:off x="9662652" y="-24633"/>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868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3"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Methoden und Technologien der KI</a:t>
            </a:r>
          </a:p>
        </p:txBody>
      </p:sp>
      <p:sp>
        <p:nvSpPr>
          <p:cNvPr id="11" name="Rechteck: abgerundete Ecken 10">
            <a:extLst>
              <a:ext uri="{FF2B5EF4-FFF2-40B4-BE49-F238E27FC236}">
                <a16:creationId xmlns:a16="http://schemas.microsoft.com/office/drawing/2014/main" id="{5F1B7B6E-3D7C-42EC-9C0F-0D9818CAEE26}"/>
              </a:ext>
            </a:extLst>
          </p:cNvPr>
          <p:cNvSpPr/>
          <p:nvPr/>
        </p:nvSpPr>
        <p:spPr>
          <a:xfrm>
            <a:off x="619126" y="1577309"/>
            <a:ext cx="5278753" cy="1397798"/>
          </a:xfrm>
          <a:prstGeom prst="roundRect">
            <a:avLst/>
          </a:prstGeom>
          <a:solidFill>
            <a:srgbClr val="90CE80"/>
          </a:solidFill>
          <a:ln>
            <a:solidFill>
              <a:srgbClr val="90CE8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latin typeface="Roboto Condensed" panose="02000000000000000000" pitchFamily="2" charset="0"/>
                <a:ea typeface="Roboto Condensed" panose="02000000000000000000" pitchFamily="2" charset="0"/>
              </a:rPr>
              <a:t>SEMANTISCHE TECHNOLOGIEN</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Technologien, die die Bedeutung von Informationen berücksichtigen können und somit Zusammenhänge zwischen Fakten, Ereignissen, Konzepten sowie übergeordneten Klassen erkennen können</a:t>
            </a:r>
          </a:p>
        </p:txBody>
      </p:sp>
      <p:sp>
        <p:nvSpPr>
          <p:cNvPr id="12" name="Rechteck: abgerundete Ecken 11">
            <a:extLst>
              <a:ext uri="{FF2B5EF4-FFF2-40B4-BE49-F238E27FC236}">
                <a16:creationId xmlns:a16="http://schemas.microsoft.com/office/drawing/2014/main" id="{BA322B6B-A25C-4A61-BE4C-2B09686F8DFC}"/>
              </a:ext>
            </a:extLst>
          </p:cNvPr>
          <p:cNvSpPr/>
          <p:nvPr/>
        </p:nvSpPr>
        <p:spPr>
          <a:xfrm>
            <a:off x="619126" y="3097522"/>
            <a:ext cx="5278753" cy="1397798"/>
          </a:xfrm>
          <a:prstGeom prst="roundRect">
            <a:avLst/>
          </a:prstGeom>
          <a:solidFill>
            <a:srgbClr val="00407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latin typeface="Roboto Condensed" panose="02000000000000000000" pitchFamily="2" charset="0"/>
                <a:ea typeface="Roboto Condensed" panose="02000000000000000000" pitchFamily="2" charset="0"/>
              </a:rPr>
              <a:t>NATURAL LANGUAGE PROCESSING</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Natural Language Processing (NLP) umfasst das Verstehen und Interpretieren der natürlichen Sprache.</a:t>
            </a:r>
          </a:p>
        </p:txBody>
      </p:sp>
      <p:sp>
        <p:nvSpPr>
          <p:cNvPr id="13" name="Rechteck: abgerundete Ecken 12">
            <a:extLst>
              <a:ext uri="{FF2B5EF4-FFF2-40B4-BE49-F238E27FC236}">
                <a16:creationId xmlns:a16="http://schemas.microsoft.com/office/drawing/2014/main" id="{C1446FD6-3A9C-4EE8-8999-F3F378D4A1A5}"/>
              </a:ext>
            </a:extLst>
          </p:cNvPr>
          <p:cNvSpPr/>
          <p:nvPr/>
        </p:nvSpPr>
        <p:spPr>
          <a:xfrm>
            <a:off x="619126" y="4617735"/>
            <a:ext cx="5278753" cy="1397798"/>
          </a:xfrm>
          <a:prstGeom prst="round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latin typeface="Roboto Condensed" panose="02000000000000000000" pitchFamily="2" charset="0"/>
                <a:ea typeface="Roboto Condensed" panose="02000000000000000000" pitchFamily="2" charset="0"/>
              </a:rPr>
              <a:t>KOGNITIVE MODELLIERUNG</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Abbildung der Arbeitsweise der menschlichen Kognition und der zugrundeliegenden Prozesse (dies beinhaltet z.B. logisches Denken und entsprechendes Schlussfolgern)</a:t>
            </a:r>
          </a:p>
        </p:txBody>
      </p:sp>
      <p:sp>
        <p:nvSpPr>
          <p:cNvPr id="14" name="Rechteck: abgerundete Ecken 13">
            <a:extLst>
              <a:ext uri="{FF2B5EF4-FFF2-40B4-BE49-F238E27FC236}">
                <a16:creationId xmlns:a16="http://schemas.microsoft.com/office/drawing/2014/main" id="{E0354A6F-F0BB-46E7-A059-FD442E65D2DF}"/>
              </a:ext>
            </a:extLst>
          </p:cNvPr>
          <p:cNvSpPr/>
          <p:nvPr/>
        </p:nvSpPr>
        <p:spPr>
          <a:xfrm>
            <a:off x="6119775" y="1577309"/>
            <a:ext cx="5278753" cy="1397798"/>
          </a:xfrm>
          <a:prstGeom prst="roundRect">
            <a:avLst/>
          </a:prstGeom>
          <a:solidFill>
            <a:srgbClr val="88C6EE"/>
          </a:solidFill>
          <a:ln>
            <a:solidFill>
              <a:srgbClr val="88C6E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latin typeface="Roboto Condensed" panose="02000000000000000000" pitchFamily="2" charset="0"/>
                <a:ea typeface="Roboto Condensed" panose="02000000000000000000" pitchFamily="2" charset="0"/>
              </a:rPr>
              <a:t>COMPUTER VISION</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Maschinelles Erkennen von Objekten in Bildern oder Videos. Zur Verarbeitung dieser großen Datenmengen finden  u.a. neuronale </a:t>
            </a:r>
            <a:br>
              <a:rPr lang="de-DE" sz="1400" dirty="0">
                <a:latin typeface="Roboto Condensed Light" panose="02000000000000000000" pitchFamily="2" charset="0"/>
                <a:ea typeface="Roboto Condensed Light" panose="02000000000000000000" pitchFamily="2" charset="0"/>
              </a:rPr>
            </a:br>
            <a:r>
              <a:rPr lang="de-DE" sz="1400" dirty="0">
                <a:latin typeface="Roboto Condensed Light" panose="02000000000000000000" pitchFamily="2" charset="0"/>
                <a:ea typeface="Roboto Condensed Light" panose="02000000000000000000" pitchFamily="2" charset="0"/>
              </a:rPr>
              <a:t>Netze ihren Einsatz</a:t>
            </a:r>
          </a:p>
        </p:txBody>
      </p:sp>
      <p:sp>
        <p:nvSpPr>
          <p:cNvPr id="15" name="Rechteck: abgerundete Ecken 14">
            <a:extLst>
              <a:ext uri="{FF2B5EF4-FFF2-40B4-BE49-F238E27FC236}">
                <a16:creationId xmlns:a16="http://schemas.microsoft.com/office/drawing/2014/main" id="{16FB1246-8E09-4EE5-A4FD-F2E3FC25190E}"/>
              </a:ext>
            </a:extLst>
          </p:cNvPr>
          <p:cNvSpPr/>
          <p:nvPr/>
        </p:nvSpPr>
        <p:spPr>
          <a:xfrm>
            <a:off x="6119774" y="3097522"/>
            <a:ext cx="5278753" cy="1397798"/>
          </a:xfrm>
          <a:prstGeom prst="roundRect">
            <a:avLst/>
          </a:prstGeom>
          <a:solidFill>
            <a:srgbClr val="51AD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b="1" dirty="0">
                <a:latin typeface="Roboto Condensed Light" panose="02000000000000000000" pitchFamily="2" charset="0"/>
                <a:ea typeface="Roboto Condensed Light" panose="02000000000000000000" pitchFamily="2" charset="0"/>
              </a:rPr>
              <a:t>MACHINE LEARNING</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Verfahren und Algorithmen, die Zusammenhänge erkennen und Verhaltensweisen erlernen können, um ein vordefiniertes </a:t>
            </a:r>
            <a:br>
              <a:rPr lang="de-DE" sz="1400" dirty="0">
                <a:latin typeface="Roboto Condensed Light" panose="02000000000000000000" pitchFamily="2" charset="0"/>
                <a:ea typeface="Roboto Condensed Light" panose="02000000000000000000" pitchFamily="2" charset="0"/>
              </a:rPr>
            </a:br>
            <a:r>
              <a:rPr lang="de-DE" sz="1400" dirty="0">
                <a:latin typeface="Roboto Condensed Light" panose="02000000000000000000" pitchFamily="2" charset="0"/>
                <a:ea typeface="Roboto Condensed Light" panose="02000000000000000000" pitchFamily="2" charset="0"/>
              </a:rPr>
              <a:t>Ziel zu erreichen</a:t>
            </a:r>
          </a:p>
        </p:txBody>
      </p:sp>
      <p:sp>
        <p:nvSpPr>
          <p:cNvPr id="16" name="Rechteck: abgerundete Ecken 15">
            <a:extLst>
              <a:ext uri="{FF2B5EF4-FFF2-40B4-BE49-F238E27FC236}">
                <a16:creationId xmlns:a16="http://schemas.microsoft.com/office/drawing/2014/main" id="{18C7C71F-47EF-43FC-A555-63A69B00165B}"/>
              </a:ext>
            </a:extLst>
          </p:cNvPr>
          <p:cNvSpPr/>
          <p:nvPr/>
        </p:nvSpPr>
        <p:spPr>
          <a:xfrm>
            <a:off x="6119773" y="4617735"/>
            <a:ext cx="5278753" cy="139779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latin typeface="Roboto Condensed" panose="02000000000000000000" pitchFamily="2" charset="0"/>
                <a:ea typeface="Roboto Condensed" panose="02000000000000000000" pitchFamily="2" charset="0"/>
              </a:rPr>
              <a:t>ACTION PLANING UND OPTIMIERUNG</a:t>
            </a:r>
          </a:p>
          <a:p>
            <a:pPr algn="ctr"/>
            <a:endParaRPr lang="de-DE" sz="1400" dirty="0">
              <a:latin typeface="Roboto Condensed Light" panose="02000000000000000000" pitchFamily="2" charset="0"/>
              <a:ea typeface="Roboto Condensed Light" panose="02000000000000000000" pitchFamily="2" charset="0"/>
            </a:endParaRPr>
          </a:p>
          <a:p>
            <a:pPr algn="ctr"/>
            <a:r>
              <a:rPr lang="de-DE" sz="1400" dirty="0">
                <a:latin typeface="Roboto Condensed Light" panose="02000000000000000000" pitchFamily="2" charset="0"/>
                <a:ea typeface="Roboto Condensed Light" panose="02000000000000000000" pitchFamily="2" charset="0"/>
              </a:rPr>
              <a:t>Automatisierung und Optimierung einer Abfolge von Routinevorgängen. Basierend auf einer Wissensbasis wird die Erreichung eines bestimmten Ziels erlernt.</a:t>
            </a:r>
          </a:p>
        </p:txBody>
      </p:sp>
      <p:cxnSp>
        <p:nvCxnSpPr>
          <p:cNvPr id="18" name="Gerade Verbindung 29">
            <a:extLst>
              <a:ext uri="{FF2B5EF4-FFF2-40B4-BE49-F238E27FC236}">
                <a16:creationId xmlns:a16="http://schemas.microsoft.com/office/drawing/2014/main" id="{6C2E55C7-BDA5-443B-B052-50F36DD468D2}"/>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7" name="Rechteck 16">
            <a:extLst>
              <a:ext uri="{FF2B5EF4-FFF2-40B4-BE49-F238E27FC236}">
                <a16:creationId xmlns:a16="http://schemas.microsoft.com/office/drawing/2014/main" id="{A8E948FC-456F-4368-8602-758998466B3D}"/>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Tree>
    <p:extLst>
      <p:ext uri="{BB962C8B-B14F-4D97-AF65-F5344CB8AC3E}">
        <p14:creationId xmlns:p14="http://schemas.microsoft.com/office/powerpoint/2010/main" val="289084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7"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Einordnung der KI-Technologien in den frühen Phasen des Technologie- &amp; Innovationsmanagement</a:t>
            </a:r>
          </a:p>
        </p:txBody>
      </p:sp>
      <p:pic>
        <p:nvPicPr>
          <p:cNvPr id="10" name="Grafik 9">
            <a:extLst>
              <a:ext uri="{FF2B5EF4-FFF2-40B4-BE49-F238E27FC236}">
                <a16:creationId xmlns:a16="http://schemas.microsoft.com/office/drawing/2014/main" id="{9964AAD9-6E1A-4775-B531-2748435FBB90}"/>
              </a:ext>
            </a:extLst>
          </p:cNvPr>
          <p:cNvPicPr>
            <a:picLocks noChangeAspect="1"/>
          </p:cNvPicPr>
          <p:nvPr/>
        </p:nvPicPr>
        <p:blipFill rotWithShape="1">
          <a:blip r:embed="rId9">
            <a:clrChange>
              <a:clrFrom>
                <a:srgbClr val="FFFFFF"/>
              </a:clrFrom>
              <a:clrTo>
                <a:srgbClr val="FFFFFF">
                  <a:alpha val="0"/>
                </a:srgbClr>
              </a:clrTo>
            </a:clrChange>
          </a:blip>
          <a:srcRect t="13230" r="49020"/>
          <a:stretch/>
        </p:blipFill>
        <p:spPr>
          <a:xfrm>
            <a:off x="413244" y="1107335"/>
            <a:ext cx="4861860" cy="5080099"/>
          </a:xfrm>
          <a:prstGeom prst="rect">
            <a:avLst/>
          </a:prstGeom>
        </p:spPr>
      </p:pic>
      <p:sp>
        <p:nvSpPr>
          <p:cNvPr id="2" name="Rechteck: abgerundete Ecken 1">
            <a:extLst>
              <a:ext uri="{FF2B5EF4-FFF2-40B4-BE49-F238E27FC236}">
                <a16:creationId xmlns:a16="http://schemas.microsoft.com/office/drawing/2014/main" id="{20784C7D-2770-4DF9-A6AB-B18F12858BF9}"/>
              </a:ext>
            </a:extLst>
          </p:cNvPr>
          <p:cNvSpPr/>
          <p:nvPr/>
        </p:nvSpPr>
        <p:spPr>
          <a:xfrm>
            <a:off x="3356263" y="1451302"/>
            <a:ext cx="392777" cy="4557597"/>
          </a:xfrm>
          <a:prstGeom prst="roundRect">
            <a:avLst/>
          </a:prstGeom>
          <a:noFill/>
          <a:ln w="57150">
            <a:solidFill>
              <a:srgbClr val="52AE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C65BA4BE-4C52-42EA-91A4-DD8176C3792E}"/>
              </a:ext>
            </a:extLst>
          </p:cNvPr>
          <p:cNvPicPr>
            <a:picLocks noChangeAspect="1"/>
          </p:cNvPicPr>
          <p:nvPr/>
        </p:nvPicPr>
        <p:blipFill rotWithShape="1">
          <a:blip r:embed="rId9">
            <a:clrChange>
              <a:clrFrom>
                <a:srgbClr val="FFFFFF"/>
              </a:clrFrom>
              <a:clrTo>
                <a:srgbClr val="FFFFFF">
                  <a:alpha val="0"/>
                </a:srgbClr>
              </a:clrTo>
            </a:clrChange>
          </a:blip>
          <a:srcRect l="49828" t="84869" b="343"/>
          <a:stretch/>
        </p:blipFill>
        <p:spPr>
          <a:xfrm>
            <a:off x="494563" y="6095601"/>
            <a:ext cx="4708251" cy="852007"/>
          </a:xfrm>
          <a:prstGeom prst="rect">
            <a:avLst/>
          </a:prstGeom>
        </p:spPr>
      </p:pic>
      <p:sp>
        <p:nvSpPr>
          <p:cNvPr id="7" name="Rechteck: abgerundete Ecken 6">
            <a:extLst>
              <a:ext uri="{FF2B5EF4-FFF2-40B4-BE49-F238E27FC236}">
                <a16:creationId xmlns:a16="http://schemas.microsoft.com/office/drawing/2014/main" id="{84B8DDBF-2C4E-4CB3-9400-F9E1AAA5B409}"/>
              </a:ext>
            </a:extLst>
          </p:cNvPr>
          <p:cNvSpPr/>
          <p:nvPr/>
        </p:nvSpPr>
        <p:spPr>
          <a:xfrm>
            <a:off x="5174822" y="1222552"/>
            <a:ext cx="6096000" cy="581150"/>
          </a:xfrm>
          <a:prstGeom prst="roundRect">
            <a:avLst/>
          </a:prstGeom>
          <a:solidFill>
            <a:srgbClr val="90C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6043F3BD-A9E3-45A6-949B-9DB3BE2E8615}"/>
              </a:ext>
            </a:extLst>
          </p:cNvPr>
          <p:cNvSpPr txBox="1"/>
          <p:nvPr/>
        </p:nvSpPr>
        <p:spPr>
          <a:xfrm>
            <a:off x="5195142" y="1328461"/>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#1</a:t>
            </a:r>
          </a:p>
        </p:txBody>
      </p:sp>
      <p:sp>
        <p:nvSpPr>
          <p:cNvPr id="14" name="Rechteck 13">
            <a:extLst>
              <a:ext uri="{FF2B5EF4-FFF2-40B4-BE49-F238E27FC236}">
                <a16:creationId xmlns:a16="http://schemas.microsoft.com/office/drawing/2014/main" id="{D7F51BDF-925C-4F09-BE62-1954E5BD304F}"/>
              </a:ext>
            </a:extLst>
          </p:cNvPr>
          <p:cNvSpPr/>
          <p:nvPr/>
        </p:nvSpPr>
        <p:spPr>
          <a:xfrm>
            <a:off x="5608320" y="1242796"/>
            <a:ext cx="6096000" cy="540661"/>
          </a:xfrm>
          <a:prstGeom prst="rect">
            <a:avLst/>
          </a:prstGeom>
        </p:spPr>
        <p:txBody>
          <a:bodyPr>
            <a:spAutoFit/>
          </a:bodyPr>
          <a:lstStyle/>
          <a:p>
            <a:pPr>
              <a:lnSpc>
                <a:spcPct val="107000"/>
              </a:lnSpc>
              <a:spcAft>
                <a:spcPts val="800"/>
              </a:spcAft>
              <a:buSzPts val="1000"/>
              <a:tabLst>
                <a:tab pos="457200" algn="l"/>
              </a:tabLst>
            </a:pPr>
            <a:r>
              <a:rPr lang="de-DE" sz="1400" b="1"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KI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wird primär in den Phasen </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Suchfelder &amp; Szenarien, Trendanalyse und </a:t>
            </a:r>
            <a:b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b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Technologiefrüherkennung (bzw. Technology </a:t>
            </a:r>
            <a:r>
              <a:rPr lang="de-DE" sz="1400" dirty="0" err="1">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Intelligence</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eingesetzt</a:t>
            </a:r>
            <a:endParaRPr lang="de-DE" sz="1400" b="1"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20" name="Rechteck: abgerundete Ecken 19">
            <a:extLst>
              <a:ext uri="{FF2B5EF4-FFF2-40B4-BE49-F238E27FC236}">
                <a16:creationId xmlns:a16="http://schemas.microsoft.com/office/drawing/2014/main" id="{16E0B862-3E01-4320-93C2-84A425DABC52}"/>
              </a:ext>
            </a:extLst>
          </p:cNvPr>
          <p:cNvSpPr/>
          <p:nvPr/>
        </p:nvSpPr>
        <p:spPr>
          <a:xfrm>
            <a:off x="5174822" y="1909611"/>
            <a:ext cx="6096000" cy="581150"/>
          </a:xfrm>
          <a:prstGeom prst="roundRect">
            <a:avLst/>
          </a:prstGeom>
          <a:solidFill>
            <a:srgbClr val="006E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A270C69-DDF9-4733-A367-34BC16775E31}"/>
              </a:ext>
            </a:extLst>
          </p:cNvPr>
          <p:cNvSpPr txBox="1"/>
          <p:nvPr/>
        </p:nvSpPr>
        <p:spPr>
          <a:xfrm>
            <a:off x="5195142" y="2015520"/>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#2</a:t>
            </a:r>
          </a:p>
        </p:txBody>
      </p:sp>
      <p:sp>
        <p:nvSpPr>
          <p:cNvPr id="22" name="Rechteck: abgerundete Ecken 21">
            <a:extLst>
              <a:ext uri="{FF2B5EF4-FFF2-40B4-BE49-F238E27FC236}">
                <a16:creationId xmlns:a16="http://schemas.microsoft.com/office/drawing/2014/main" id="{D6D36982-E332-473D-96C1-9694EE3AA05A}"/>
              </a:ext>
            </a:extLst>
          </p:cNvPr>
          <p:cNvSpPr/>
          <p:nvPr/>
        </p:nvSpPr>
        <p:spPr>
          <a:xfrm>
            <a:off x="5174822" y="2596670"/>
            <a:ext cx="6096000" cy="581150"/>
          </a:xfrm>
          <a:prstGeom prst="roundRect">
            <a:avLst/>
          </a:prstGeom>
          <a:solidFill>
            <a:srgbClr val="0085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FF1C16AD-5FC3-42CE-BF2E-4F26B328CA6A}"/>
              </a:ext>
            </a:extLst>
          </p:cNvPr>
          <p:cNvSpPr txBox="1"/>
          <p:nvPr/>
        </p:nvSpPr>
        <p:spPr>
          <a:xfrm>
            <a:off x="5195141" y="2702398"/>
            <a:ext cx="673305"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#3</a:t>
            </a:r>
          </a:p>
        </p:txBody>
      </p:sp>
      <p:sp>
        <p:nvSpPr>
          <p:cNvPr id="24" name="Rechteck: abgerundete Ecken 23">
            <a:extLst>
              <a:ext uri="{FF2B5EF4-FFF2-40B4-BE49-F238E27FC236}">
                <a16:creationId xmlns:a16="http://schemas.microsoft.com/office/drawing/2014/main" id="{C2287E1B-81AE-4259-9B43-B5390D9988F5}"/>
              </a:ext>
            </a:extLst>
          </p:cNvPr>
          <p:cNvSpPr/>
          <p:nvPr/>
        </p:nvSpPr>
        <p:spPr>
          <a:xfrm>
            <a:off x="5174821" y="3283548"/>
            <a:ext cx="6096000" cy="581150"/>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C0CE777-C4C0-4C53-A6D2-8578448ADC95}"/>
              </a:ext>
            </a:extLst>
          </p:cNvPr>
          <p:cNvSpPr txBox="1"/>
          <p:nvPr/>
        </p:nvSpPr>
        <p:spPr>
          <a:xfrm>
            <a:off x="5195142" y="3389638"/>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#4</a:t>
            </a:r>
          </a:p>
        </p:txBody>
      </p:sp>
      <p:sp>
        <p:nvSpPr>
          <p:cNvPr id="26" name="Rechteck: abgerundete Ecken 25">
            <a:extLst>
              <a:ext uri="{FF2B5EF4-FFF2-40B4-BE49-F238E27FC236}">
                <a16:creationId xmlns:a16="http://schemas.microsoft.com/office/drawing/2014/main" id="{403C0D61-598E-4F84-95BE-AF48AF342D48}"/>
              </a:ext>
            </a:extLst>
          </p:cNvPr>
          <p:cNvSpPr/>
          <p:nvPr/>
        </p:nvSpPr>
        <p:spPr>
          <a:xfrm>
            <a:off x="5174822" y="3965379"/>
            <a:ext cx="6096000" cy="581150"/>
          </a:xfrm>
          <a:prstGeom prst="round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643C0451-11F8-457A-BFF6-98E58E7E8D41}"/>
              </a:ext>
            </a:extLst>
          </p:cNvPr>
          <p:cNvSpPr txBox="1"/>
          <p:nvPr/>
        </p:nvSpPr>
        <p:spPr>
          <a:xfrm>
            <a:off x="5195142" y="4071288"/>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#5</a:t>
            </a:r>
          </a:p>
        </p:txBody>
      </p:sp>
      <p:sp>
        <p:nvSpPr>
          <p:cNvPr id="28" name="Rechteck: abgerundete Ecken 27">
            <a:extLst>
              <a:ext uri="{FF2B5EF4-FFF2-40B4-BE49-F238E27FC236}">
                <a16:creationId xmlns:a16="http://schemas.microsoft.com/office/drawing/2014/main" id="{AB3F6999-C4C7-4E08-A392-898D1B7DA54D}"/>
              </a:ext>
            </a:extLst>
          </p:cNvPr>
          <p:cNvSpPr/>
          <p:nvPr/>
        </p:nvSpPr>
        <p:spPr>
          <a:xfrm>
            <a:off x="5174822" y="4652438"/>
            <a:ext cx="6096000" cy="581150"/>
          </a:xfrm>
          <a:prstGeom prst="roundRect">
            <a:avLst/>
          </a:prstGeom>
          <a:solidFill>
            <a:srgbClr val="51AD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18826945-5080-45A9-9AE4-4A6000DC4F38}"/>
              </a:ext>
            </a:extLst>
          </p:cNvPr>
          <p:cNvSpPr txBox="1"/>
          <p:nvPr/>
        </p:nvSpPr>
        <p:spPr>
          <a:xfrm>
            <a:off x="5195142" y="4758347"/>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#6</a:t>
            </a:r>
          </a:p>
        </p:txBody>
      </p:sp>
      <p:sp>
        <p:nvSpPr>
          <p:cNvPr id="30" name="Rechteck 29">
            <a:extLst>
              <a:ext uri="{FF2B5EF4-FFF2-40B4-BE49-F238E27FC236}">
                <a16:creationId xmlns:a16="http://schemas.microsoft.com/office/drawing/2014/main" id="{6581FE52-F8FD-4DDB-BAB1-AB7010C7C4A7}"/>
              </a:ext>
            </a:extLst>
          </p:cNvPr>
          <p:cNvSpPr/>
          <p:nvPr/>
        </p:nvSpPr>
        <p:spPr>
          <a:xfrm>
            <a:off x="5631956" y="1922892"/>
            <a:ext cx="6096000" cy="540661"/>
          </a:xfrm>
          <a:prstGeom prst="rect">
            <a:avLst/>
          </a:prstGeom>
        </p:spPr>
        <p:txBody>
          <a:bodyPr>
            <a:spAutoFit/>
          </a:bodyPr>
          <a:lstStyle/>
          <a:p>
            <a:pPr>
              <a:lnSpc>
                <a:spcPct val="107000"/>
              </a:lnSpc>
              <a:spcAft>
                <a:spcPts val="800"/>
              </a:spcAft>
              <a:buSzPts val="1000"/>
              <a:tabLst>
                <a:tab pos="457200" algn="l"/>
              </a:tabLst>
            </a:pPr>
            <a:r>
              <a:rPr lang="de-DE" sz="1400" dirty="0" err="1">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Semant</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Technologien &amp; </a:t>
            </a:r>
            <a:r>
              <a:rPr lang="de-DE" sz="1400" dirty="0" err="1">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Machine</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Learning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dominieren: Frühzeitiges Erkennen </a:t>
            </a:r>
            <a:b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b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von Mustern &amp; Trends in großen Datenmengen (Patente, Startups, Publikationen)</a:t>
            </a:r>
          </a:p>
        </p:txBody>
      </p:sp>
      <p:sp>
        <p:nvSpPr>
          <p:cNvPr id="31" name="Rechteck 30">
            <a:extLst>
              <a:ext uri="{FF2B5EF4-FFF2-40B4-BE49-F238E27FC236}">
                <a16:creationId xmlns:a16="http://schemas.microsoft.com/office/drawing/2014/main" id="{5B5DE239-FA2E-4C2E-9B19-925365700D17}"/>
              </a:ext>
            </a:extLst>
          </p:cNvPr>
          <p:cNvSpPr/>
          <p:nvPr/>
        </p:nvSpPr>
        <p:spPr>
          <a:xfrm>
            <a:off x="5631956" y="2616990"/>
            <a:ext cx="6096000" cy="540661"/>
          </a:xfrm>
          <a:prstGeom prst="rect">
            <a:avLst/>
          </a:prstGeom>
        </p:spPr>
        <p:txBody>
          <a:bodyPr>
            <a:spAutoFit/>
          </a:bodyPr>
          <a:lstStyle/>
          <a:p>
            <a:pPr>
              <a:lnSpc>
                <a:spcPct val="107000"/>
              </a:lnSpc>
              <a:spcAft>
                <a:spcPts val="800"/>
              </a:spcAft>
              <a:buSzPts val="1000"/>
              <a:tabLst>
                <a:tab pos="457200" algn="l"/>
              </a:tabLst>
            </a:pP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Natural Language Processing: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Inhaltliche Analyse von Textdaten und Trend-identifikation, Szenarioentwicklung &amp; Analyse technologischer Entwicklungen</a:t>
            </a:r>
          </a:p>
        </p:txBody>
      </p:sp>
      <p:sp>
        <p:nvSpPr>
          <p:cNvPr id="32" name="Rechteck 31">
            <a:extLst>
              <a:ext uri="{FF2B5EF4-FFF2-40B4-BE49-F238E27FC236}">
                <a16:creationId xmlns:a16="http://schemas.microsoft.com/office/drawing/2014/main" id="{96D320F8-0F73-4017-BA33-77A9CF5C23F2}"/>
              </a:ext>
            </a:extLst>
          </p:cNvPr>
          <p:cNvSpPr/>
          <p:nvPr/>
        </p:nvSpPr>
        <p:spPr>
          <a:xfrm>
            <a:off x="5608320" y="3316837"/>
            <a:ext cx="6096000" cy="540661"/>
          </a:xfrm>
          <a:prstGeom prst="rect">
            <a:avLst/>
          </a:prstGeom>
        </p:spPr>
        <p:txBody>
          <a:bodyPr>
            <a:spAutoFit/>
          </a:bodyPr>
          <a:lstStyle/>
          <a:p>
            <a:pPr>
              <a:lnSpc>
                <a:spcPct val="107000"/>
              </a:lnSpc>
              <a:spcAft>
                <a:spcPts val="800"/>
              </a:spcAft>
              <a:buSzPts val="1000"/>
              <a:tabLst>
                <a:tab pos="457200" algn="l"/>
              </a:tabLst>
            </a:pPr>
            <a:r>
              <a:rPr lang="de-DE" sz="1400" b="1"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Computer Vision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spielt noch eine geringe Rolle, könnte aber künftig </a:t>
            </a:r>
            <a:b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b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zusätzliche Erkenntnisse aus Bilddaten liefern</a:t>
            </a:r>
          </a:p>
        </p:txBody>
      </p:sp>
      <p:sp>
        <p:nvSpPr>
          <p:cNvPr id="33" name="Rechteck 32">
            <a:extLst>
              <a:ext uri="{FF2B5EF4-FFF2-40B4-BE49-F238E27FC236}">
                <a16:creationId xmlns:a16="http://schemas.microsoft.com/office/drawing/2014/main" id="{DD1E452E-3E67-48B5-B361-A53FD4EC133C}"/>
              </a:ext>
            </a:extLst>
          </p:cNvPr>
          <p:cNvSpPr/>
          <p:nvPr/>
        </p:nvSpPr>
        <p:spPr>
          <a:xfrm>
            <a:off x="5631956" y="3997091"/>
            <a:ext cx="6096000" cy="540661"/>
          </a:xfrm>
          <a:prstGeom prst="rect">
            <a:avLst/>
          </a:prstGeom>
        </p:spPr>
        <p:txBody>
          <a:bodyPr>
            <a:spAutoFit/>
          </a:bodyPr>
          <a:lstStyle/>
          <a:p>
            <a:pPr>
              <a:lnSpc>
                <a:spcPct val="107000"/>
              </a:lnSpc>
              <a:spcAft>
                <a:spcPts val="800"/>
              </a:spcAft>
              <a:buSzPts val="1000"/>
              <a:tabLst>
                <a:tab pos="457200" algn="l"/>
              </a:tabLst>
            </a:pP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Automatisierung von Analyseprozessen im Bereich Technology </a:t>
            </a:r>
            <a:r>
              <a:rPr lang="de-DE" sz="1400" dirty="0" err="1">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Intelligence</a:t>
            </a:r>
            <a:b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b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bisher kaum Anwendung </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(Action </a:t>
            </a:r>
            <a:r>
              <a:rPr lang="de-DE" sz="1400" dirty="0" err="1">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Planning</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&amp;  Optimierung)</a:t>
            </a:r>
          </a:p>
        </p:txBody>
      </p:sp>
      <p:sp>
        <p:nvSpPr>
          <p:cNvPr id="34" name="Rechteck 33">
            <a:extLst>
              <a:ext uri="{FF2B5EF4-FFF2-40B4-BE49-F238E27FC236}">
                <a16:creationId xmlns:a16="http://schemas.microsoft.com/office/drawing/2014/main" id="{A1371C87-1A9D-4F65-9500-A2873E33EAAC}"/>
              </a:ext>
            </a:extLst>
          </p:cNvPr>
          <p:cNvSpPr/>
          <p:nvPr/>
        </p:nvSpPr>
        <p:spPr>
          <a:xfrm>
            <a:off x="5631956" y="4677345"/>
            <a:ext cx="6096000" cy="540661"/>
          </a:xfrm>
          <a:prstGeom prst="rect">
            <a:avLst/>
          </a:prstGeom>
        </p:spPr>
        <p:txBody>
          <a:bodyPr>
            <a:spAutoFit/>
          </a:bodyPr>
          <a:lstStyle/>
          <a:p>
            <a:pPr>
              <a:lnSpc>
                <a:spcPct val="107000"/>
              </a:lnSpc>
              <a:spcAft>
                <a:spcPts val="800"/>
              </a:spcAft>
              <a:buSzPts val="1000"/>
              <a:tabLst>
                <a:tab pos="457200" algn="l"/>
              </a:tabLst>
            </a:pP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Generative KI &amp; Large Language Models: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Synthese von Informationen und automatisierte Erstellung von neuen, originären Inhalten (Technologieprofile etc.)</a:t>
            </a:r>
          </a:p>
        </p:txBody>
      </p:sp>
      <p:sp>
        <p:nvSpPr>
          <p:cNvPr id="37" name="Rechteck: abgerundete Ecken 36">
            <a:extLst>
              <a:ext uri="{FF2B5EF4-FFF2-40B4-BE49-F238E27FC236}">
                <a16:creationId xmlns:a16="http://schemas.microsoft.com/office/drawing/2014/main" id="{283F6BE6-8426-4B95-B484-25C1A55BD50D}"/>
              </a:ext>
            </a:extLst>
          </p:cNvPr>
          <p:cNvSpPr/>
          <p:nvPr/>
        </p:nvSpPr>
        <p:spPr>
          <a:xfrm>
            <a:off x="5174821" y="5356080"/>
            <a:ext cx="6096000" cy="581150"/>
          </a:xfrm>
          <a:prstGeom prst="roundRect">
            <a:avLst/>
          </a:prstGeom>
          <a:solidFill>
            <a:srgbClr val="90C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46F56B07-0174-4068-9ED8-43DE1E82FA5D}"/>
              </a:ext>
            </a:extLst>
          </p:cNvPr>
          <p:cNvSpPr txBox="1"/>
          <p:nvPr/>
        </p:nvSpPr>
        <p:spPr>
          <a:xfrm>
            <a:off x="5195141" y="5461989"/>
            <a:ext cx="627858"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#7</a:t>
            </a:r>
          </a:p>
        </p:txBody>
      </p:sp>
      <p:sp>
        <p:nvSpPr>
          <p:cNvPr id="39" name="Rechteck 38">
            <a:extLst>
              <a:ext uri="{FF2B5EF4-FFF2-40B4-BE49-F238E27FC236}">
                <a16:creationId xmlns:a16="http://schemas.microsoft.com/office/drawing/2014/main" id="{6CBCEF39-5CAB-4B23-A5F4-4211ACF80472}"/>
              </a:ext>
            </a:extLst>
          </p:cNvPr>
          <p:cNvSpPr/>
          <p:nvPr/>
        </p:nvSpPr>
        <p:spPr>
          <a:xfrm>
            <a:off x="5631955" y="5380987"/>
            <a:ext cx="6096000" cy="540661"/>
          </a:xfrm>
          <a:prstGeom prst="rect">
            <a:avLst/>
          </a:prstGeom>
        </p:spPr>
        <p:txBody>
          <a:bodyPr>
            <a:spAutoFit/>
          </a:bodyPr>
          <a:lstStyle/>
          <a:p>
            <a:pPr>
              <a:lnSpc>
                <a:spcPct val="107000"/>
              </a:lnSpc>
              <a:spcAft>
                <a:spcPts val="800"/>
              </a:spcAft>
              <a:buSzPts val="1000"/>
              <a:tabLst>
                <a:tab pos="457200" algn="l"/>
              </a:tabLst>
            </a:pP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Retrieval </a:t>
            </a:r>
            <a:r>
              <a:rPr lang="de-DE" sz="1400" dirty="0" err="1">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Augmented</a:t>
            </a:r>
            <a:r>
              <a:rPr lang="de-DE" sz="14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Generation (RAG): </a:t>
            </a: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Verknüpft LLMs mit externen Daten-</a:t>
            </a:r>
            <a:b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br>
            <a:r>
              <a:rPr lang="de-DE" sz="14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quellen für präzisere, unternehmensspezifische Ergebnisse ohne Halluzinationen.</a:t>
            </a:r>
          </a:p>
        </p:txBody>
      </p:sp>
      <p:cxnSp>
        <p:nvCxnSpPr>
          <p:cNvPr id="40" name="Gerade Verbindung 29">
            <a:extLst>
              <a:ext uri="{FF2B5EF4-FFF2-40B4-BE49-F238E27FC236}">
                <a16:creationId xmlns:a16="http://schemas.microsoft.com/office/drawing/2014/main" id="{D0C9C0CE-5105-448D-B744-63BE018065D0}"/>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 name="Rechteck 2">
            <a:extLst>
              <a:ext uri="{FF2B5EF4-FFF2-40B4-BE49-F238E27FC236}">
                <a16:creationId xmlns:a16="http://schemas.microsoft.com/office/drawing/2014/main" id="{D6503F9D-83F0-42BD-88A2-44F8270A0430}"/>
              </a:ext>
            </a:extLst>
          </p:cNvPr>
          <p:cNvSpPr/>
          <p:nvPr/>
        </p:nvSpPr>
        <p:spPr>
          <a:xfrm rot="16200000">
            <a:off x="2233279" y="2563339"/>
            <a:ext cx="774468" cy="175881"/>
          </a:xfrm>
          <a:prstGeom prst="rect">
            <a:avLst/>
          </a:prstGeom>
          <a:solidFill>
            <a:srgbClr val="E2EE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tx1"/>
                </a:solidFill>
                <a:latin typeface="Roboto Condensed" panose="02000000000000000000" pitchFamily="2" charset="0"/>
                <a:ea typeface="Roboto Condensed" panose="02000000000000000000" pitchFamily="2" charset="0"/>
              </a:rPr>
              <a:t>Suchfelder</a:t>
            </a:r>
          </a:p>
        </p:txBody>
      </p:sp>
      <p:sp>
        <p:nvSpPr>
          <p:cNvPr id="41" name="Rechteck 40">
            <a:extLst>
              <a:ext uri="{FF2B5EF4-FFF2-40B4-BE49-F238E27FC236}">
                <a16:creationId xmlns:a16="http://schemas.microsoft.com/office/drawing/2014/main" id="{1242E2BA-A553-4722-8BA4-F53F2CD85823}"/>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Tree>
    <p:extLst>
      <p:ext uri="{BB962C8B-B14F-4D97-AF65-F5344CB8AC3E}">
        <p14:creationId xmlns:p14="http://schemas.microsoft.com/office/powerpoint/2010/main" val="40129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1"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Beispielhafte Tools der KI in den frühen Phasen des Technologie- &amp; Innovationsmanagement</a:t>
            </a:r>
          </a:p>
        </p:txBody>
      </p:sp>
      <p:pic>
        <p:nvPicPr>
          <p:cNvPr id="2" name="Grafik 1">
            <a:extLst>
              <a:ext uri="{FF2B5EF4-FFF2-40B4-BE49-F238E27FC236}">
                <a16:creationId xmlns:a16="http://schemas.microsoft.com/office/drawing/2014/main" id="{B5FA61E8-B454-4A12-9E93-800F7C8FFC23}"/>
              </a:ext>
            </a:extLst>
          </p:cNvPr>
          <p:cNvPicPr>
            <a:picLocks noChangeAspect="1"/>
          </p:cNvPicPr>
          <p:nvPr/>
        </p:nvPicPr>
        <p:blipFill rotWithShape="1">
          <a:blip r:embed="rId9">
            <a:clrChange>
              <a:clrFrom>
                <a:srgbClr val="FFFFFF"/>
              </a:clrFrom>
              <a:clrTo>
                <a:srgbClr val="FFFFFF">
                  <a:alpha val="0"/>
                </a:srgbClr>
              </a:clrTo>
            </a:clrChange>
          </a:blip>
          <a:srcRect r="25308"/>
          <a:stretch/>
        </p:blipFill>
        <p:spPr>
          <a:xfrm>
            <a:off x="2671290" y="1222552"/>
            <a:ext cx="6503190" cy="4971446"/>
          </a:xfrm>
          <a:prstGeom prst="rect">
            <a:avLst/>
          </a:prstGeom>
        </p:spPr>
      </p:pic>
      <p:cxnSp>
        <p:nvCxnSpPr>
          <p:cNvPr id="14" name="Gerade Verbindung 29">
            <a:extLst>
              <a:ext uri="{FF2B5EF4-FFF2-40B4-BE49-F238E27FC236}">
                <a16:creationId xmlns:a16="http://schemas.microsoft.com/office/drawing/2014/main" id="{6BBA2232-AC3C-4902-9C40-2824317BDD00}"/>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5" name="Rechteck 14">
            <a:extLst>
              <a:ext uri="{FF2B5EF4-FFF2-40B4-BE49-F238E27FC236}">
                <a16:creationId xmlns:a16="http://schemas.microsoft.com/office/drawing/2014/main" id="{415A49CC-BDCE-41C5-9884-B6547F1C83A7}"/>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
        <p:nvSpPr>
          <p:cNvPr id="16" name="Rechteck: abgerundete Ecken 15">
            <a:extLst>
              <a:ext uri="{FF2B5EF4-FFF2-40B4-BE49-F238E27FC236}">
                <a16:creationId xmlns:a16="http://schemas.microsoft.com/office/drawing/2014/main" id="{D0F366DF-0B1C-4F39-80B8-3567531FE2A9}"/>
              </a:ext>
            </a:extLst>
          </p:cNvPr>
          <p:cNvSpPr/>
          <p:nvPr/>
        </p:nvSpPr>
        <p:spPr>
          <a:xfrm>
            <a:off x="608534" y="2152857"/>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solidFill>
                  <a:schemeClr val="tx1"/>
                </a:solidFill>
                <a:latin typeface="Roboto Condensed" panose="02000000000000000000" pitchFamily="2" charset="0"/>
                <a:ea typeface="Roboto Condensed" panose="02000000000000000000" pitchFamily="2" charset="0"/>
              </a:rPr>
              <a:t>Foresight</a:t>
            </a:r>
            <a:r>
              <a:rPr lang="de-DE" sz="1400" dirty="0">
                <a:solidFill>
                  <a:schemeClr val="tx1"/>
                </a:solidFill>
                <a:latin typeface="Roboto Condensed" panose="02000000000000000000" pitchFamily="2" charset="0"/>
                <a:ea typeface="Roboto Condensed" panose="02000000000000000000" pitchFamily="2" charset="0"/>
              </a:rPr>
              <a:t>-Tools</a:t>
            </a:r>
            <a:r>
              <a:rPr lang="de-DE" sz="1400" dirty="0">
                <a:solidFill>
                  <a:schemeClr val="tx1"/>
                </a:solidFill>
                <a:latin typeface="Roboto Condensed Light" panose="02000000000000000000" pitchFamily="2" charset="0"/>
                <a:ea typeface="Roboto Condensed Light" panose="02000000000000000000" pitchFamily="2" charset="0"/>
              </a:rPr>
              <a:t>, </a:t>
            </a:r>
            <a:br>
              <a:rPr lang="de-DE" sz="1400" dirty="0">
                <a:solidFill>
                  <a:schemeClr val="tx1"/>
                </a:solidFill>
                <a:latin typeface="Roboto Condensed Light" panose="02000000000000000000" pitchFamily="2" charset="0"/>
                <a:ea typeface="Roboto Condensed Light" panose="02000000000000000000" pitchFamily="2" charset="0"/>
              </a:rPr>
            </a:br>
            <a:r>
              <a:rPr lang="de-DE" sz="1400" dirty="0">
                <a:solidFill>
                  <a:schemeClr val="tx1"/>
                </a:solidFill>
                <a:latin typeface="Roboto Condensed Light" panose="02000000000000000000" pitchFamily="2" charset="0"/>
                <a:ea typeface="Roboto Condensed Light" panose="02000000000000000000" pitchFamily="2" charset="0"/>
              </a:rPr>
              <a:t>die sich auf das Identifizieren und Analysieren abstrakter bzw. komplexer Informationen fokussieren</a:t>
            </a:r>
          </a:p>
        </p:txBody>
      </p:sp>
      <p:sp>
        <p:nvSpPr>
          <p:cNvPr id="17" name="Rechteck: abgerundete Ecken 16">
            <a:extLst>
              <a:ext uri="{FF2B5EF4-FFF2-40B4-BE49-F238E27FC236}">
                <a16:creationId xmlns:a16="http://schemas.microsoft.com/office/drawing/2014/main" id="{BD2A1B93-D4BD-4224-9E85-4E25445F8331}"/>
              </a:ext>
            </a:extLst>
          </p:cNvPr>
          <p:cNvSpPr/>
          <p:nvPr/>
        </p:nvSpPr>
        <p:spPr>
          <a:xfrm>
            <a:off x="9260990" y="4393864"/>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All-in-</a:t>
            </a:r>
            <a:r>
              <a:rPr lang="de-DE" sz="1400" dirty="0" err="1">
                <a:solidFill>
                  <a:schemeClr val="tx1"/>
                </a:solidFill>
                <a:latin typeface="Roboto Condensed" panose="02000000000000000000" pitchFamily="2" charset="0"/>
                <a:ea typeface="Roboto Condensed" panose="02000000000000000000" pitchFamily="2" charset="0"/>
              </a:rPr>
              <a:t>one</a:t>
            </a:r>
            <a:r>
              <a:rPr lang="de-DE" sz="1400" dirty="0">
                <a:solidFill>
                  <a:schemeClr val="tx1"/>
                </a:solidFill>
                <a:latin typeface="Roboto Condensed" panose="02000000000000000000" pitchFamily="2" charset="0"/>
                <a:ea typeface="Roboto Condensed" panose="02000000000000000000" pitchFamily="2" charset="0"/>
              </a:rPr>
              <a:t> Lösungen </a:t>
            </a:r>
            <a:r>
              <a:rPr lang="de-DE" sz="1400" dirty="0">
                <a:solidFill>
                  <a:schemeClr val="tx1"/>
                </a:solidFill>
                <a:latin typeface="Roboto Condensed Light" panose="02000000000000000000" pitchFamily="2" charset="0"/>
                <a:ea typeface="Roboto Condensed Light" panose="02000000000000000000" pitchFamily="2" charset="0"/>
              </a:rPr>
              <a:t>mit Suite-Charakter, die den gesamten Frühphasenprozess abbilden und unterstützen können</a:t>
            </a:r>
          </a:p>
        </p:txBody>
      </p:sp>
      <p:sp>
        <p:nvSpPr>
          <p:cNvPr id="18" name="Geschweifte Klammer links 17">
            <a:extLst>
              <a:ext uri="{FF2B5EF4-FFF2-40B4-BE49-F238E27FC236}">
                <a16:creationId xmlns:a16="http://schemas.microsoft.com/office/drawing/2014/main" id="{435D5ED1-8860-452F-9C64-74A2836DF650}"/>
              </a:ext>
            </a:extLst>
          </p:cNvPr>
          <p:cNvSpPr/>
          <p:nvPr/>
        </p:nvSpPr>
        <p:spPr>
          <a:xfrm>
            <a:off x="2601925" y="2152857"/>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Geschweifte Klammer links 18">
            <a:extLst>
              <a:ext uri="{FF2B5EF4-FFF2-40B4-BE49-F238E27FC236}">
                <a16:creationId xmlns:a16="http://schemas.microsoft.com/office/drawing/2014/main" id="{42367AB2-131D-49AD-833B-F51F1F135BDE}"/>
              </a:ext>
            </a:extLst>
          </p:cNvPr>
          <p:cNvSpPr/>
          <p:nvPr/>
        </p:nvSpPr>
        <p:spPr>
          <a:xfrm rot="10800000">
            <a:off x="9064550" y="4390273"/>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96756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5"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Beispielhafte Tools der KI in den frühen Phasen des Technologie- &amp; Innovationsmanagement</a:t>
            </a:r>
          </a:p>
        </p:txBody>
      </p:sp>
      <p:pic>
        <p:nvPicPr>
          <p:cNvPr id="2" name="Grafik 1">
            <a:extLst>
              <a:ext uri="{FF2B5EF4-FFF2-40B4-BE49-F238E27FC236}">
                <a16:creationId xmlns:a16="http://schemas.microsoft.com/office/drawing/2014/main" id="{B5FA61E8-B454-4A12-9E93-800F7C8FFC23}"/>
              </a:ext>
            </a:extLst>
          </p:cNvPr>
          <p:cNvPicPr>
            <a:picLocks noChangeAspect="1"/>
          </p:cNvPicPr>
          <p:nvPr/>
        </p:nvPicPr>
        <p:blipFill rotWithShape="1">
          <a:blip r:embed="rId9">
            <a:clrChange>
              <a:clrFrom>
                <a:srgbClr val="FFFFFF"/>
              </a:clrFrom>
              <a:clrTo>
                <a:srgbClr val="FFFFFF">
                  <a:alpha val="0"/>
                </a:srgbClr>
              </a:clrTo>
            </a:clrChange>
          </a:blip>
          <a:srcRect r="25308"/>
          <a:stretch/>
        </p:blipFill>
        <p:spPr>
          <a:xfrm>
            <a:off x="2671290" y="1222552"/>
            <a:ext cx="6503190" cy="4971446"/>
          </a:xfrm>
          <a:prstGeom prst="rect">
            <a:avLst/>
          </a:prstGeom>
        </p:spPr>
      </p:pic>
      <p:sp>
        <p:nvSpPr>
          <p:cNvPr id="3" name="Rechteck: abgerundete Ecken 2">
            <a:extLst>
              <a:ext uri="{FF2B5EF4-FFF2-40B4-BE49-F238E27FC236}">
                <a16:creationId xmlns:a16="http://schemas.microsoft.com/office/drawing/2014/main" id="{7F2D6536-5AED-44B4-BC92-33067396D8DF}"/>
              </a:ext>
            </a:extLst>
          </p:cNvPr>
          <p:cNvSpPr/>
          <p:nvPr/>
        </p:nvSpPr>
        <p:spPr>
          <a:xfrm>
            <a:off x="608534" y="2152857"/>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solidFill>
                  <a:schemeClr val="tx1"/>
                </a:solidFill>
                <a:latin typeface="Roboto Condensed" panose="02000000000000000000" pitchFamily="2" charset="0"/>
                <a:ea typeface="Roboto Condensed" panose="02000000000000000000" pitchFamily="2" charset="0"/>
              </a:rPr>
              <a:t>Foresight</a:t>
            </a:r>
            <a:r>
              <a:rPr lang="de-DE" sz="1400" dirty="0">
                <a:solidFill>
                  <a:schemeClr val="tx1"/>
                </a:solidFill>
                <a:latin typeface="Roboto Condensed" panose="02000000000000000000" pitchFamily="2" charset="0"/>
                <a:ea typeface="Roboto Condensed" panose="02000000000000000000" pitchFamily="2" charset="0"/>
              </a:rPr>
              <a:t>-Tools</a:t>
            </a:r>
            <a:r>
              <a:rPr lang="de-DE" sz="1400" dirty="0">
                <a:solidFill>
                  <a:schemeClr val="tx1"/>
                </a:solidFill>
                <a:latin typeface="Roboto Condensed Light" panose="02000000000000000000" pitchFamily="2" charset="0"/>
                <a:ea typeface="Roboto Condensed Light" panose="02000000000000000000" pitchFamily="2" charset="0"/>
              </a:rPr>
              <a:t>, </a:t>
            </a:r>
            <a:br>
              <a:rPr lang="de-DE" sz="1400" dirty="0">
                <a:solidFill>
                  <a:schemeClr val="tx1"/>
                </a:solidFill>
                <a:latin typeface="Roboto Condensed Light" panose="02000000000000000000" pitchFamily="2" charset="0"/>
                <a:ea typeface="Roboto Condensed Light" panose="02000000000000000000" pitchFamily="2" charset="0"/>
              </a:rPr>
            </a:br>
            <a:r>
              <a:rPr lang="de-DE" sz="1400" dirty="0">
                <a:solidFill>
                  <a:schemeClr val="tx1"/>
                </a:solidFill>
                <a:latin typeface="Roboto Condensed Light" panose="02000000000000000000" pitchFamily="2" charset="0"/>
                <a:ea typeface="Roboto Condensed Light" panose="02000000000000000000" pitchFamily="2" charset="0"/>
              </a:rPr>
              <a:t>die sich auf das Identifizieren und Analysieren abstrakter bzw. komplexer Informationen fokussieren</a:t>
            </a:r>
          </a:p>
        </p:txBody>
      </p:sp>
      <p:sp>
        <p:nvSpPr>
          <p:cNvPr id="4" name="Geschweifte Klammer links 3">
            <a:extLst>
              <a:ext uri="{FF2B5EF4-FFF2-40B4-BE49-F238E27FC236}">
                <a16:creationId xmlns:a16="http://schemas.microsoft.com/office/drawing/2014/main" id="{79BEDAE8-3597-4086-B6DA-064795912AA1}"/>
              </a:ext>
            </a:extLst>
          </p:cNvPr>
          <p:cNvSpPr/>
          <p:nvPr/>
        </p:nvSpPr>
        <p:spPr>
          <a:xfrm>
            <a:off x="2601925" y="2152857"/>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2" name="Geschweifte Klammer links 11">
            <a:extLst>
              <a:ext uri="{FF2B5EF4-FFF2-40B4-BE49-F238E27FC236}">
                <a16:creationId xmlns:a16="http://schemas.microsoft.com/office/drawing/2014/main" id="{D8674B95-9D34-4D60-AF14-B24EDA7BF536}"/>
              </a:ext>
            </a:extLst>
          </p:cNvPr>
          <p:cNvSpPr/>
          <p:nvPr/>
        </p:nvSpPr>
        <p:spPr>
          <a:xfrm rot="10800000">
            <a:off x="9064550" y="4390273"/>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14" name="Grafik 13">
            <a:extLst>
              <a:ext uri="{FF2B5EF4-FFF2-40B4-BE49-F238E27FC236}">
                <a16:creationId xmlns:a16="http://schemas.microsoft.com/office/drawing/2014/main" id="{1C5DD60E-F512-499E-9CDD-DD33C680FA3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917315" y="1778635"/>
            <a:ext cx="774877" cy="774877"/>
          </a:xfrm>
          <a:prstGeom prst="rect">
            <a:avLst/>
          </a:prstGeom>
        </p:spPr>
      </p:pic>
      <p:cxnSp>
        <p:nvCxnSpPr>
          <p:cNvPr id="15" name="Gerade Verbindung 29">
            <a:extLst>
              <a:ext uri="{FF2B5EF4-FFF2-40B4-BE49-F238E27FC236}">
                <a16:creationId xmlns:a16="http://schemas.microsoft.com/office/drawing/2014/main" id="{11062CB6-BD12-46C3-8664-A7FB6713F0D5}"/>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hteck 15">
            <a:extLst>
              <a:ext uri="{FF2B5EF4-FFF2-40B4-BE49-F238E27FC236}">
                <a16:creationId xmlns:a16="http://schemas.microsoft.com/office/drawing/2014/main" id="{DE2935CF-59B8-48AA-BB0F-458DD51554FF}"/>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
        <p:nvSpPr>
          <p:cNvPr id="17" name="Rechteck: abgerundete Ecken 16">
            <a:extLst>
              <a:ext uri="{FF2B5EF4-FFF2-40B4-BE49-F238E27FC236}">
                <a16:creationId xmlns:a16="http://schemas.microsoft.com/office/drawing/2014/main" id="{3093B2F8-D1AA-43E0-AD32-7BA2572D1DB7}"/>
              </a:ext>
            </a:extLst>
          </p:cNvPr>
          <p:cNvSpPr/>
          <p:nvPr/>
        </p:nvSpPr>
        <p:spPr>
          <a:xfrm>
            <a:off x="9260990" y="4393864"/>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All-in-</a:t>
            </a:r>
            <a:r>
              <a:rPr lang="de-DE" sz="1400" dirty="0" err="1">
                <a:solidFill>
                  <a:schemeClr val="tx1"/>
                </a:solidFill>
                <a:latin typeface="Roboto Condensed" panose="02000000000000000000" pitchFamily="2" charset="0"/>
                <a:ea typeface="Roboto Condensed" panose="02000000000000000000" pitchFamily="2" charset="0"/>
              </a:rPr>
              <a:t>one</a:t>
            </a:r>
            <a:r>
              <a:rPr lang="de-DE" sz="1400" dirty="0">
                <a:solidFill>
                  <a:schemeClr val="tx1"/>
                </a:solidFill>
                <a:latin typeface="Roboto Condensed" panose="02000000000000000000" pitchFamily="2" charset="0"/>
                <a:ea typeface="Roboto Condensed" panose="02000000000000000000" pitchFamily="2" charset="0"/>
              </a:rPr>
              <a:t> Lösungen </a:t>
            </a:r>
            <a:r>
              <a:rPr lang="de-DE" sz="1400" dirty="0">
                <a:solidFill>
                  <a:schemeClr val="tx1"/>
                </a:solidFill>
                <a:latin typeface="Roboto Condensed Light" panose="02000000000000000000" pitchFamily="2" charset="0"/>
                <a:ea typeface="Roboto Condensed Light" panose="02000000000000000000" pitchFamily="2" charset="0"/>
              </a:rPr>
              <a:t>mit Suite-Charakter, die den gesamten Frühphasenprozess abbilden und unterstützen können</a:t>
            </a:r>
          </a:p>
        </p:txBody>
      </p:sp>
    </p:spTree>
    <p:extLst>
      <p:ext uri="{BB962C8B-B14F-4D97-AF65-F5344CB8AC3E}">
        <p14:creationId xmlns:p14="http://schemas.microsoft.com/office/powerpoint/2010/main" val="225426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abgerundete Ecken 21">
            <a:extLst>
              <a:ext uri="{FF2B5EF4-FFF2-40B4-BE49-F238E27FC236}">
                <a16:creationId xmlns:a16="http://schemas.microsoft.com/office/drawing/2014/main" id="{B2CF28F1-ADA2-4BE0-A08C-C571F70E8146}"/>
              </a:ext>
            </a:extLst>
          </p:cNvPr>
          <p:cNvSpPr/>
          <p:nvPr/>
        </p:nvSpPr>
        <p:spPr>
          <a:xfrm>
            <a:off x="765810" y="1264899"/>
            <a:ext cx="8206740"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5D85E2C5-D5DA-4392-8ADF-2A5C349D7BA7}"/>
              </a:ext>
            </a:extLst>
          </p:cNvPr>
          <p:cNvSpPr/>
          <p:nvPr/>
        </p:nvSpPr>
        <p:spPr>
          <a:xfrm>
            <a:off x="765810" y="2895704"/>
            <a:ext cx="4163159"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3B3F6B7C-DDE5-4958-8E7A-F88D23E1362A}"/>
              </a:ext>
            </a:extLst>
          </p:cNvPr>
          <p:cNvSpPr/>
          <p:nvPr/>
        </p:nvSpPr>
        <p:spPr>
          <a:xfrm>
            <a:off x="765609" y="4552012"/>
            <a:ext cx="4163159"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9"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Beispielhafte Tools der KI in den frühen Phasen des Technologie- &amp; Innovationsmanagement</a:t>
            </a:r>
          </a:p>
        </p:txBody>
      </p:sp>
      <p:sp>
        <p:nvSpPr>
          <p:cNvPr id="18" name="Textfeld 17">
            <a:extLst>
              <a:ext uri="{FF2B5EF4-FFF2-40B4-BE49-F238E27FC236}">
                <a16:creationId xmlns:a16="http://schemas.microsoft.com/office/drawing/2014/main" id="{1E23843B-B8D4-4E79-ADCE-D361859D2171}"/>
              </a:ext>
            </a:extLst>
          </p:cNvPr>
          <p:cNvSpPr txBox="1"/>
          <p:nvPr/>
        </p:nvSpPr>
        <p:spPr>
          <a:xfrm>
            <a:off x="970917" y="3021032"/>
            <a:ext cx="2966930" cy="369332"/>
          </a:xfrm>
          <a:prstGeom prst="rect">
            <a:avLst/>
          </a:prstGeom>
          <a:noFill/>
        </p:spPr>
        <p:txBody>
          <a:bodyPr wrap="square">
            <a:spAutoFit/>
          </a:bodyPr>
          <a:lstStyle/>
          <a:p>
            <a:r>
              <a:rPr lang="de-DE"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Anwendung</a:t>
            </a:r>
            <a:endParaRPr lang="de-DE" b="1" dirty="0">
              <a:solidFill>
                <a:srgbClr val="90CE80"/>
              </a:solidFill>
            </a:endParaRPr>
          </a:p>
        </p:txBody>
      </p:sp>
      <p:sp>
        <p:nvSpPr>
          <p:cNvPr id="19" name="Textfeld 18">
            <a:extLst>
              <a:ext uri="{FF2B5EF4-FFF2-40B4-BE49-F238E27FC236}">
                <a16:creationId xmlns:a16="http://schemas.microsoft.com/office/drawing/2014/main" id="{E6874BCE-59F8-4BAB-94E9-330633A1323F}"/>
              </a:ext>
            </a:extLst>
          </p:cNvPr>
          <p:cNvSpPr txBox="1"/>
          <p:nvPr/>
        </p:nvSpPr>
        <p:spPr>
          <a:xfrm>
            <a:off x="1696905" y="1944127"/>
            <a:ext cx="4866262" cy="923330"/>
          </a:xfrm>
          <a:prstGeom prst="rect">
            <a:avLst/>
          </a:prstGeom>
          <a:noFill/>
        </p:spPr>
        <p:txBody>
          <a:bodyPr wrap="square">
            <a:spAutoFit/>
          </a:bodyPr>
          <a:lstStyle/>
          <a:p>
            <a:r>
              <a:rPr lang="de-DE" dirty="0">
                <a:latin typeface="Roboto Condensed Light" panose="02000000000000000000" pitchFamily="2" charset="0"/>
                <a:ea typeface="Roboto Condensed Light" panose="02000000000000000000" pitchFamily="2" charset="0"/>
                <a:cs typeface="Roboto Condensed" panose="02000000000000000000" pitchFamily="2" charset="0"/>
              </a:rPr>
              <a:t>Datengestütztes System zur Analyse von wissenschaftlichen Publikationen, Patenten etc.</a:t>
            </a:r>
          </a:p>
          <a:p>
            <a:endParaRPr lang="de-DE" dirty="0">
              <a:latin typeface="Roboto Condensed Light" panose="02000000000000000000" pitchFamily="2" charset="0"/>
              <a:ea typeface="Roboto Condensed Light" panose="02000000000000000000" pitchFamily="2" charset="0"/>
              <a:cs typeface="Roboto Condensed" panose="02000000000000000000" pitchFamily="2" charset="0"/>
            </a:endParaRPr>
          </a:p>
        </p:txBody>
      </p:sp>
      <p:sp>
        <p:nvSpPr>
          <p:cNvPr id="20" name="Textfeld 19">
            <a:extLst>
              <a:ext uri="{FF2B5EF4-FFF2-40B4-BE49-F238E27FC236}">
                <a16:creationId xmlns:a16="http://schemas.microsoft.com/office/drawing/2014/main" id="{3FF21443-C07D-4092-B527-13A011353492}"/>
              </a:ext>
            </a:extLst>
          </p:cNvPr>
          <p:cNvSpPr txBox="1"/>
          <p:nvPr/>
        </p:nvSpPr>
        <p:spPr>
          <a:xfrm>
            <a:off x="1702437" y="3482697"/>
            <a:ext cx="3226532" cy="646331"/>
          </a:xfrm>
          <a:prstGeom prst="rect">
            <a:avLst/>
          </a:prstGeom>
          <a:noFill/>
        </p:spPr>
        <p:txBody>
          <a:bodyPr wrap="square">
            <a:spAutoFit/>
          </a:bodyPr>
          <a:lstStyle/>
          <a:p>
            <a:r>
              <a:rPr lang="de-DE" sz="1200" dirty="0">
                <a:latin typeface="Roboto Condensed Light" panose="02000000000000000000" pitchFamily="2" charset="0"/>
                <a:ea typeface="Roboto Condensed Light" panose="02000000000000000000" pitchFamily="2" charset="0"/>
                <a:cs typeface="Roboto Condensed" panose="02000000000000000000" pitchFamily="2" charset="0"/>
              </a:rPr>
              <a:t>Technologie- und Innovationsmanagement, Forschung und Entwicklung sowie Entscheidungsunterstützung</a:t>
            </a:r>
          </a:p>
        </p:txBody>
      </p:sp>
      <p:sp>
        <p:nvSpPr>
          <p:cNvPr id="21" name="Textfeld 20">
            <a:extLst>
              <a:ext uri="{FF2B5EF4-FFF2-40B4-BE49-F238E27FC236}">
                <a16:creationId xmlns:a16="http://schemas.microsoft.com/office/drawing/2014/main" id="{B340CE12-6A2E-4DE0-9DB9-0F22D3265D4E}"/>
              </a:ext>
            </a:extLst>
          </p:cNvPr>
          <p:cNvSpPr txBox="1"/>
          <p:nvPr/>
        </p:nvSpPr>
        <p:spPr>
          <a:xfrm>
            <a:off x="928832" y="1372423"/>
            <a:ext cx="5614221" cy="369332"/>
          </a:xfrm>
          <a:prstGeom prst="rect">
            <a:avLst/>
          </a:prstGeom>
          <a:noFill/>
        </p:spPr>
        <p:txBody>
          <a:bodyPr wrap="square">
            <a:spAutoFit/>
          </a:bodyPr>
          <a:lstStyle/>
          <a:p>
            <a:r>
              <a:rPr lang="en-US"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KATI (Knowledge Analytics for Technology &amp; Innovation)</a:t>
            </a:r>
          </a:p>
        </p:txBody>
      </p:sp>
      <p:pic>
        <p:nvPicPr>
          <p:cNvPr id="23" name="Grafik 22">
            <a:extLst>
              <a:ext uri="{FF2B5EF4-FFF2-40B4-BE49-F238E27FC236}">
                <a16:creationId xmlns:a16="http://schemas.microsoft.com/office/drawing/2014/main" id="{90BFE663-FDBC-4C41-9319-A2268E0324E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043560" y="1372423"/>
            <a:ext cx="2795926" cy="1320910"/>
          </a:xfrm>
          <a:prstGeom prst="rect">
            <a:avLst/>
          </a:prstGeom>
        </p:spPr>
      </p:pic>
      <p:pic>
        <p:nvPicPr>
          <p:cNvPr id="25" name="Grafik 24" descr="Datenbank">
            <a:extLst>
              <a:ext uri="{FF2B5EF4-FFF2-40B4-BE49-F238E27FC236}">
                <a16:creationId xmlns:a16="http://schemas.microsoft.com/office/drawing/2014/main" id="{35E24666-5450-4972-AE8E-D3ED28EBEC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7590" y="1942400"/>
            <a:ext cx="612000" cy="612000"/>
          </a:xfrm>
          <a:prstGeom prst="rect">
            <a:avLst/>
          </a:prstGeom>
        </p:spPr>
      </p:pic>
      <p:pic>
        <p:nvPicPr>
          <p:cNvPr id="26" name="Grafik 25" descr="Zeichensprache">
            <a:extLst>
              <a:ext uri="{FF2B5EF4-FFF2-40B4-BE49-F238E27FC236}">
                <a16:creationId xmlns:a16="http://schemas.microsoft.com/office/drawing/2014/main" id="{BCA9EEB8-1C8B-4C86-AB34-B35BCB4D21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3785" y="3482697"/>
            <a:ext cx="612000" cy="612000"/>
          </a:xfrm>
          <a:prstGeom prst="rect">
            <a:avLst/>
          </a:prstGeom>
        </p:spPr>
      </p:pic>
      <p:sp>
        <p:nvSpPr>
          <p:cNvPr id="27" name="Rechteck 26">
            <a:extLst>
              <a:ext uri="{FF2B5EF4-FFF2-40B4-BE49-F238E27FC236}">
                <a16:creationId xmlns:a16="http://schemas.microsoft.com/office/drawing/2014/main" id="{9E751ADD-995A-4E87-AB3E-6ED33BB03F6C}"/>
              </a:ext>
            </a:extLst>
          </p:cNvPr>
          <p:cNvSpPr/>
          <p:nvPr/>
        </p:nvSpPr>
        <p:spPr>
          <a:xfrm>
            <a:off x="1112139" y="4856951"/>
            <a:ext cx="3958590" cy="1200329"/>
          </a:xfrm>
          <a:prstGeom prst="rect">
            <a:avLst/>
          </a:prstGeom>
        </p:spPr>
        <p:txBody>
          <a:bodyPr wrap="square">
            <a:spAutoFit/>
          </a:bodyPr>
          <a:lstStyle/>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Erstellung einer Suchanfrage zu konkreten Themen</a:t>
            </a:r>
          </a:p>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Sichten von Publikationen</a:t>
            </a:r>
          </a:p>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Analyse und Interpretation der Daten (Stand der Forschung, fachlicher Ursprung, Weiterentwicklung)</a:t>
            </a:r>
          </a:p>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Kontextualisierung der Ergebnisse (Diagramme, </a:t>
            </a:r>
            <a:br>
              <a:rPr lang="de-DE" sz="1200" dirty="0">
                <a:latin typeface="Roboto Condensed Light" panose="02000000000000000000" pitchFamily="2" charset="0"/>
                <a:ea typeface="Roboto Condensed Light" panose="02000000000000000000" pitchFamily="2" charset="0"/>
              </a:rPr>
            </a:br>
            <a:r>
              <a:rPr lang="de-DE" sz="1200" dirty="0">
                <a:latin typeface="Roboto Condensed Light" panose="02000000000000000000" pitchFamily="2" charset="0"/>
                <a:ea typeface="Roboto Condensed Light" panose="02000000000000000000" pitchFamily="2" charset="0"/>
              </a:rPr>
              <a:t>Cluster, Landkarte, Portfolios, Akteure etc.)</a:t>
            </a:r>
          </a:p>
        </p:txBody>
      </p:sp>
      <p:pic>
        <p:nvPicPr>
          <p:cNvPr id="29" name="Grafik 28">
            <a:extLst>
              <a:ext uri="{FF2B5EF4-FFF2-40B4-BE49-F238E27FC236}">
                <a16:creationId xmlns:a16="http://schemas.microsoft.com/office/drawing/2014/main" id="{833FC43C-FAF3-4350-8E42-524640AD5D53}"/>
              </a:ext>
            </a:extLst>
          </p:cNvPr>
          <p:cNvPicPr>
            <a:picLocks noChangeAspect="1"/>
          </p:cNvPicPr>
          <p:nvPr/>
        </p:nvPicPr>
        <p:blipFill>
          <a:blip r:embed="rId14"/>
          <a:stretch>
            <a:fillRect/>
          </a:stretch>
        </p:blipFill>
        <p:spPr>
          <a:xfrm>
            <a:off x="5205719" y="2895703"/>
            <a:ext cx="6014804" cy="3154113"/>
          </a:xfrm>
          <a:prstGeom prst="roundRect">
            <a:avLst>
              <a:gd name="adj" fmla="val 5237"/>
            </a:avLst>
          </a:prstGeom>
          <a:ln w="19050">
            <a:solidFill>
              <a:srgbClr val="90CE80"/>
            </a:solidFill>
          </a:ln>
        </p:spPr>
      </p:pic>
      <p:sp>
        <p:nvSpPr>
          <p:cNvPr id="30" name="Rechteck: abgerundete Ecken 29">
            <a:extLst>
              <a:ext uri="{FF2B5EF4-FFF2-40B4-BE49-F238E27FC236}">
                <a16:creationId xmlns:a16="http://schemas.microsoft.com/office/drawing/2014/main" id="{5EA3E45A-FB1E-49D0-9600-B5E38C53709E}"/>
              </a:ext>
            </a:extLst>
          </p:cNvPr>
          <p:cNvSpPr/>
          <p:nvPr/>
        </p:nvSpPr>
        <p:spPr>
          <a:xfrm>
            <a:off x="9274330" y="1263437"/>
            <a:ext cx="1946192" cy="1497804"/>
          </a:xfrm>
          <a:prstGeom prst="roundRect">
            <a:avLst>
              <a:gd name="adj" fmla="val 10579"/>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solidFill>
                  <a:schemeClr val="tx1"/>
                </a:solidFill>
                <a:latin typeface="Roboto Condensed" panose="02000000000000000000" pitchFamily="2" charset="0"/>
                <a:ea typeface="Roboto Condensed" panose="02000000000000000000" pitchFamily="2" charset="0"/>
              </a:rPr>
              <a:t>Foresight</a:t>
            </a:r>
            <a:r>
              <a:rPr lang="de-DE" sz="1400" dirty="0">
                <a:solidFill>
                  <a:schemeClr val="tx1"/>
                </a:solidFill>
                <a:latin typeface="Roboto Condensed" panose="02000000000000000000" pitchFamily="2" charset="0"/>
                <a:ea typeface="Roboto Condensed" panose="02000000000000000000" pitchFamily="2" charset="0"/>
              </a:rPr>
              <a:t>-Tools</a:t>
            </a:r>
            <a:r>
              <a:rPr lang="de-DE" sz="1400" dirty="0">
                <a:solidFill>
                  <a:schemeClr val="tx1"/>
                </a:solidFill>
                <a:latin typeface="Roboto Condensed Light" panose="02000000000000000000" pitchFamily="2" charset="0"/>
                <a:ea typeface="Roboto Condensed Light" panose="02000000000000000000" pitchFamily="2" charset="0"/>
              </a:rPr>
              <a:t>, </a:t>
            </a:r>
            <a:br>
              <a:rPr lang="de-DE" sz="1400" dirty="0">
                <a:solidFill>
                  <a:schemeClr val="tx1"/>
                </a:solidFill>
                <a:latin typeface="Roboto Condensed Light" panose="02000000000000000000" pitchFamily="2" charset="0"/>
                <a:ea typeface="Roboto Condensed Light" panose="02000000000000000000" pitchFamily="2" charset="0"/>
              </a:rPr>
            </a:br>
            <a:r>
              <a:rPr lang="de-DE" sz="1400" dirty="0">
                <a:solidFill>
                  <a:schemeClr val="tx1"/>
                </a:solidFill>
                <a:latin typeface="Roboto Condensed Light" panose="02000000000000000000" pitchFamily="2" charset="0"/>
                <a:ea typeface="Roboto Condensed Light" panose="02000000000000000000" pitchFamily="2" charset="0"/>
              </a:rPr>
              <a:t>die sich auf das Identifizieren und Analysieren abstrakter bzw. komplexer Informationen fokussieren</a:t>
            </a:r>
          </a:p>
        </p:txBody>
      </p:sp>
      <p:pic>
        <p:nvPicPr>
          <p:cNvPr id="31" name="Grafik 30" descr="Zahnräder">
            <a:extLst>
              <a:ext uri="{FF2B5EF4-FFF2-40B4-BE49-F238E27FC236}">
                <a16:creationId xmlns:a16="http://schemas.microsoft.com/office/drawing/2014/main" id="{F6821650-1313-4C09-A08E-D24A854959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7590" y="5053816"/>
            <a:ext cx="648000" cy="648000"/>
          </a:xfrm>
          <a:prstGeom prst="rect">
            <a:avLst/>
          </a:prstGeom>
        </p:spPr>
      </p:pic>
      <p:sp>
        <p:nvSpPr>
          <p:cNvPr id="32" name="Textfeld 31">
            <a:extLst>
              <a:ext uri="{FF2B5EF4-FFF2-40B4-BE49-F238E27FC236}">
                <a16:creationId xmlns:a16="http://schemas.microsoft.com/office/drawing/2014/main" id="{36F8C0C5-362C-4344-BF40-167F1703E779}"/>
              </a:ext>
            </a:extLst>
          </p:cNvPr>
          <p:cNvSpPr txBox="1"/>
          <p:nvPr/>
        </p:nvSpPr>
        <p:spPr>
          <a:xfrm>
            <a:off x="926287" y="4611169"/>
            <a:ext cx="2966930" cy="369332"/>
          </a:xfrm>
          <a:prstGeom prst="rect">
            <a:avLst/>
          </a:prstGeom>
          <a:noFill/>
        </p:spPr>
        <p:txBody>
          <a:bodyPr wrap="square">
            <a:spAutoFit/>
          </a:bodyPr>
          <a:lstStyle/>
          <a:p>
            <a:r>
              <a:rPr lang="de-DE"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Funktion</a:t>
            </a:r>
            <a:endParaRPr lang="de-DE" b="1" dirty="0">
              <a:solidFill>
                <a:srgbClr val="90CE80"/>
              </a:solidFill>
            </a:endParaRPr>
          </a:p>
        </p:txBody>
      </p:sp>
      <p:cxnSp>
        <p:nvCxnSpPr>
          <p:cNvPr id="33" name="Gerade Verbindung 29">
            <a:extLst>
              <a:ext uri="{FF2B5EF4-FFF2-40B4-BE49-F238E27FC236}">
                <a16:creationId xmlns:a16="http://schemas.microsoft.com/office/drawing/2014/main" id="{F51F3D76-CEB3-4279-9CA6-7ECD0FDFFF38}"/>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4" name="Rechteck 33">
            <a:extLst>
              <a:ext uri="{FF2B5EF4-FFF2-40B4-BE49-F238E27FC236}">
                <a16:creationId xmlns:a16="http://schemas.microsoft.com/office/drawing/2014/main" id="{7C610E0F-225A-44C6-B8F6-6FCA5B9797E7}"/>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Tree>
    <p:extLst>
      <p:ext uri="{BB962C8B-B14F-4D97-AF65-F5344CB8AC3E}">
        <p14:creationId xmlns:p14="http://schemas.microsoft.com/office/powerpoint/2010/main" val="1774440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3"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Beispielhafte Tools der KI in den frühen Phasen des Technologie- &amp; Innovationsmanagement</a:t>
            </a:r>
          </a:p>
        </p:txBody>
      </p:sp>
      <p:pic>
        <p:nvPicPr>
          <p:cNvPr id="2" name="Grafik 1">
            <a:extLst>
              <a:ext uri="{FF2B5EF4-FFF2-40B4-BE49-F238E27FC236}">
                <a16:creationId xmlns:a16="http://schemas.microsoft.com/office/drawing/2014/main" id="{B5FA61E8-B454-4A12-9E93-800F7C8FFC23}"/>
              </a:ext>
            </a:extLst>
          </p:cNvPr>
          <p:cNvPicPr>
            <a:picLocks noChangeAspect="1"/>
          </p:cNvPicPr>
          <p:nvPr/>
        </p:nvPicPr>
        <p:blipFill rotWithShape="1">
          <a:blip r:embed="rId9">
            <a:clrChange>
              <a:clrFrom>
                <a:srgbClr val="FFFFFF"/>
              </a:clrFrom>
              <a:clrTo>
                <a:srgbClr val="FFFFFF">
                  <a:alpha val="0"/>
                </a:srgbClr>
              </a:clrTo>
            </a:clrChange>
          </a:blip>
          <a:srcRect r="25308"/>
          <a:stretch/>
        </p:blipFill>
        <p:spPr>
          <a:xfrm>
            <a:off x="2671290" y="1222552"/>
            <a:ext cx="6503190" cy="4971446"/>
          </a:xfrm>
          <a:prstGeom prst="rect">
            <a:avLst/>
          </a:prstGeom>
        </p:spPr>
      </p:pic>
      <p:sp>
        <p:nvSpPr>
          <p:cNvPr id="13" name="Rechteck: abgerundete Ecken 12">
            <a:extLst>
              <a:ext uri="{FF2B5EF4-FFF2-40B4-BE49-F238E27FC236}">
                <a16:creationId xmlns:a16="http://schemas.microsoft.com/office/drawing/2014/main" id="{F6E620E3-10CD-4FC1-8B71-7BEB22A901BB}"/>
              </a:ext>
            </a:extLst>
          </p:cNvPr>
          <p:cNvSpPr/>
          <p:nvPr/>
        </p:nvSpPr>
        <p:spPr>
          <a:xfrm>
            <a:off x="9260990" y="4393864"/>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All-in-</a:t>
            </a:r>
            <a:r>
              <a:rPr lang="de-DE" sz="1400" dirty="0" err="1">
                <a:solidFill>
                  <a:schemeClr val="tx1"/>
                </a:solidFill>
                <a:latin typeface="Roboto Condensed" panose="02000000000000000000" pitchFamily="2" charset="0"/>
                <a:ea typeface="Roboto Condensed" panose="02000000000000000000" pitchFamily="2" charset="0"/>
              </a:rPr>
              <a:t>one</a:t>
            </a:r>
            <a:r>
              <a:rPr lang="de-DE" sz="1400" dirty="0">
                <a:solidFill>
                  <a:schemeClr val="tx1"/>
                </a:solidFill>
                <a:latin typeface="Roboto Condensed" panose="02000000000000000000" pitchFamily="2" charset="0"/>
                <a:ea typeface="Roboto Condensed" panose="02000000000000000000" pitchFamily="2" charset="0"/>
              </a:rPr>
              <a:t> Lösungen </a:t>
            </a:r>
            <a:r>
              <a:rPr lang="de-DE" sz="1400" dirty="0">
                <a:solidFill>
                  <a:schemeClr val="tx1"/>
                </a:solidFill>
                <a:latin typeface="Roboto Condensed Light" panose="02000000000000000000" pitchFamily="2" charset="0"/>
                <a:ea typeface="Roboto Condensed Light" panose="02000000000000000000" pitchFamily="2" charset="0"/>
              </a:rPr>
              <a:t>mit Suite-Charakter, die den gesamten Frühphasenprozess abbilden und unterstützen können</a:t>
            </a:r>
          </a:p>
        </p:txBody>
      </p:sp>
      <p:pic>
        <p:nvPicPr>
          <p:cNvPr id="14" name="Grafik 13">
            <a:extLst>
              <a:ext uri="{FF2B5EF4-FFF2-40B4-BE49-F238E27FC236}">
                <a16:creationId xmlns:a16="http://schemas.microsoft.com/office/drawing/2014/main" id="{1C5DD60E-F512-499E-9CDD-DD33C680FA3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535446" y="4635545"/>
            <a:ext cx="774877" cy="774877"/>
          </a:xfrm>
          <a:prstGeom prst="rect">
            <a:avLst/>
          </a:prstGeom>
        </p:spPr>
      </p:pic>
      <p:cxnSp>
        <p:nvCxnSpPr>
          <p:cNvPr id="15" name="Gerade Verbindung 29">
            <a:extLst>
              <a:ext uri="{FF2B5EF4-FFF2-40B4-BE49-F238E27FC236}">
                <a16:creationId xmlns:a16="http://schemas.microsoft.com/office/drawing/2014/main" id="{471AC184-82D4-45AC-A279-F26BF2E4FD7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hteck 15">
            <a:extLst>
              <a:ext uri="{FF2B5EF4-FFF2-40B4-BE49-F238E27FC236}">
                <a16:creationId xmlns:a16="http://schemas.microsoft.com/office/drawing/2014/main" id="{496B2B79-AB38-478A-A544-EBC01B9B23C0}"/>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
        <p:nvSpPr>
          <p:cNvPr id="17" name="Rechteck: abgerundete Ecken 16">
            <a:extLst>
              <a:ext uri="{FF2B5EF4-FFF2-40B4-BE49-F238E27FC236}">
                <a16:creationId xmlns:a16="http://schemas.microsoft.com/office/drawing/2014/main" id="{73D42BCD-2229-4E8D-A7B4-4339D971404E}"/>
              </a:ext>
            </a:extLst>
          </p:cNvPr>
          <p:cNvSpPr/>
          <p:nvPr/>
        </p:nvSpPr>
        <p:spPr>
          <a:xfrm>
            <a:off x="608534" y="2152857"/>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solidFill>
                  <a:schemeClr val="tx1"/>
                </a:solidFill>
                <a:latin typeface="Roboto Condensed" panose="02000000000000000000" pitchFamily="2" charset="0"/>
                <a:ea typeface="Roboto Condensed" panose="02000000000000000000" pitchFamily="2" charset="0"/>
              </a:rPr>
              <a:t>Foresight</a:t>
            </a:r>
            <a:r>
              <a:rPr lang="de-DE" sz="1400" dirty="0">
                <a:solidFill>
                  <a:schemeClr val="tx1"/>
                </a:solidFill>
                <a:latin typeface="Roboto Condensed" panose="02000000000000000000" pitchFamily="2" charset="0"/>
                <a:ea typeface="Roboto Condensed" panose="02000000000000000000" pitchFamily="2" charset="0"/>
              </a:rPr>
              <a:t>-Tools</a:t>
            </a:r>
            <a:r>
              <a:rPr lang="de-DE" sz="1400" dirty="0">
                <a:solidFill>
                  <a:schemeClr val="tx1"/>
                </a:solidFill>
                <a:latin typeface="Roboto Condensed Light" panose="02000000000000000000" pitchFamily="2" charset="0"/>
                <a:ea typeface="Roboto Condensed Light" panose="02000000000000000000" pitchFamily="2" charset="0"/>
              </a:rPr>
              <a:t>, </a:t>
            </a:r>
            <a:br>
              <a:rPr lang="de-DE" sz="1400" dirty="0">
                <a:solidFill>
                  <a:schemeClr val="tx1"/>
                </a:solidFill>
                <a:latin typeface="Roboto Condensed Light" panose="02000000000000000000" pitchFamily="2" charset="0"/>
                <a:ea typeface="Roboto Condensed Light" panose="02000000000000000000" pitchFamily="2" charset="0"/>
              </a:rPr>
            </a:br>
            <a:r>
              <a:rPr lang="de-DE" sz="1400" dirty="0">
                <a:solidFill>
                  <a:schemeClr val="tx1"/>
                </a:solidFill>
                <a:latin typeface="Roboto Condensed Light" panose="02000000000000000000" pitchFamily="2" charset="0"/>
                <a:ea typeface="Roboto Condensed Light" panose="02000000000000000000" pitchFamily="2" charset="0"/>
              </a:rPr>
              <a:t>die sich auf das Identifizieren und Analysieren abstrakter bzw. komplexer Informationen fokussieren</a:t>
            </a:r>
          </a:p>
        </p:txBody>
      </p:sp>
      <p:sp>
        <p:nvSpPr>
          <p:cNvPr id="19" name="Geschweifte Klammer links 18">
            <a:extLst>
              <a:ext uri="{FF2B5EF4-FFF2-40B4-BE49-F238E27FC236}">
                <a16:creationId xmlns:a16="http://schemas.microsoft.com/office/drawing/2014/main" id="{144370C5-CBC5-429C-8384-B45B653C869B}"/>
              </a:ext>
            </a:extLst>
          </p:cNvPr>
          <p:cNvSpPr/>
          <p:nvPr/>
        </p:nvSpPr>
        <p:spPr>
          <a:xfrm>
            <a:off x="2601925" y="2152857"/>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Geschweifte Klammer links 19">
            <a:extLst>
              <a:ext uri="{FF2B5EF4-FFF2-40B4-BE49-F238E27FC236}">
                <a16:creationId xmlns:a16="http://schemas.microsoft.com/office/drawing/2014/main" id="{2B330358-32AA-4914-AB3B-FE5AF66EBC76}"/>
              </a:ext>
            </a:extLst>
          </p:cNvPr>
          <p:cNvSpPr/>
          <p:nvPr/>
        </p:nvSpPr>
        <p:spPr>
          <a:xfrm rot="10800000">
            <a:off x="9064550" y="4390273"/>
            <a:ext cx="143659" cy="1501152"/>
          </a:xfrm>
          <a:prstGeom prst="leftBrace">
            <a:avLst/>
          </a:prstGeom>
          <a:ln>
            <a:solidFill>
              <a:srgbClr val="7D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20447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abgerundete Ecken 21">
            <a:extLst>
              <a:ext uri="{FF2B5EF4-FFF2-40B4-BE49-F238E27FC236}">
                <a16:creationId xmlns:a16="http://schemas.microsoft.com/office/drawing/2014/main" id="{B2CF28F1-ADA2-4BE0-A08C-C571F70E8146}"/>
              </a:ext>
            </a:extLst>
          </p:cNvPr>
          <p:cNvSpPr/>
          <p:nvPr/>
        </p:nvSpPr>
        <p:spPr>
          <a:xfrm>
            <a:off x="765810" y="1264899"/>
            <a:ext cx="8206740"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5D85E2C5-D5DA-4392-8ADF-2A5C349D7BA7}"/>
              </a:ext>
            </a:extLst>
          </p:cNvPr>
          <p:cNvSpPr/>
          <p:nvPr/>
        </p:nvSpPr>
        <p:spPr>
          <a:xfrm>
            <a:off x="765810" y="2895704"/>
            <a:ext cx="4163159"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3B3F6B7C-DDE5-4958-8E7A-F88D23E1362A}"/>
              </a:ext>
            </a:extLst>
          </p:cNvPr>
          <p:cNvSpPr/>
          <p:nvPr/>
        </p:nvSpPr>
        <p:spPr>
          <a:xfrm>
            <a:off x="765609" y="4552012"/>
            <a:ext cx="4163159" cy="1497804"/>
          </a:xfrm>
          <a:prstGeom prst="roundRect">
            <a:avLst>
              <a:gd name="adj" fmla="val 11325"/>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7"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Beispielhafte Tools der KI in den frühen Phasen des Technologie- &amp; Innovationsmanagement</a:t>
            </a:r>
          </a:p>
        </p:txBody>
      </p:sp>
      <p:sp>
        <p:nvSpPr>
          <p:cNvPr id="18" name="Textfeld 17">
            <a:extLst>
              <a:ext uri="{FF2B5EF4-FFF2-40B4-BE49-F238E27FC236}">
                <a16:creationId xmlns:a16="http://schemas.microsoft.com/office/drawing/2014/main" id="{1E23843B-B8D4-4E79-ADCE-D361859D2171}"/>
              </a:ext>
            </a:extLst>
          </p:cNvPr>
          <p:cNvSpPr txBox="1"/>
          <p:nvPr/>
        </p:nvSpPr>
        <p:spPr>
          <a:xfrm>
            <a:off x="970917" y="3021032"/>
            <a:ext cx="2966930" cy="369332"/>
          </a:xfrm>
          <a:prstGeom prst="rect">
            <a:avLst/>
          </a:prstGeom>
          <a:noFill/>
        </p:spPr>
        <p:txBody>
          <a:bodyPr wrap="square">
            <a:spAutoFit/>
          </a:bodyPr>
          <a:lstStyle/>
          <a:p>
            <a:r>
              <a:rPr lang="de-DE"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Anwendung</a:t>
            </a:r>
            <a:endParaRPr lang="de-DE" b="1" dirty="0">
              <a:solidFill>
                <a:srgbClr val="90CE80"/>
              </a:solidFill>
            </a:endParaRPr>
          </a:p>
        </p:txBody>
      </p:sp>
      <p:sp>
        <p:nvSpPr>
          <p:cNvPr id="19" name="Textfeld 18">
            <a:extLst>
              <a:ext uri="{FF2B5EF4-FFF2-40B4-BE49-F238E27FC236}">
                <a16:creationId xmlns:a16="http://schemas.microsoft.com/office/drawing/2014/main" id="{E6874BCE-59F8-4BAB-94E9-330633A1323F}"/>
              </a:ext>
            </a:extLst>
          </p:cNvPr>
          <p:cNvSpPr txBox="1"/>
          <p:nvPr/>
        </p:nvSpPr>
        <p:spPr>
          <a:xfrm>
            <a:off x="1696905" y="1944127"/>
            <a:ext cx="4866262" cy="646331"/>
          </a:xfrm>
          <a:prstGeom prst="rect">
            <a:avLst/>
          </a:prstGeom>
          <a:noFill/>
        </p:spPr>
        <p:txBody>
          <a:bodyPr wrap="square">
            <a:spAutoFit/>
          </a:bodyPr>
          <a:lstStyle/>
          <a:p>
            <a:r>
              <a:rPr lang="de-DE" dirty="0">
                <a:latin typeface="Roboto Condensed Light" panose="02000000000000000000" pitchFamily="2" charset="0"/>
                <a:ea typeface="Roboto Condensed Light" panose="02000000000000000000" pitchFamily="2" charset="0"/>
                <a:cs typeface="Roboto Condensed" panose="02000000000000000000" pitchFamily="2" charset="0"/>
              </a:rPr>
              <a:t>Ganzheitliche Software-Plattform für das strategische Innovationsmanagement</a:t>
            </a:r>
          </a:p>
        </p:txBody>
      </p:sp>
      <p:sp>
        <p:nvSpPr>
          <p:cNvPr id="20" name="Textfeld 19">
            <a:extLst>
              <a:ext uri="{FF2B5EF4-FFF2-40B4-BE49-F238E27FC236}">
                <a16:creationId xmlns:a16="http://schemas.microsoft.com/office/drawing/2014/main" id="{3FF21443-C07D-4092-B527-13A011353492}"/>
              </a:ext>
            </a:extLst>
          </p:cNvPr>
          <p:cNvSpPr txBox="1"/>
          <p:nvPr/>
        </p:nvSpPr>
        <p:spPr>
          <a:xfrm>
            <a:off x="1702437" y="3482697"/>
            <a:ext cx="3226532" cy="646331"/>
          </a:xfrm>
          <a:prstGeom prst="rect">
            <a:avLst/>
          </a:prstGeom>
          <a:noFill/>
        </p:spPr>
        <p:txBody>
          <a:bodyPr wrap="square">
            <a:spAutoFit/>
          </a:bodyPr>
          <a:lstStyle/>
          <a:p>
            <a:r>
              <a:rPr lang="de-DE" sz="1200" dirty="0">
                <a:latin typeface="Roboto Condensed Light" panose="02000000000000000000" pitchFamily="2" charset="0"/>
                <a:ea typeface="Roboto Condensed Light" panose="02000000000000000000" pitchFamily="2" charset="0"/>
                <a:cs typeface="Roboto Condensed" panose="02000000000000000000" pitchFamily="2" charset="0"/>
              </a:rPr>
              <a:t>Innovationsmanagement, Forschung &amp; Entwicklung, Strategieentwicklung, </a:t>
            </a:r>
            <a:br>
              <a:rPr lang="de-DE" sz="1200" dirty="0">
                <a:latin typeface="Roboto Condensed Light" panose="02000000000000000000" pitchFamily="2" charset="0"/>
                <a:ea typeface="Roboto Condensed Light" panose="02000000000000000000" pitchFamily="2" charset="0"/>
                <a:cs typeface="Roboto Condensed" panose="02000000000000000000" pitchFamily="2" charset="0"/>
              </a:rPr>
            </a:br>
            <a:r>
              <a:rPr lang="de-DE" sz="1200" dirty="0">
                <a:latin typeface="Roboto Condensed Light" panose="02000000000000000000" pitchFamily="2" charset="0"/>
                <a:ea typeface="Roboto Condensed Light" panose="02000000000000000000" pitchFamily="2" charset="0"/>
                <a:cs typeface="Roboto Condensed" panose="02000000000000000000" pitchFamily="2" charset="0"/>
              </a:rPr>
              <a:t>Business Development</a:t>
            </a:r>
          </a:p>
        </p:txBody>
      </p:sp>
      <p:sp>
        <p:nvSpPr>
          <p:cNvPr id="21" name="Textfeld 20">
            <a:extLst>
              <a:ext uri="{FF2B5EF4-FFF2-40B4-BE49-F238E27FC236}">
                <a16:creationId xmlns:a16="http://schemas.microsoft.com/office/drawing/2014/main" id="{B340CE12-6A2E-4DE0-9DB9-0F22D3265D4E}"/>
              </a:ext>
            </a:extLst>
          </p:cNvPr>
          <p:cNvSpPr txBox="1"/>
          <p:nvPr/>
        </p:nvSpPr>
        <p:spPr>
          <a:xfrm>
            <a:off x="928832" y="1372423"/>
            <a:ext cx="5614221" cy="369332"/>
          </a:xfrm>
          <a:prstGeom prst="rect">
            <a:avLst/>
          </a:prstGeom>
          <a:noFill/>
        </p:spPr>
        <p:txBody>
          <a:bodyPr wrap="square">
            <a:spAutoFit/>
          </a:bodyPr>
          <a:lstStyle/>
          <a:p>
            <a:r>
              <a:rPr lang="en-US"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ITONICS – Innovation Operating System</a:t>
            </a:r>
          </a:p>
        </p:txBody>
      </p:sp>
      <p:pic>
        <p:nvPicPr>
          <p:cNvPr id="25" name="Grafik 24" descr="Datenbank">
            <a:extLst>
              <a:ext uri="{FF2B5EF4-FFF2-40B4-BE49-F238E27FC236}">
                <a16:creationId xmlns:a16="http://schemas.microsoft.com/office/drawing/2014/main" id="{35E24666-5450-4972-AE8E-D3ED28EBEC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590" y="1942400"/>
            <a:ext cx="612000" cy="612000"/>
          </a:xfrm>
          <a:prstGeom prst="rect">
            <a:avLst/>
          </a:prstGeom>
        </p:spPr>
      </p:pic>
      <p:pic>
        <p:nvPicPr>
          <p:cNvPr id="26" name="Grafik 25" descr="Zeichensprache">
            <a:extLst>
              <a:ext uri="{FF2B5EF4-FFF2-40B4-BE49-F238E27FC236}">
                <a16:creationId xmlns:a16="http://schemas.microsoft.com/office/drawing/2014/main" id="{BCA9EEB8-1C8B-4C86-AB34-B35BCB4D21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3785" y="3482697"/>
            <a:ext cx="612000" cy="612000"/>
          </a:xfrm>
          <a:prstGeom prst="rect">
            <a:avLst/>
          </a:prstGeom>
        </p:spPr>
      </p:pic>
      <p:sp>
        <p:nvSpPr>
          <p:cNvPr id="27" name="Rechteck 26">
            <a:extLst>
              <a:ext uri="{FF2B5EF4-FFF2-40B4-BE49-F238E27FC236}">
                <a16:creationId xmlns:a16="http://schemas.microsoft.com/office/drawing/2014/main" id="{9E751ADD-995A-4E87-AB3E-6ED33BB03F6C}"/>
              </a:ext>
            </a:extLst>
          </p:cNvPr>
          <p:cNvSpPr/>
          <p:nvPr/>
        </p:nvSpPr>
        <p:spPr>
          <a:xfrm>
            <a:off x="1112139" y="4856951"/>
            <a:ext cx="3958590" cy="1200329"/>
          </a:xfrm>
          <a:prstGeom prst="rect">
            <a:avLst/>
          </a:prstGeom>
        </p:spPr>
        <p:txBody>
          <a:bodyPr wrap="square">
            <a:spAutoFit/>
          </a:bodyPr>
          <a:lstStyle/>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Interaktive Visualisierung von Entwicklungen und deren Relevanz (Trend- &amp; Technologie-Radar)</a:t>
            </a:r>
          </a:p>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 Analyse von Datenquellen, um Signale für </a:t>
            </a:r>
            <a:r>
              <a:rPr lang="de-DE" sz="1200" dirty="0" err="1">
                <a:latin typeface="Roboto Condensed Light" panose="02000000000000000000" pitchFamily="2" charset="0"/>
                <a:ea typeface="Roboto Condensed Light" panose="02000000000000000000" pitchFamily="2" charset="0"/>
              </a:rPr>
              <a:t>Disruptionen</a:t>
            </a:r>
            <a:r>
              <a:rPr lang="de-DE" sz="1200" dirty="0">
                <a:latin typeface="Roboto Condensed Light" panose="02000000000000000000" pitchFamily="2" charset="0"/>
                <a:ea typeface="Roboto Condensed Light" panose="02000000000000000000" pitchFamily="2" charset="0"/>
              </a:rPr>
              <a:t> zu finden (Monitoring: Echtzeit-Updates basierend auf den Interessensgebieten)</a:t>
            </a:r>
          </a:p>
          <a:p>
            <a:pPr marL="628650" lvl="1"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Ideen- &amp; Portfoliomanagement, </a:t>
            </a:r>
            <a:r>
              <a:rPr lang="de-DE" sz="1200" dirty="0" err="1">
                <a:latin typeface="Roboto Condensed Light" panose="02000000000000000000" pitchFamily="2" charset="0"/>
                <a:ea typeface="Roboto Condensed Light" panose="02000000000000000000" pitchFamily="2" charset="0"/>
              </a:rPr>
              <a:t>Roadmapping</a:t>
            </a:r>
            <a:endParaRPr lang="de-DE" sz="1200" dirty="0">
              <a:latin typeface="Roboto Condensed Light" panose="02000000000000000000" pitchFamily="2" charset="0"/>
              <a:ea typeface="Roboto Condensed Light" panose="02000000000000000000" pitchFamily="2" charset="0"/>
            </a:endParaRPr>
          </a:p>
        </p:txBody>
      </p:sp>
      <p:pic>
        <p:nvPicPr>
          <p:cNvPr id="31" name="Grafik 30" descr="Zahnräder">
            <a:extLst>
              <a:ext uri="{FF2B5EF4-FFF2-40B4-BE49-F238E27FC236}">
                <a16:creationId xmlns:a16="http://schemas.microsoft.com/office/drawing/2014/main" id="{F6821650-1313-4C09-A08E-D24A854959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7590" y="5053816"/>
            <a:ext cx="648000" cy="648000"/>
          </a:xfrm>
          <a:prstGeom prst="rect">
            <a:avLst/>
          </a:prstGeom>
        </p:spPr>
      </p:pic>
      <p:sp>
        <p:nvSpPr>
          <p:cNvPr id="32" name="Textfeld 31">
            <a:extLst>
              <a:ext uri="{FF2B5EF4-FFF2-40B4-BE49-F238E27FC236}">
                <a16:creationId xmlns:a16="http://schemas.microsoft.com/office/drawing/2014/main" id="{36F8C0C5-362C-4344-BF40-167F1703E779}"/>
              </a:ext>
            </a:extLst>
          </p:cNvPr>
          <p:cNvSpPr txBox="1"/>
          <p:nvPr/>
        </p:nvSpPr>
        <p:spPr>
          <a:xfrm>
            <a:off x="926287" y="4611169"/>
            <a:ext cx="2966930" cy="369332"/>
          </a:xfrm>
          <a:prstGeom prst="rect">
            <a:avLst/>
          </a:prstGeom>
          <a:noFill/>
        </p:spPr>
        <p:txBody>
          <a:bodyPr wrap="square">
            <a:spAutoFit/>
          </a:bodyPr>
          <a:lstStyle/>
          <a:p>
            <a:r>
              <a:rPr lang="de-DE" b="1" dirty="0">
                <a:solidFill>
                  <a:srgbClr val="90CE80"/>
                </a:solidFill>
                <a:latin typeface="Roboto Condensed" panose="02000000000000000000" pitchFamily="2" charset="0"/>
                <a:ea typeface="Roboto Condensed" panose="02000000000000000000" pitchFamily="2" charset="0"/>
                <a:cs typeface="Roboto Condensed" panose="02000000000000000000" pitchFamily="2" charset="0"/>
              </a:rPr>
              <a:t>Funktion</a:t>
            </a:r>
            <a:endParaRPr lang="de-DE" b="1" dirty="0">
              <a:solidFill>
                <a:srgbClr val="90CE80"/>
              </a:solidFill>
            </a:endParaRPr>
          </a:p>
        </p:txBody>
      </p:sp>
      <p:pic>
        <p:nvPicPr>
          <p:cNvPr id="33" name="Grafik 32">
            <a:extLst>
              <a:ext uri="{FF2B5EF4-FFF2-40B4-BE49-F238E27FC236}">
                <a16:creationId xmlns:a16="http://schemas.microsoft.com/office/drawing/2014/main" id="{181D31EC-BC00-41B1-B59E-B1F1B79703A4}"/>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362906" y="1261513"/>
            <a:ext cx="2549595" cy="1336982"/>
          </a:xfrm>
          <a:prstGeom prst="rect">
            <a:avLst/>
          </a:prstGeom>
        </p:spPr>
      </p:pic>
      <p:pic>
        <p:nvPicPr>
          <p:cNvPr id="37" name="Grafik 36">
            <a:extLst>
              <a:ext uri="{FF2B5EF4-FFF2-40B4-BE49-F238E27FC236}">
                <a16:creationId xmlns:a16="http://schemas.microsoft.com/office/drawing/2014/main" id="{9D4EBADD-3073-4345-803A-BD0548FEB1CC}"/>
              </a:ext>
            </a:extLst>
          </p:cNvPr>
          <p:cNvPicPr>
            <a:picLocks noChangeAspect="1"/>
          </p:cNvPicPr>
          <p:nvPr/>
        </p:nvPicPr>
        <p:blipFill>
          <a:blip r:embed="rId16"/>
          <a:stretch>
            <a:fillRect/>
          </a:stretch>
        </p:blipFill>
        <p:spPr>
          <a:xfrm>
            <a:off x="5205518" y="2895702"/>
            <a:ext cx="6030835" cy="3154111"/>
          </a:xfrm>
          <a:prstGeom prst="roundRect">
            <a:avLst>
              <a:gd name="adj" fmla="val 5433"/>
            </a:avLst>
          </a:prstGeom>
          <a:ln w="19050">
            <a:solidFill>
              <a:srgbClr val="90CE80"/>
            </a:solidFill>
          </a:ln>
        </p:spPr>
      </p:pic>
      <p:cxnSp>
        <p:nvCxnSpPr>
          <p:cNvPr id="38" name="Gerade Verbindung 29">
            <a:extLst>
              <a:ext uri="{FF2B5EF4-FFF2-40B4-BE49-F238E27FC236}">
                <a16:creationId xmlns:a16="http://schemas.microsoft.com/office/drawing/2014/main" id="{B8F7DEA7-73BF-44BF-96F5-2F060D6D6E50}"/>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3" name="Rechteck 22">
            <a:extLst>
              <a:ext uri="{FF2B5EF4-FFF2-40B4-BE49-F238E27FC236}">
                <a16:creationId xmlns:a16="http://schemas.microsoft.com/office/drawing/2014/main" id="{4485FA0E-85C4-4DAA-B0BA-79F9BFBAB298}"/>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a:t>
            </a:r>
          </a:p>
        </p:txBody>
      </p:sp>
      <p:sp>
        <p:nvSpPr>
          <p:cNvPr id="29" name="Rechteck: abgerundete Ecken 28">
            <a:extLst>
              <a:ext uri="{FF2B5EF4-FFF2-40B4-BE49-F238E27FC236}">
                <a16:creationId xmlns:a16="http://schemas.microsoft.com/office/drawing/2014/main" id="{BA6B1913-6910-4313-A374-1737AE5933C8}"/>
              </a:ext>
            </a:extLst>
          </p:cNvPr>
          <p:cNvSpPr/>
          <p:nvPr/>
        </p:nvSpPr>
        <p:spPr>
          <a:xfrm>
            <a:off x="9260990" y="1264899"/>
            <a:ext cx="1946192" cy="1501152"/>
          </a:xfrm>
          <a:prstGeom prst="roundRect">
            <a:avLst/>
          </a:prstGeom>
          <a:solidFill>
            <a:schemeClr val="bg1">
              <a:lumMod val="95000"/>
            </a:schemeClr>
          </a:solidFill>
          <a:ln>
            <a:solidFill>
              <a:srgbClr val="7D7D7D"/>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All-in-</a:t>
            </a:r>
            <a:r>
              <a:rPr lang="de-DE" sz="1400" dirty="0" err="1">
                <a:solidFill>
                  <a:schemeClr val="tx1"/>
                </a:solidFill>
                <a:latin typeface="Roboto Condensed" panose="02000000000000000000" pitchFamily="2" charset="0"/>
                <a:ea typeface="Roboto Condensed" panose="02000000000000000000" pitchFamily="2" charset="0"/>
              </a:rPr>
              <a:t>one</a:t>
            </a:r>
            <a:r>
              <a:rPr lang="de-DE" sz="1400" dirty="0">
                <a:solidFill>
                  <a:schemeClr val="tx1"/>
                </a:solidFill>
                <a:latin typeface="Roboto Condensed" panose="02000000000000000000" pitchFamily="2" charset="0"/>
                <a:ea typeface="Roboto Condensed" panose="02000000000000000000" pitchFamily="2" charset="0"/>
              </a:rPr>
              <a:t> Lösungen </a:t>
            </a:r>
            <a:r>
              <a:rPr lang="de-DE" sz="1400" dirty="0">
                <a:solidFill>
                  <a:schemeClr val="tx1"/>
                </a:solidFill>
                <a:latin typeface="Roboto Condensed Light" panose="02000000000000000000" pitchFamily="2" charset="0"/>
                <a:ea typeface="Roboto Condensed Light" panose="02000000000000000000" pitchFamily="2" charset="0"/>
              </a:rPr>
              <a:t>mit Suite-Charakter, die den gesamten Frühphasenprozess abbilden und unterstützen können</a:t>
            </a:r>
          </a:p>
        </p:txBody>
      </p:sp>
    </p:spTree>
    <p:extLst>
      <p:ext uri="{BB962C8B-B14F-4D97-AF65-F5344CB8AC3E}">
        <p14:creationId xmlns:p14="http://schemas.microsoft.com/office/powerpoint/2010/main" val="203780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1"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Phasen der Technology </a:t>
            </a:r>
            <a:r>
              <a:rPr lang="de-DE" dirty="0" err="1">
                <a:latin typeface="Roboto Condensed Light" panose="02000000000000000000" pitchFamily="2" charset="0"/>
                <a:ea typeface="Roboto Condensed Light" panose="02000000000000000000" pitchFamily="2" charset="0"/>
              </a:rPr>
              <a:t>Intelligence</a:t>
            </a:r>
            <a:endParaRPr lang="de-DE" dirty="0">
              <a:latin typeface="Roboto Condensed Light" panose="02000000000000000000" pitchFamily="2" charset="0"/>
              <a:ea typeface="Roboto Condensed Light" panose="02000000000000000000" pitchFamily="2" charset="0"/>
            </a:endParaRPr>
          </a:p>
        </p:txBody>
      </p:sp>
      <p:pic>
        <p:nvPicPr>
          <p:cNvPr id="2" name="Grafik 1">
            <a:extLst>
              <a:ext uri="{FF2B5EF4-FFF2-40B4-BE49-F238E27FC236}">
                <a16:creationId xmlns:a16="http://schemas.microsoft.com/office/drawing/2014/main" id="{B5FA61E8-B454-4A12-9E93-800F7C8FFC23}"/>
              </a:ext>
            </a:extLst>
          </p:cNvPr>
          <p:cNvPicPr>
            <a:picLocks noChangeAspect="1"/>
          </p:cNvPicPr>
          <p:nvPr/>
        </p:nvPicPr>
        <p:blipFill rotWithShape="1">
          <a:blip r:embed="rId9">
            <a:clrChange>
              <a:clrFrom>
                <a:srgbClr val="FFFFFF"/>
              </a:clrFrom>
              <a:clrTo>
                <a:srgbClr val="FFFFFF">
                  <a:alpha val="0"/>
                </a:srgbClr>
              </a:clrTo>
            </a:clrChange>
          </a:blip>
          <a:srcRect r="25308"/>
          <a:stretch/>
        </p:blipFill>
        <p:spPr>
          <a:xfrm>
            <a:off x="2671290" y="1222552"/>
            <a:ext cx="6503190" cy="4971446"/>
          </a:xfrm>
          <a:prstGeom prst="rect">
            <a:avLst/>
          </a:prstGeom>
        </p:spPr>
      </p:pic>
      <p:sp>
        <p:nvSpPr>
          <p:cNvPr id="31" name="Rechteck: abgerundete Ecken 30">
            <a:extLst>
              <a:ext uri="{FF2B5EF4-FFF2-40B4-BE49-F238E27FC236}">
                <a16:creationId xmlns:a16="http://schemas.microsoft.com/office/drawing/2014/main" id="{FFB65DAE-9CAE-4BFE-81DE-4309F634EA31}"/>
              </a:ext>
            </a:extLst>
          </p:cNvPr>
          <p:cNvSpPr/>
          <p:nvPr/>
        </p:nvSpPr>
        <p:spPr>
          <a:xfrm>
            <a:off x="944485" y="2448570"/>
            <a:ext cx="9956800" cy="3494995"/>
          </a:xfrm>
          <a:prstGeom prst="roundRect">
            <a:avLst/>
          </a:prstGeom>
          <a:solidFill>
            <a:schemeClr val="bg1"/>
          </a:solidFill>
          <a:ln w="28575">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gestreift nach rechts 5">
            <a:extLst>
              <a:ext uri="{FF2B5EF4-FFF2-40B4-BE49-F238E27FC236}">
                <a16:creationId xmlns:a16="http://schemas.microsoft.com/office/drawing/2014/main" id="{A5548CAA-425F-415C-AD26-567437275349}"/>
              </a:ext>
            </a:extLst>
          </p:cNvPr>
          <p:cNvSpPr/>
          <p:nvPr/>
        </p:nvSpPr>
        <p:spPr>
          <a:xfrm rot="5400000">
            <a:off x="5245859" y="1864169"/>
            <a:ext cx="445891" cy="732738"/>
          </a:xfrm>
          <a:prstGeom prst="stripedRightArrow">
            <a:avLst/>
          </a:prstGeom>
          <a:solidFill>
            <a:srgbClr val="90CE8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D4357F75-7279-4506-AB4E-20F99EE77B21}"/>
              </a:ext>
            </a:extLst>
          </p:cNvPr>
          <p:cNvSpPr/>
          <p:nvPr/>
        </p:nvSpPr>
        <p:spPr>
          <a:xfrm>
            <a:off x="4892040" y="1523710"/>
            <a:ext cx="1203960" cy="544785"/>
          </a:xfrm>
          <a:prstGeom prst="ellipse">
            <a:avLst/>
          </a:prstGeom>
          <a:noFill/>
          <a:ln w="571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9" name="Picture 13" descr="pasted-image-filtered.png">
            <a:extLst>
              <a:ext uri="{FF2B5EF4-FFF2-40B4-BE49-F238E27FC236}">
                <a16:creationId xmlns:a16="http://schemas.microsoft.com/office/drawing/2014/main" id="{74EFE6CC-6E70-4710-87E0-A73F3831FBC5}"/>
              </a:ext>
            </a:extLst>
          </p:cNvPr>
          <p:cNvPicPr>
            <a:picLocks noChangeAspect="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9548752" y="3482889"/>
            <a:ext cx="1054459" cy="929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 name="Text Box 20">
            <a:extLst>
              <a:ext uri="{FF2B5EF4-FFF2-40B4-BE49-F238E27FC236}">
                <a16:creationId xmlns:a16="http://schemas.microsoft.com/office/drawing/2014/main" id="{65308CCF-9C4E-49AF-8A9C-2675C88C5F74}"/>
              </a:ext>
            </a:extLst>
          </p:cNvPr>
          <p:cNvSpPr txBox="1">
            <a:spLocks/>
          </p:cNvSpPr>
          <p:nvPr/>
        </p:nvSpPr>
        <p:spPr bwMode="auto">
          <a:xfrm>
            <a:off x="9501682" y="4337098"/>
            <a:ext cx="1088438"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latin typeface="Roboto Condensed Light" panose="02000000000000000000" pitchFamily="2" charset="0"/>
                <a:ea typeface="Roboto Condensed Light" panose="02000000000000000000" pitchFamily="2" charset="0"/>
              </a:rPr>
              <a:t>Informations-</a:t>
            </a:r>
          </a:p>
          <a:p>
            <a:pPr algn="ctr" eaLnBrk="1"/>
            <a:r>
              <a:rPr lang="de-DE" altLang="de-DE" sz="1400" dirty="0">
                <a:latin typeface="Roboto Condensed Light" panose="02000000000000000000" pitchFamily="2" charset="0"/>
                <a:ea typeface="Roboto Condensed Light" panose="02000000000000000000" pitchFamily="2" charset="0"/>
              </a:rPr>
              <a:t>bedarfsträger</a:t>
            </a:r>
          </a:p>
        </p:txBody>
      </p:sp>
      <p:cxnSp>
        <p:nvCxnSpPr>
          <p:cNvPr id="10" name="Verbinder: gekrümmt 9">
            <a:extLst>
              <a:ext uri="{FF2B5EF4-FFF2-40B4-BE49-F238E27FC236}">
                <a16:creationId xmlns:a16="http://schemas.microsoft.com/office/drawing/2014/main" id="{2215C53B-1581-42AC-AA49-2C225D839FAE}"/>
              </a:ext>
            </a:extLst>
          </p:cNvPr>
          <p:cNvCxnSpPr>
            <a:cxnSpLocks/>
            <a:stCxn id="104" idx="2"/>
            <a:endCxn id="105" idx="2"/>
          </p:cNvCxnSpPr>
          <p:nvPr/>
        </p:nvCxnSpPr>
        <p:spPr>
          <a:xfrm rot="5400000" flipH="1">
            <a:off x="5807891" y="674245"/>
            <a:ext cx="495037" cy="7980982"/>
          </a:xfrm>
          <a:prstGeom prst="curvedConnector3">
            <a:avLst>
              <a:gd name="adj1" fmla="val -14546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Verbinder: gekrümmt 11">
            <a:extLst>
              <a:ext uri="{FF2B5EF4-FFF2-40B4-BE49-F238E27FC236}">
                <a16:creationId xmlns:a16="http://schemas.microsoft.com/office/drawing/2014/main" id="{900D83D0-8163-47C7-A073-62A028B7EC93}"/>
              </a:ext>
            </a:extLst>
          </p:cNvPr>
          <p:cNvCxnSpPr>
            <a:cxnSpLocks/>
            <a:stCxn id="107" idx="0"/>
            <a:endCxn id="108" idx="0"/>
          </p:cNvCxnSpPr>
          <p:nvPr/>
        </p:nvCxnSpPr>
        <p:spPr>
          <a:xfrm rot="5400000" flipH="1" flipV="1">
            <a:off x="7350821" y="2552400"/>
            <a:ext cx="21566" cy="1872000"/>
          </a:xfrm>
          <a:prstGeom prst="curvedConnector3">
            <a:avLst>
              <a:gd name="adj1" fmla="val 1902003"/>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Verbinder: gekrümmt 116">
            <a:extLst>
              <a:ext uri="{FF2B5EF4-FFF2-40B4-BE49-F238E27FC236}">
                <a16:creationId xmlns:a16="http://schemas.microsoft.com/office/drawing/2014/main" id="{8136BDC4-12AE-4444-B7A6-C8B9E99BD25F}"/>
              </a:ext>
            </a:extLst>
          </p:cNvPr>
          <p:cNvCxnSpPr>
            <a:cxnSpLocks/>
            <a:stCxn id="107" idx="0"/>
            <a:endCxn id="105" idx="0"/>
          </p:cNvCxnSpPr>
          <p:nvPr/>
        </p:nvCxnSpPr>
        <p:spPr>
          <a:xfrm rot="16200000" flipV="1">
            <a:off x="4070137" y="1472399"/>
            <a:ext cx="21566" cy="4032000"/>
          </a:xfrm>
          <a:prstGeom prst="curvedConnector3">
            <a:avLst>
              <a:gd name="adj1" fmla="val 4128007"/>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Verbinder: gekrümmt 32">
            <a:extLst>
              <a:ext uri="{FF2B5EF4-FFF2-40B4-BE49-F238E27FC236}">
                <a16:creationId xmlns:a16="http://schemas.microsoft.com/office/drawing/2014/main" id="{D23EB772-F16F-4F7A-910F-1E9B8449BEFB}"/>
              </a:ext>
            </a:extLst>
          </p:cNvPr>
          <p:cNvCxnSpPr>
            <a:stCxn id="99" idx="0"/>
            <a:endCxn id="107" idx="0"/>
          </p:cNvCxnSpPr>
          <p:nvPr/>
        </p:nvCxnSpPr>
        <p:spPr>
          <a:xfrm rot="16200000" flipH="1" flipV="1">
            <a:off x="8134672" y="1557873"/>
            <a:ext cx="16294" cy="3866326"/>
          </a:xfrm>
          <a:prstGeom prst="curvedConnector3">
            <a:avLst>
              <a:gd name="adj1" fmla="val -5331288"/>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Verbinder: gekrümmt 124">
            <a:extLst>
              <a:ext uri="{FF2B5EF4-FFF2-40B4-BE49-F238E27FC236}">
                <a16:creationId xmlns:a16="http://schemas.microsoft.com/office/drawing/2014/main" id="{7D2A423D-3B8D-4815-9BF2-07EDCA36387A}"/>
              </a:ext>
            </a:extLst>
          </p:cNvPr>
          <p:cNvCxnSpPr/>
          <p:nvPr/>
        </p:nvCxnSpPr>
        <p:spPr>
          <a:xfrm rot="5400000" flipH="1" flipV="1">
            <a:off x="3240978" y="2673966"/>
            <a:ext cx="12700" cy="1620000"/>
          </a:xfrm>
          <a:prstGeom prst="curvedConnector3">
            <a:avLst>
              <a:gd name="adj1" fmla="val 3780000"/>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Verbinder: gekrümmt 125">
            <a:extLst>
              <a:ext uri="{FF2B5EF4-FFF2-40B4-BE49-F238E27FC236}">
                <a16:creationId xmlns:a16="http://schemas.microsoft.com/office/drawing/2014/main" id="{C12DB5D1-3931-4CEF-82AD-9739870B0BDB}"/>
              </a:ext>
            </a:extLst>
          </p:cNvPr>
          <p:cNvCxnSpPr/>
          <p:nvPr/>
        </p:nvCxnSpPr>
        <p:spPr>
          <a:xfrm rot="5400000" flipH="1" flipV="1">
            <a:off x="5189272" y="2666180"/>
            <a:ext cx="12700" cy="1620000"/>
          </a:xfrm>
          <a:prstGeom prst="curvedConnector3">
            <a:avLst>
              <a:gd name="adj1" fmla="val 3780000"/>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7" name="Rechteck: abgerundete Ecken 126">
            <a:extLst>
              <a:ext uri="{FF2B5EF4-FFF2-40B4-BE49-F238E27FC236}">
                <a16:creationId xmlns:a16="http://schemas.microsoft.com/office/drawing/2014/main" id="{CAEE2D7C-EB05-4122-B277-844B7EEA938C}"/>
              </a:ext>
            </a:extLst>
          </p:cNvPr>
          <p:cNvSpPr/>
          <p:nvPr/>
        </p:nvSpPr>
        <p:spPr>
          <a:xfrm>
            <a:off x="1134980" y="3496667"/>
            <a:ext cx="1915601" cy="942116"/>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5" name="Rechteck 104">
            <a:extLst>
              <a:ext uri="{FF2B5EF4-FFF2-40B4-BE49-F238E27FC236}">
                <a16:creationId xmlns:a16="http://schemas.microsoft.com/office/drawing/2014/main" id="{273FEE78-4EC0-4C0D-8EDB-2B3F61A74386}"/>
              </a:ext>
            </a:extLst>
          </p:cNvPr>
          <p:cNvSpPr/>
          <p:nvPr/>
        </p:nvSpPr>
        <p:spPr>
          <a:xfrm>
            <a:off x="1101919" y="3477617"/>
            <a:ext cx="1926000" cy="93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latin typeface="Roboto Condensed Light" panose="02000000000000000000" pitchFamily="2" charset="0"/>
                <a:ea typeface="Roboto Condensed Light" panose="02000000000000000000" pitchFamily="2" charset="0"/>
              </a:rPr>
              <a:t>Bestimmung des Informationsbedarfs</a:t>
            </a:r>
          </a:p>
        </p:txBody>
      </p:sp>
      <p:sp>
        <p:nvSpPr>
          <p:cNvPr id="128" name="Rechteck: abgerundete Ecken 127">
            <a:extLst>
              <a:ext uri="{FF2B5EF4-FFF2-40B4-BE49-F238E27FC236}">
                <a16:creationId xmlns:a16="http://schemas.microsoft.com/office/drawing/2014/main" id="{CC6037D8-2518-4CBA-9619-BD3F6FF2A566}"/>
              </a:ext>
            </a:extLst>
          </p:cNvPr>
          <p:cNvSpPr/>
          <p:nvPr/>
        </p:nvSpPr>
        <p:spPr>
          <a:xfrm>
            <a:off x="3196425" y="3501973"/>
            <a:ext cx="1915601" cy="942116"/>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6" name="Rechteck 105">
            <a:extLst>
              <a:ext uri="{FF2B5EF4-FFF2-40B4-BE49-F238E27FC236}">
                <a16:creationId xmlns:a16="http://schemas.microsoft.com/office/drawing/2014/main" id="{61D6CF65-7810-4165-9978-08004F034734}"/>
              </a:ext>
            </a:extLst>
          </p:cNvPr>
          <p:cNvSpPr/>
          <p:nvPr/>
        </p:nvSpPr>
        <p:spPr>
          <a:xfrm>
            <a:off x="3181925" y="3509090"/>
            <a:ext cx="1926000" cy="93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latin typeface="Roboto Condensed Light" panose="02000000000000000000" pitchFamily="2" charset="0"/>
                <a:ea typeface="Roboto Condensed Light" panose="02000000000000000000" pitchFamily="2" charset="0"/>
              </a:rPr>
              <a:t>Beschaffung der Informationen</a:t>
            </a:r>
          </a:p>
        </p:txBody>
      </p:sp>
      <p:sp>
        <p:nvSpPr>
          <p:cNvPr id="135" name="Rechteck: abgerundete Ecken 134">
            <a:extLst>
              <a:ext uri="{FF2B5EF4-FFF2-40B4-BE49-F238E27FC236}">
                <a16:creationId xmlns:a16="http://schemas.microsoft.com/office/drawing/2014/main" id="{1E736869-626A-4648-8527-0E2731FC1BCA}"/>
              </a:ext>
            </a:extLst>
          </p:cNvPr>
          <p:cNvSpPr/>
          <p:nvPr/>
        </p:nvSpPr>
        <p:spPr>
          <a:xfrm>
            <a:off x="5262242" y="3501973"/>
            <a:ext cx="1915601" cy="942116"/>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Rechteck 106">
            <a:extLst>
              <a:ext uri="{FF2B5EF4-FFF2-40B4-BE49-F238E27FC236}">
                <a16:creationId xmlns:a16="http://schemas.microsoft.com/office/drawing/2014/main" id="{FF29BF8B-BBAD-41C8-97D7-306445D2D9EE}"/>
              </a:ext>
            </a:extLst>
          </p:cNvPr>
          <p:cNvSpPr/>
          <p:nvPr/>
        </p:nvSpPr>
        <p:spPr>
          <a:xfrm>
            <a:off x="5246656" y="3499183"/>
            <a:ext cx="1926000" cy="93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latin typeface="Roboto Condensed Light" panose="02000000000000000000" pitchFamily="2" charset="0"/>
                <a:ea typeface="Roboto Condensed Light" panose="02000000000000000000" pitchFamily="2" charset="0"/>
              </a:rPr>
              <a:t>Bewertung der Informationen</a:t>
            </a:r>
          </a:p>
        </p:txBody>
      </p:sp>
      <p:sp>
        <p:nvSpPr>
          <p:cNvPr id="136" name="Rechteck: abgerundete Ecken 135">
            <a:extLst>
              <a:ext uri="{FF2B5EF4-FFF2-40B4-BE49-F238E27FC236}">
                <a16:creationId xmlns:a16="http://schemas.microsoft.com/office/drawing/2014/main" id="{57E6E0E6-854D-4B94-9372-851EA276D02D}"/>
              </a:ext>
            </a:extLst>
          </p:cNvPr>
          <p:cNvSpPr/>
          <p:nvPr/>
        </p:nvSpPr>
        <p:spPr>
          <a:xfrm>
            <a:off x="7316574" y="3482530"/>
            <a:ext cx="1915601" cy="942116"/>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8" name="Rechteck 107">
            <a:extLst>
              <a:ext uri="{FF2B5EF4-FFF2-40B4-BE49-F238E27FC236}">
                <a16:creationId xmlns:a16="http://schemas.microsoft.com/office/drawing/2014/main" id="{66F7DE63-01F4-4315-B12A-74F03EBA5907}"/>
              </a:ext>
            </a:extLst>
          </p:cNvPr>
          <p:cNvSpPr/>
          <p:nvPr/>
        </p:nvSpPr>
        <p:spPr>
          <a:xfrm>
            <a:off x="7334604" y="3477617"/>
            <a:ext cx="1926000" cy="93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latin typeface="Roboto Condensed Light" panose="02000000000000000000" pitchFamily="2" charset="0"/>
                <a:ea typeface="Roboto Condensed Light" panose="02000000000000000000" pitchFamily="2" charset="0"/>
              </a:rPr>
              <a:t>Kommunikation der Informationen</a:t>
            </a:r>
          </a:p>
        </p:txBody>
      </p:sp>
      <p:sp>
        <p:nvSpPr>
          <p:cNvPr id="147" name="Pfeil: nach rechts 146">
            <a:extLst>
              <a:ext uri="{FF2B5EF4-FFF2-40B4-BE49-F238E27FC236}">
                <a16:creationId xmlns:a16="http://schemas.microsoft.com/office/drawing/2014/main" id="{C8AF3685-9D8E-49F8-8556-BD3D68182A8D}"/>
              </a:ext>
            </a:extLst>
          </p:cNvPr>
          <p:cNvSpPr/>
          <p:nvPr/>
        </p:nvSpPr>
        <p:spPr>
          <a:xfrm>
            <a:off x="9320324" y="3765171"/>
            <a:ext cx="294701" cy="36252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0" name="Gerade Verbindung 29">
            <a:extLst>
              <a:ext uri="{FF2B5EF4-FFF2-40B4-BE49-F238E27FC236}">
                <a16:creationId xmlns:a16="http://schemas.microsoft.com/office/drawing/2014/main" id="{B0E11FFD-10FD-4044-970F-442D0465856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9" name="Rechteck 28">
            <a:extLst>
              <a:ext uri="{FF2B5EF4-FFF2-40B4-BE49-F238E27FC236}">
                <a16:creationId xmlns:a16="http://schemas.microsoft.com/office/drawing/2014/main" id="{3B3ACF9C-6868-4D17-8EEA-273307A53CC0}"/>
              </a:ext>
            </a:extLst>
          </p:cNvPr>
          <p:cNvSpPr/>
          <p:nvPr/>
        </p:nvSpPr>
        <p:spPr>
          <a:xfrm>
            <a:off x="2542572" y="6368667"/>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a:t>
            </a:r>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et al. (2022), Schuh et Klappert (2011)</a:t>
            </a:r>
          </a:p>
        </p:txBody>
      </p:sp>
    </p:spTree>
    <p:extLst>
      <p:ext uri="{BB962C8B-B14F-4D97-AF65-F5344CB8AC3E}">
        <p14:creationId xmlns:p14="http://schemas.microsoft.com/office/powerpoint/2010/main" val="3438449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Phase 1: Bestimmung des Informationsbedarfs</a:t>
            </a:r>
          </a:p>
        </p:txBody>
      </p:sp>
      <p:sp>
        <p:nvSpPr>
          <p:cNvPr id="46" name="Rechteck: abgerundete Ecken 45">
            <a:extLst>
              <a:ext uri="{FF2B5EF4-FFF2-40B4-BE49-F238E27FC236}">
                <a16:creationId xmlns:a16="http://schemas.microsoft.com/office/drawing/2014/main" id="{AD515027-62B0-4223-8F34-74935CAB6B3B}"/>
              </a:ext>
            </a:extLst>
          </p:cNvPr>
          <p:cNvSpPr/>
          <p:nvPr/>
        </p:nvSpPr>
        <p:spPr>
          <a:xfrm>
            <a:off x="619124" y="1323912"/>
            <a:ext cx="5278753" cy="899721"/>
          </a:xfrm>
          <a:prstGeom prst="roundRect">
            <a:avLst/>
          </a:prstGeom>
          <a:solidFill>
            <a:srgbClr val="90CE80"/>
          </a:solidFill>
          <a:ln>
            <a:solidFill>
              <a:srgbClr val="90CE8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Übersetzung vager strategischer Ziele </a:t>
            </a:r>
            <a:br>
              <a:rPr lang="de-DE" sz="1400" dirty="0">
                <a:latin typeface="Roboto Condensed Light" panose="02000000000000000000" pitchFamily="2" charset="0"/>
                <a:ea typeface="Roboto Condensed Light" panose="02000000000000000000" pitchFamily="2" charset="0"/>
              </a:rPr>
            </a:br>
            <a:r>
              <a:rPr lang="de-DE" sz="1400" dirty="0">
                <a:latin typeface="Roboto Condensed Light" panose="02000000000000000000" pitchFamily="2" charset="0"/>
                <a:ea typeface="Roboto Condensed Light" panose="02000000000000000000" pitchFamily="2" charset="0"/>
              </a:rPr>
              <a:t>in konkrete Suchfelder, Keywords und Suchabfragen</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Unterstützung bei der Identifikation relevanter Technologiefelder und strategischer Suchrichtungen</a:t>
            </a:r>
          </a:p>
        </p:txBody>
      </p:sp>
      <p:sp>
        <p:nvSpPr>
          <p:cNvPr id="47" name="Rechteck: abgerundete Ecken 46">
            <a:extLst>
              <a:ext uri="{FF2B5EF4-FFF2-40B4-BE49-F238E27FC236}">
                <a16:creationId xmlns:a16="http://schemas.microsoft.com/office/drawing/2014/main" id="{02D3B707-0A13-47EA-916B-05AB5B64A28C}"/>
              </a:ext>
            </a:extLst>
          </p:cNvPr>
          <p:cNvSpPr/>
          <p:nvPr/>
        </p:nvSpPr>
        <p:spPr>
          <a:xfrm>
            <a:off x="629130" y="2340416"/>
            <a:ext cx="5278753" cy="1298582"/>
          </a:xfrm>
          <a:prstGeom prst="roundRect">
            <a:avLst>
              <a:gd name="adj" fmla="val 10139"/>
            </a:avLst>
          </a:prstGeom>
          <a:solidFill>
            <a:srgbClr val="006E9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Automatisierte Generierung von Keywords, </a:t>
            </a:r>
            <a:r>
              <a:rPr lang="de-DE" sz="1400" dirty="0" err="1">
                <a:latin typeface="Roboto Condensed Light" panose="02000000000000000000" pitchFamily="2" charset="0"/>
                <a:ea typeface="Roboto Condensed Light" panose="02000000000000000000" pitchFamily="2" charset="0"/>
              </a:rPr>
              <a:t>Queries</a:t>
            </a:r>
            <a:r>
              <a:rPr lang="de-DE" sz="1400" dirty="0">
                <a:latin typeface="Roboto Condensed Light" panose="02000000000000000000" pitchFamily="2" charset="0"/>
                <a:ea typeface="Roboto Condensed Light" panose="02000000000000000000" pitchFamily="2" charset="0"/>
              </a:rPr>
              <a:t> etc. (z.B. nach erster Anfrage)</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Definition und Strukturierung von techn. Suchfeldern</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Unterstützung bei der strategischen Zielschärfung</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Funktion als „Inspirator“ für neue Perspektiven</a:t>
            </a:r>
          </a:p>
        </p:txBody>
      </p:sp>
      <p:sp>
        <p:nvSpPr>
          <p:cNvPr id="72" name="Rechteck: abgerundete Ecken 71">
            <a:extLst>
              <a:ext uri="{FF2B5EF4-FFF2-40B4-BE49-F238E27FC236}">
                <a16:creationId xmlns:a16="http://schemas.microsoft.com/office/drawing/2014/main" id="{1AC77AFA-9C63-4792-B101-C26258AC1222}"/>
              </a:ext>
            </a:extLst>
          </p:cNvPr>
          <p:cNvSpPr/>
          <p:nvPr/>
        </p:nvSpPr>
        <p:spPr>
          <a:xfrm>
            <a:off x="6051806" y="1323913"/>
            <a:ext cx="5278753" cy="4586566"/>
          </a:xfrm>
          <a:prstGeom prst="roundRect">
            <a:avLst>
              <a:gd name="adj" fmla="val 3682"/>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sz="1400" dirty="0">
              <a:latin typeface="Roboto Condensed Light" panose="02000000000000000000" pitchFamily="2" charset="0"/>
              <a:ea typeface="Roboto Condensed Light" panose="02000000000000000000" pitchFamily="2" charset="0"/>
            </a:endParaRPr>
          </a:p>
        </p:txBody>
      </p:sp>
      <p:cxnSp>
        <p:nvCxnSpPr>
          <p:cNvPr id="76" name="Gerade Verbindung 29">
            <a:extLst>
              <a:ext uri="{FF2B5EF4-FFF2-40B4-BE49-F238E27FC236}">
                <a16:creationId xmlns:a16="http://schemas.microsoft.com/office/drawing/2014/main" id="{F6A3E355-324E-46CF-B1D0-B39BE2A5DA1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hteck 36">
            <a:extLst>
              <a:ext uri="{FF2B5EF4-FFF2-40B4-BE49-F238E27FC236}">
                <a16:creationId xmlns:a16="http://schemas.microsoft.com/office/drawing/2014/main" id="{E0E7D8EB-B55C-4915-9F01-15B052E2B254}"/>
              </a:ext>
            </a:extLst>
          </p:cNvPr>
          <p:cNvSpPr/>
          <p:nvPr/>
        </p:nvSpPr>
        <p:spPr>
          <a:xfrm>
            <a:off x="6294125" y="1444764"/>
            <a:ext cx="4907275" cy="4176721"/>
          </a:xfrm>
          <a:prstGeom prst="rect">
            <a:avLst/>
          </a:prstGeom>
        </p:spPr>
        <p:txBody>
          <a:bodyPr wrap="square">
            <a:spAutoFit/>
          </a:bodyPr>
          <a:lstStyle/>
          <a:p>
            <a:pPr lvl="0">
              <a:lnSpc>
                <a:spcPct val="107000"/>
              </a:lnSpc>
              <a:spcAft>
                <a:spcPts val="800"/>
              </a:spcAft>
              <a:buSzPts val="1000"/>
              <a:tabLst>
                <a:tab pos="457200" algn="l"/>
              </a:tabLst>
            </a:pP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Beispiel „</a:t>
            </a:r>
            <a:r>
              <a:rPr lang="de-DE" sz="1600" b="1" dirty="0" err="1">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a:t>
            </a:r>
          </a:p>
          <a:p>
            <a:pPr lvl="0">
              <a:lnSpc>
                <a:spcPct val="107000"/>
              </a:lnSpc>
              <a:spcAft>
                <a:spcPts val="800"/>
              </a:spcAft>
              <a:buSzPts val="1000"/>
              <a:tabLst>
                <a:tab pos="457200" algn="l"/>
              </a:tabLst>
            </a:pPr>
            <a:r>
              <a:rPr lang="de-DE" sz="1600"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 </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Hybrider Entwicklungsansatz: Anforderungen werden durch eine Kombination aus agilen Methoden (User-Story-Design (Persona wie „Innovation Manager“ etc.)) und konventionellen Prinzipien (strukturierte Anforderungslisten) ermittelt</a:t>
            </a:r>
          </a:p>
          <a:p>
            <a:pPr marL="28575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Mithilfe von </a:t>
            </a:r>
            <a:r>
              <a:rPr lang="de-DE" sz="1600" b="1" dirty="0">
                <a:latin typeface="Roboto Condensed Light" panose="02000000000000000000" pitchFamily="2" charset="0"/>
                <a:ea typeface="Roboto Condensed Light" panose="02000000000000000000" pitchFamily="2" charset="0"/>
                <a:cs typeface="Times New Roman" panose="02020603050405020304" pitchFamily="18" charset="0"/>
              </a:rPr>
              <a:t>User Stories</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(z. B. „Als Innovationsmanager möchte ich über neueste technologische Entwicklungen informiert werden...“) werden die Aufgaben und der erwartete Nutzwert präzise festgelegt</a:t>
            </a:r>
          </a:p>
          <a:p>
            <a:pPr marL="28575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Der Prozess im System wird durch die Eingabe spezifischer </a:t>
            </a:r>
            <a:r>
              <a:rPr lang="de-DE" sz="1600" b="1" dirty="0">
                <a:latin typeface="Roboto Condensed Light" panose="02000000000000000000" pitchFamily="2" charset="0"/>
                <a:ea typeface="Roboto Condensed Light" panose="02000000000000000000" pitchFamily="2" charset="0"/>
                <a:cs typeface="Times New Roman" panose="02020603050405020304" pitchFamily="18" charset="0"/>
              </a:rPr>
              <a:t>Suchbegriffe (Keywords)</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durch den Nutzer gestartet</a:t>
            </a:r>
          </a:p>
        </p:txBody>
      </p:sp>
      <p:pic>
        <p:nvPicPr>
          <p:cNvPr id="79" name="Grafik 78">
            <a:extLst>
              <a:ext uri="{FF2B5EF4-FFF2-40B4-BE49-F238E27FC236}">
                <a16:creationId xmlns:a16="http://schemas.microsoft.com/office/drawing/2014/main" id="{4579DD2E-86CD-488E-8B83-BE86C596FC3C}"/>
              </a:ext>
            </a:extLst>
          </p:cNvPr>
          <p:cNvPicPr>
            <a:picLocks noChangeAspect="1"/>
          </p:cNvPicPr>
          <p:nvPr/>
        </p:nvPicPr>
        <p:blipFill>
          <a:blip r:embed="rId9"/>
          <a:stretch>
            <a:fillRect/>
          </a:stretch>
        </p:blipFill>
        <p:spPr>
          <a:xfrm>
            <a:off x="671867" y="3713601"/>
            <a:ext cx="1950580" cy="2310749"/>
          </a:xfrm>
          <a:prstGeom prst="roundRect">
            <a:avLst/>
          </a:prstGeom>
        </p:spPr>
      </p:pic>
      <p:pic>
        <p:nvPicPr>
          <p:cNvPr id="97" name="Grafik 96">
            <a:extLst>
              <a:ext uri="{FF2B5EF4-FFF2-40B4-BE49-F238E27FC236}">
                <a16:creationId xmlns:a16="http://schemas.microsoft.com/office/drawing/2014/main" id="{144D3F33-57A8-42D8-8EF3-E0C6182EE4EA}"/>
              </a:ext>
            </a:extLst>
          </p:cNvPr>
          <p:cNvPicPr>
            <a:picLocks noChangeAspect="1"/>
          </p:cNvPicPr>
          <p:nvPr/>
        </p:nvPicPr>
        <p:blipFill>
          <a:blip r:embed="rId10"/>
          <a:stretch>
            <a:fillRect/>
          </a:stretch>
        </p:blipFill>
        <p:spPr>
          <a:xfrm>
            <a:off x="2868678" y="3721928"/>
            <a:ext cx="2798770" cy="2403882"/>
          </a:xfrm>
          <a:prstGeom prst="rect">
            <a:avLst/>
          </a:prstGeom>
        </p:spPr>
      </p:pic>
      <p:sp>
        <p:nvSpPr>
          <p:cNvPr id="57" name="Rechteck 56">
            <a:extLst>
              <a:ext uri="{FF2B5EF4-FFF2-40B4-BE49-F238E27FC236}">
                <a16:creationId xmlns:a16="http://schemas.microsoft.com/office/drawing/2014/main" id="{FA53EB5D-7D9D-42D0-BDD4-DAA4099B05B0}"/>
              </a:ext>
            </a:extLst>
          </p:cNvPr>
          <p:cNvSpPr/>
          <p:nvPr/>
        </p:nvSpPr>
        <p:spPr>
          <a:xfrm>
            <a:off x="3181925" y="3509090"/>
            <a:ext cx="1926000" cy="93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latin typeface="Roboto Condensed Light" panose="02000000000000000000" pitchFamily="2" charset="0"/>
                <a:ea typeface="Roboto Condensed Light" panose="02000000000000000000" pitchFamily="2" charset="0"/>
              </a:rPr>
              <a:t>Beschaffung der Informationen</a:t>
            </a:r>
          </a:p>
        </p:txBody>
      </p:sp>
      <p:pic>
        <p:nvPicPr>
          <p:cNvPr id="62" name="Grafik 61">
            <a:extLst>
              <a:ext uri="{FF2B5EF4-FFF2-40B4-BE49-F238E27FC236}">
                <a16:creationId xmlns:a16="http://schemas.microsoft.com/office/drawing/2014/main" id="{96037DEE-8117-444E-938D-4CF6E5B0A804}"/>
              </a:ext>
            </a:extLst>
          </p:cNvPr>
          <p:cNvPicPr>
            <a:picLocks noChangeAspect="1"/>
          </p:cNvPicPr>
          <p:nvPr/>
        </p:nvPicPr>
        <p:blipFill>
          <a:blip r:embed="rId11"/>
          <a:stretch>
            <a:fillRect/>
          </a:stretch>
        </p:blipFill>
        <p:spPr>
          <a:xfrm>
            <a:off x="6423316" y="481971"/>
            <a:ext cx="4274819" cy="511189"/>
          </a:xfrm>
          <a:prstGeom prst="rect">
            <a:avLst/>
          </a:prstGeom>
        </p:spPr>
      </p:pic>
      <p:sp>
        <p:nvSpPr>
          <p:cNvPr id="26" name="Textfeld 25">
            <a:extLst>
              <a:ext uri="{FF2B5EF4-FFF2-40B4-BE49-F238E27FC236}">
                <a16:creationId xmlns:a16="http://schemas.microsoft.com/office/drawing/2014/main" id="{EB94712F-497D-4870-823D-C34CBCB3CD53}"/>
              </a:ext>
            </a:extLst>
          </p:cNvPr>
          <p:cNvSpPr txBox="1"/>
          <p:nvPr/>
        </p:nvSpPr>
        <p:spPr>
          <a:xfrm>
            <a:off x="619124" y="1323912"/>
            <a:ext cx="777765"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Ziel</a:t>
            </a:r>
          </a:p>
        </p:txBody>
      </p:sp>
      <p:sp>
        <p:nvSpPr>
          <p:cNvPr id="27" name="Textfeld 26">
            <a:extLst>
              <a:ext uri="{FF2B5EF4-FFF2-40B4-BE49-F238E27FC236}">
                <a16:creationId xmlns:a16="http://schemas.microsoft.com/office/drawing/2014/main" id="{696A69F1-EB6D-4149-B544-4E2CF0F7ADB4}"/>
              </a:ext>
            </a:extLst>
          </p:cNvPr>
          <p:cNvSpPr txBox="1"/>
          <p:nvPr/>
        </p:nvSpPr>
        <p:spPr>
          <a:xfrm>
            <a:off x="742558" y="2362021"/>
            <a:ext cx="777765"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Rolle</a:t>
            </a:r>
          </a:p>
        </p:txBody>
      </p:sp>
      <p:pic>
        <p:nvPicPr>
          <p:cNvPr id="28" name="Grafik 27" descr="Volltreffer">
            <a:extLst>
              <a:ext uri="{FF2B5EF4-FFF2-40B4-BE49-F238E27FC236}">
                <a16:creationId xmlns:a16="http://schemas.microsoft.com/office/drawing/2014/main" id="{341A15C1-8838-4B7E-8AF7-417E826777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2754" y="1634654"/>
            <a:ext cx="540000" cy="540000"/>
          </a:xfrm>
          <a:prstGeom prst="rect">
            <a:avLst/>
          </a:prstGeom>
        </p:spPr>
      </p:pic>
      <p:pic>
        <p:nvPicPr>
          <p:cNvPr id="29" name="Grafik 28" descr="Zahnräder">
            <a:extLst>
              <a:ext uri="{FF2B5EF4-FFF2-40B4-BE49-F238E27FC236}">
                <a16:creationId xmlns:a16="http://schemas.microsoft.com/office/drawing/2014/main" id="{5FD778D6-8E00-49EB-997D-05AE39D9115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2620" y="2836017"/>
            <a:ext cx="540000" cy="540000"/>
          </a:xfrm>
          <a:prstGeom prst="rect">
            <a:avLst/>
          </a:prstGeom>
        </p:spPr>
      </p:pic>
      <p:sp>
        <p:nvSpPr>
          <p:cNvPr id="30" name="Rechteck 29">
            <a:extLst>
              <a:ext uri="{FF2B5EF4-FFF2-40B4-BE49-F238E27FC236}">
                <a16:creationId xmlns:a16="http://schemas.microsoft.com/office/drawing/2014/main" id="{C05128AD-EB42-4E7E-9439-872A444FCC36}"/>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Schuh et al. (2020)</a:t>
            </a:r>
          </a:p>
        </p:txBody>
      </p:sp>
    </p:spTree>
    <p:extLst>
      <p:ext uri="{BB962C8B-B14F-4D97-AF65-F5344CB8AC3E}">
        <p14:creationId xmlns:p14="http://schemas.microsoft.com/office/powerpoint/2010/main" val="129049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Phase 2: Beschaffung der Informationen</a:t>
            </a:r>
          </a:p>
        </p:txBody>
      </p:sp>
      <p:sp>
        <p:nvSpPr>
          <p:cNvPr id="46" name="Rechteck: abgerundete Ecken 45">
            <a:extLst>
              <a:ext uri="{FF2B5EF4-FFF2-40B4-BE49-F238E27FC236}">
                <a16:creationId xmlns:a16="http://schemas.microsoft.com/office/drawing/2014/main" id="{AD515027-62B0-4223-8F34-74935CAB6B3B}"/>
              </a:ext>
            </a:extLst>
          </p:cNvPr>
          <p:cNvSpPr/>
          <p:nvPr/>
        </p:nvSpPr>
        <p:spPr>
          <a:xfrm>
            <a:off x="619124" y="1323912"/>
            <a:ext cx="5278753" cy="899721"/>
          </a:xfrm>
          <a:prstGeom prst="roundRect">
            <a:avLst/>
          </a:prstGeom>
          <a:solidFill>
            <a:srgbClr val="90CE80"/>
          </a:solidFill>
          <a:ln>
            <a:solidFill>
              <a:srgbClr val="90CE8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de-DE" sz="1400" dirty="0">
                <a:latin typeface="Roboto Condensed Light" panose="02000000000000000000" pitchFamily="2" charset="0"/>
                <a:ea typeface="Roboto Condensed Light" panose="02000000000000000000" pitchFamily="2" charset="0"/>
              </a:rPr>
              <a:t>Automatisierte Erfassung bzw. Scanning massiver Datenmengen aus verschiedensten Quellen wie Patenten, Publikationen, Webquellen und </a:t>
            </a:r>
            <a:r>
              <a:rPr lang="de-DE" sz="1400" dirty="0" err="1">
                <a:latin typeface="Roboto Condensed Light" panose="02000000000000000000" pitchFamily="2" charset="0"/>
                <a:ea typeface="Roboto Condensed Light" panose="02000000000000000000" pitchFamily="2" charset="0"/>
              </a:rPr>
              <a:t>Social</a:t>
            </a:r>
            <a:r>
              <a:rPr lang="de-DE" sz="1400" dirty="0">
                <a:latin typeface="Roboto Condensed Light" panose="02000000000000000000" pitchFamily="2" charset="0"/>
                <a:ea typeface="Roboto Condensed Light" panose="02000000000000000000" pitchFamily="2" charset="0"/>
              </a:rPr>
              <a:t> Media</a:t>
            </a:r>
          </a:p>
        </p:txBody>
      </p:sp>
      <p:sp>
        <p:nvSpPr>
          <p:cNvPr id="47" name="Rechteck: abgerundete Ecken 46">
            <a:extLst>
              <a:ext uri="{FF2B5EF4-FFF2-40B4-BE49-F238E27FC236}">
                <a16:creationId xmlns:a16="http://schemas.microsoft.com/office/drawing/2014/main" id="{02D3B707-0A13-47EA-916B-05AB5B64A28C}"/>
              </a:ext>
            </a:extLst>
          </p:cNvPr>
          <p:cNvSpPr/>
          <p:nvPr/>
        </p:nvSpPr>
        <p:spPr>
          <a:xfrm>
            <a:off x="629130" y="2340416"/>
            <a:ext cx="5278753" cy="1298582"/>
          </a:xfrm>
          <a:prstGeom prst="roundRect">
            <a:avLst>
              <a:gd name="adj" fmla="val 10139"/>
            </a:avLst>
          </a:prstGeom>
          <a:solidFill>
            <a:srgbClr val="006E9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Massiv skalierbare Datensammlung</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Überbrückung unterschiedlicher Datenquellen (Patente, Publikationen etc.)</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Automatisches „</a:t>
            </a:r>
            <a:r>
              <a:rPr lang="de-DE" sz="1400" dirty="0" err="1">
                <a:latin typeface="Roboto Condensed Light" panose="02000000000000000000" pitchFamily="2" charset="0"/>
                <a:ea typeface="Roboto Condensed Light" panose="02000000000000000000" pitchFamily="2" charset="0"/>
              </a:rPr>
              <a:t>Sensing</a:t>
            </a:r>
            <a:r>
              <a:rPr lang="de-DE" sz="1400" dirty="0">
                <a:latin typeface="Roboto Condensed Light" panose="02000000000000000000" pitchFamily="2" charset="0"/>
                <a:ea typeface="Roboto Condensed Light" panose="02000000000000000000" pitchFamily="2" charset="0"/>
              </a:rPr>
              <a:t>“ von Trends und Signalen</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Zugriff auf Echtzeitdaten</a:t>
            </a:r>
          </a:p>
        </p:txBody>
      </p:sp>
      <p:sp>
        <p:nvSpPr>
          <p:cNvPr id="71" name="Rechteck 70">
            <a:extLst>
              <a:ext uri="{FF2B5EF4-FFF2-40B4-BE49-F238E27FC236}">
                <a16:creationId xmlns:a16="http://schemas.microsoft.com/office/drawing/2014/main" id="{94FE90C6-646B-4715-92CA-961BC6D66E87}"/>
              </a:ext>
            </a:extLst>
          </p:cNvPr>
          <p:cNvSpPr/>
          <p:nvPr/>
        </p:nvSpPr>
        <p:spPr>
          <a:xfrm>
            <a:off x="742558" y="3855759"/>
            <a:ext cx="1426994" cy="338554"/>
          </a:xfrm>
          <a:prstGeom prst="rect">
            <a:avLst/>
          </a:prstGeom>
        </p:spPr>
        <p:txBody>
          <a:bodyPr wrap="none">
            <a:spAutoFit/>
          </a:bodyPr>
          <a:lstStyle/>
          <a:p>
            <a:r>
              <a:rPr lang="de-DE" sz="1600" b="1" dirty="0">
                <a:solidFill>
                  <a:schemeClr val="bg1"/>
                </a:solidFill>
                <a:latin typeface="Roboto Condensed Light" panose="02000000000000000000" pitchFamily="2" charset="0"/>
                <a:ea typeface="Roboto Condensed Light" panose="02000000000000000000" pitchFamily="2" charset="0"/>
              </a:rPr>
              <a:t>Funktionsweise</a:t>
            </a:r>
            <a:endParaRPr lang="de-DE" sz="1600" b="1" dirty="0">
              <a:solidFill>
                <a:schemeClr val="bg1"/>
              </a:solidFill>
            </a:endParaRPr>
          </a:p>
        </p:txBody>
      </p:sp>
      <p:sp>
        <p:nvSpPr>
          <p:cNvPr id="72" name="Rechteck: abgerundete Ecken 71">
            <a:extLst>
              <a:ext uri="{FF2B5EF4-FFF2-40B4-BE49-F238E27FC236}">
                <a16:creationId xmlns:a16="http://schemas.microsoft.com/office/drawing/2014/main" id="{1AC77AFA-9C63-4792-B101-C26258AC1222}"/>
              </a:ext>
            </a:extLst>
          </p:cNvPr>
          <p:cNvSpPr/>
          <p:nvPr/>
        </p:nvSpPr>
        <p:spPr>
          <a:xfrm>
            <a:off x="6051806" y="1323913"/>
            <a:ext cx="5278753" cy="4586566"/>
          </a:xfrm>
          <a:prstGeom prst="roundRect">
            <a:avLst>
              <a:gd name="adj" fmla="val 3682"/>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sz="1400" dirty="0">
              <a:latin typeface="Roboto Condensed Light" panose="02000000000000000000" pitchFamily="2" charset="0"/>
              <a:ea typeface="Roboto Condensed Light" panose="02000000000000000000" pitchFamily="2" charset="0"/>
            </a:endParaRPr>
          </a:p>
        </p:txBody>
      </p:sp>
      <p:cxnSp>
        <p:nvCxnSpPr>
          <p:cNvPr id="76" name="Gerade Verbindung 29">
            <a:extLst>
              <a:ext uri="{FF2B5EF4-FFF2-40B4-BE49-F238E27FC236}">
                <a16:creationId xmlns:a16="http://schemas.microsoft.com/office/drawing/2014/main" id="{F6A3E355-324E-46CF-B1D0-B39BE2A5DA1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hteck 36">
            <a:extLst>
              <a:ext uri="{FF2B5EF4-FFF2-40B4-BE49-F238E27FC236}">
                <a16:creationId xmlns:a16="http://schemas.microsoft.com/office/drawing/2014/main" id="{E0E7D8EB-B55C-4915-9F01-15B052E2B254}"/>
              </a:ext>
            </a:extLst>
          </p:cNvPr>
          <p:cNvSpPr/>
          <p:nvPr/>
        </p:nvSpPr>
        <p:spPr>
          <a:xfrm>
            <a:off x="6294125" y="1372194"/>
            <a:ext cx="4907275" cy="3547190"/>
          </a:xfrm>
          <a:prstGeom prst="rect">
            <a:avLst/>
          </a:prstGeom>
        </p:spPr>
        <p:txBody>
          <a:bodyPr wrap="square">
            <a:spAutoFit/>
          </a:bodyPr>
          <a:lstStyle/>
          <a:p>
            <a:pPr lvl="0">
              <a:lnSpc>
                <a:spcPct val="107000"/>
              </a:lnSpc>
              <a:spcAft>
                <a:spcPts val="800"/>
              </a:spcAft>
              <a:buSzPts val="1000"/>
              <a:tabLst>
                <a:tab pos="457200" algn="l"/>
              </a:tabLst>
            </a:pP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Beispiel „</a:t>
            </a:r>
            <a:r>
              <a:rPr lang="de-DE" sz="1600" b="1" dirty="0" err="1">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a:t>
            </a:r>
            <a:endParaRPr lang="de-DE" sz="1600"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kombiniert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Application</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Programming</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Interface (API)-Abfragen mit einem intelligenten Web-Crawler </a:t>
            </a:r>
            <a:b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b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(Zweigleisige Datenerfassung)</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Über APIs werden zugangsbeschränkte Datenbanken (Patente, wissenschaftliche Publikationen) und soziale Medien wie Twitter abgefragt (Schnittstelle, über die Softwareanwendungen Daten austauschen)</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Web-Crawler erweitert den Suchraum, indem er das freie Web automatisch und gezielt nach technologiebezogenen Dokumenten durchsucht und indexiert</a:t>
            </a:r>
          </a:p>
        </p:txBody>
      </p:sp>
      <p:pic>
        <p:nvPicPr>
          <p:cNvPr id="43" name="Grafik 42">
            <a:extLst>
              <a:ext uri="{FF2B5EF4-FFF2-40B4-BE49-F238E27FC236}">
                <a16:creationId xmlns:a16="http://schemas.microsoft.com/office/drawing/2014/main" id="{7459D5AE-C3D8-42EA-992E-4E1C8EA3932B}"/>
              </a:ext>
            </a:extLst>
          </p:cNvPr>
          <p:cNvPicPr>
            <a:picLocks noChangeAspect="1"/>
          </p:cNvPicPr>
          <p:nvPr/>
        </p:nvPicPr>
        <p:blipFill>
          <a:blip r:embed="rId9"/>
          <a:stretch>
            <a:fillRect/>
          </a:stretch>
        </p:blipFill>
        <p:spPr>
          <a:xfrm>
            <a:off x="723508" y="3795942"/>
            <a:ext cx="5141233" cy="2205911"/>
          </a:xfrm>
          <a:prstGeom prst="roundRect">
            <a:avLst>
              <a:gd name="adj" fmla="val 4577"/>
            </a:avLst>
          </a:prstGeom>
          <a:ln>
            <a:solidFill>
              <a:schemeClr val="bg1">
                <a:lumMod val="85000"/>
              </a:schemeClr>
            </a:solidFill>
          </a:ln>
        </p:spPr>
      </p:pic>
      <p:pic>
        <p:nvPicPr>
          <p:cNvPr id="2" name="Grafik 1">
            <a:extLst>
              <a:ext uri="{FF2B5EF4-FFF2-40B4-BE49-F238E27FC236}">
                <a16:creationId xmlns:a16="http://schemas.microsoft.com/office/drawing/2014/main" id="{544B6B02-6EBD-42AC-9D90-12D539D05CAA}"/>
              </a:ext>
            </a:extLst>
          </p:cNvPr>
          <p:cNvPicPr>
            <a:picLocks noChangeAspect="1"/>
          </p:cNvPicPr>
          <p:nvPr/>
        </p:nvPicPr>
        <p:blipFill>
          <a:blip r:embed="rId10"/>
          <a:stretch>
            <a:fillRect/>
          </a:stretch>
        </p:blipFill>
        <p:spPr>
          <a:xfrm>
            <a:off x="6411741" y="481960"/>
            <a:ext cx="4305012" cy="511200"/>
          </a:xfrm>
          <a:prstGeom prst="rect">
            <a:avLst/>
          </a:prstGeom>
        </p:spPr>
      </p:pic>
      <p:sp>
        <p:nvSpPr>
          <p:cNvPr id="18" name="Textfeld 17">
            <a:extLst>
              <a:ext uri="{FF2B5EF4-FFF2-40B4-BE49-F238E27FC236}">
                <a16:creationId xmlns:a16="http://schemas.microsoft.com/office/drawing/2014/main" id="{F02DD31D-2468-4B73-A919-8D2E57F406D3}"/>
              </a:ext>
            </a:extLst>
          </p:cNvPr>
          <p:cNvSpPr txBox="1"/>
          <p:nvPr/>
        </p:nvSpPr>
        <p:spPr>
          <a:xfrm>
            <a:off x="619124" y="1323912"/>
            <a:ext cx="777765"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Ziel</a:t>
            </a:r>
          </a:p>
        </p:txBody>
      </p:sp>
      <p:sp>
        <p:nvSpPr>
          <p:cNvPr id="19" name="Textfeld 18">
            <a:extLst>
              <a:ext uri="{FF2B5EF4-FFF2-40B4-BE49-F238E27FC236}">
                <a16:creationId xmlns:a16="http://schemas.microsoft.com/office/drawing/2014/main" id="{64523BE9-3A75-4AD6-9D06-07D1A62F69D6}"/>
              </a:ext>
            </a:extLst>
          </p:cNvPr>
          <p:cNvSpPr txBox="1"/>
          <p:nvPr/>
        </p:nvSpPr>
        <p:spPr>
          <a:xfrm>
            <a:off x="742558" y="2362021"/>
            <a:ext cx="777765"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Rolle</a:t>
            </a:r>
          </a:p>
        </p:txBody>
      </p:sp>
      <p:pic>
        <p:nvPicPr>
          <p:cNvPr id="20" name="Grafik 19" descr="Volltreffer">
            <a:extLst>
              <a:ext uri="{FF2B5EF4-FFF2-40B4-BE49-F238E27FC236}">
                <a16:creationId xmlns:a16="http://schemas.microsoft.com/office/drawing/2014/main" id="{32610040-D2B4-4F2D-9762-4F81CEFCDA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2754" y="1634654"/>
            <a:ext cx="540000" cy="540000"/>
          </a:xfrm>
          <a:prstGeom prst="rect">
            <a:avLst/>
          </a:prstGeom>
        </p:spPr>
      </p:pic>
      <p:pic>
        <p:nvPicPr>
          <p:cNvPr id="21" name="Grafik 20" descr="Zahnräder">
            <a:extLst>
              <a:ext uri="{FF2B5EF4-FFF2-40B4-BE49-F238E27FC236}">
                <a16:creationId xmlns:a16="http://schemas.microsoft.com/office/drawing/2014/main" id="{E25966A0-49C3-4673-BCD6-4C0C7DD731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2620" y="2836017"/>
            <a:ext cx="540000" cy="540000"/>
          </a:xfrm>
          <a:prstGeom prst="rect">
            <a:avLst/>
          </a:prstGeom>
        </p:spPr>
      </p:pic>
      <p:sp>
        <p:nvSpPr>
          <p:cNvPr id="24" name="Rechteck 23">
            <a:extLst>
              <a:ext uri="{FF2B5EF4-FFF2-40B4-BE49-F238E27FC236}">
                <a16:creationId xmlns:a16="http://schemas.microsoft.com/office/drawing/2014/main" id="{F8532E9A-DD36-4C39-9A19-096E69101890}"/>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Schuh et al. (2020)</a:t>
            </a:r>
          </a:p>
        </p:txBody>
      </p:sp>
    </p:spTree>
    <p:extLst>
      <p:ext uri="{BB962C8B-B14F-4D97-AF65-F5344CB8AC3E}">
        <p14:creationId xmlns:p14="http://schemas.microsoft.com/office/powerpoint/2010/main" val="14963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2057D8-AEDC-4020-981B-41D43DE72B2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Folie" r:id="rId5" imgW="425" imgH="424" progId="TCLayout.ActiveDocument.1">
                  <p:embed/>
                </p:oleObj>
              </mc:Choice>
              <mc:Fallback>
                <p:oleObj name="think-cell Folie" r:id="rId5" imgW="425" imgH="424" progId="TCLayout.ActiveDocument.1">
                  <p:embed/>
                  <p:pic>
                    <p:nvPicPr>
                      <p:cNvPr id="4" name="think-cell data - do not delete" hidden="1">
                        <a:extLst>
                          <a:ext uri="{FF2B5EF4-FFF2-40B4-BE49-F238E27FC236}">
                            <a16:creationId xmlns:a16="http://schemas.microsoft.com/office/drawing/2014/main" id="{D72057D8-AEDC-4020-981B-41D43DE72B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1563" name="Picture 11" descr="Mobilität neu denken - BundesBauBlatt">
            <a:extLst>
              <a:ext uri="{FF2B5EF4-FFF2-40B4-BE49-F238E27FC236}">
                <a16:creationId xmlns:a16="http://schemas.microsoft.com/office/drawing/2014/main" id="{B01866D2-EC92-4A9B-9780-AE486BFB90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25" r="21243"/>
          <a:stretch/>
        </p:blipFill>
        <p:spPr bwMode="auto">
          <a:xfrm flipH="1">
            <a:off x="4282455" y="-29016"/>
            <a:ext cx="789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41B9291-892E-4640-A441-4F98EA9F7BFA}"/>
              </a:ext>
            </a:extLst>
          </p:cNvPr>
          <p:cNvSpPr/>
          <p:nvPr/>
        </p:nvSpPr>
        <p:spPr>
          <a:xfrm>
            <a:off x="12350" y="-27589"/>
            <a:ext cx="12181033" cy="6868028"/>
          </a:xfrm>
          <a:prstGeom prst="rect">
            <a:avLst/>
          </a:prstGeom>
          <a:gradFill>
            <a:gsLst>
              <a:gs pos="43000">
                <a:schemeClr val="accent1">
                  <a:lumMod val="5000"/>
                  <a:lumOff val="95000"/>
                  <a:alpha val="67000"/>
                </a:schemeClr>
              </a:gs>
              <a:gs pos="0">
                <a:srgbClr val="FBFCFE"/>
              </a:gs>
              <a:gs pos="86000">
                <a:schemeClr val="bg1">
                  <a:alpha val="13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6E4A48-D6B5-41F1-A83C-F445918686C0}"/>
              </a:ext>
            </a:extLst>
          </p:cNvPr>
          <p:cNvSpPr/>
          <p:nvPr/>
        </p:nvSpPr>
        <p:spPr>
          <a:xfrm>
            <a:off x="1781175" y="0"/>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5F48D83-3792-4D9F-90E6-4EE89CE3CF6B}"/>
              </a:ext>
            </a:extLst>
          </p:cNvPr>
          <p:cNvSpPr/>
          <p:nvPr/>
        </p:nvSpPr>
        <p:spPr>
          <a:xfrm>
            <a:off x="690093" y="2041081"/>
            <a:ext cx="5895401" cy="3046988"/>
          </a:xfrm>
          <a:prstGeom prst="rect">
            <a:avLst/>
          </a:prstGeom>
        </p:spPr>
        <p:txBody>
          <a:bodyPr wrap="square" lIns="0" tIns="0" rIns="0" bIns="0">
            <a:spAutoFit/>
          </a:bodyPr>
          <a:lstStyle/>
          <a:p>
            <a:r>
              <a:rPr lang="de-DE" b="1" dirty="0">
                <a:latin typeface="Roboto Condensed Light" panose="02000000000000000000" pitchFamily="2" charset="0"/>
                <a:ea typeface="Roboto Condensed Light" panose="02000000000000000000" pitchFamily="2" charset="0"/>
              </a:rPr>
              <a:t>1. Grundlagen der Technology </a:t>
            </a:r>
            <a:r>
              <a:rPr lang="de-DE" b="1" dirty="0" err="1">
                <a:latin typeface="Roboto Condensed Light" panose="02000000000000000000" pitchFamily="2" charset="0"/>
                <a:ea typeface="Roboto Condensed Light" panose="02000000000000000000" pitchFamily="2" charset="0"/>
              </a:rPr>
              <a:t>Intelligence</a:t>
            </a:r>
            <a:endParaRPr lang="de-DE" dirty="0">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Definition und Einordnung </a:t>
            </a:r>
          </a:p>
          <a:p>
            <a:pPr marL="742950" lvl="1" indent="-285750">
              <a:buFont typeface="Arial" panose="020B0604020202020204" pitchFamily="34" charset="0"/>
              <a:buChar char="•"/>
            </a:pPr>
            <a:r>
              <a:rPr lang="de-DE" dirty="0">
                <a:latin typeface="Roboto Condensed Light" panose="02000000000000000000" pitchFamily="2" charset="0"/>
                <a:ea typeface="Roboto Condensed Light" panose="02000000000000000000" pitchFamily="2" charset="0"/>
              </a:rPr>
              <a:t>TI als unternehmerischer Prozess </a:t>
            </a:r>
          </a:p>
          <a:p>
            <a:endParaRPr lang="de-DE" b="1" dirty="0">
              <a:latin typeface="Roboto Condensed Light" panose="02000000000000000000" pitchFamily="2" charset="0"/>
              <a:ea typeface="Roboto Condensed Light" panose="02000000000000000000" pitchFamily="2" charset="0"/>
            </a:endParaRPr>
          </a:p>
          <a:p>
            <a:r>
              <a:rPr lang="de-DE" b="1" dirty="0">
                <a:solidFill>
                  <a:schemeClr val="bg2"/>
                </a:solidFill>
                <a:latin typeface="Roboto Condensed Light" panose="02000000000000000000" pitchFamily="2" charset="0"/>
                <a:ea typeface="Roboto Condensed Light" panose="02000000000000000000" pitchFamily="2" charset="0"/>
              </a:rPr>
              <a:t>2. Umsetzung in der Praxis</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Konzeption und Aufbau einer Technologiedatenbank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Literaturbasierte Herleitung des Vorgehens </a:t>
            </a:r>
          </a:p>
          <a:p>
            <a:endParaRPr lang="de-DE" b="1" dirty="0">
              <a:solidFill>
                <a:schemeClr val="bg2"/>
              </a:solidFill>
              <a:latin typeface="Roboto Condensed Light" panose="02000000000000000000" pitchFamily="2" charset="0"/>
              <a:ea typeface="Roboto Condensed Light" panose="02000000000000000000" pitchFamily="2" charset="0"/>
            </a:endParaRPr>
          </a:p>
          <a:p>
            <a:r>
              <a:rPr lang="de-DE" b="1" dirty="0">
                <a:solidFill>
                  <a:schemeClr val="bg2"/>
                </a:solidFill>
                <a:latin typeface="Roboto Condensed Light" panose="02000000000000000000" pitchFamily="2" charset="0"/>
                <a:ea typeface="Roboto Condensed Light" panose="02000000000000000000" pitchFamily="2" charset="0"/>
              </a:rPr>
              <a:t>3. Erkenntnisse und Implikationen</a:t>
            </a:r>
            <a:endParaRPr lang="de-DE" dirty="0">
              <a:solidFill>
                <a:schemeClr val="bg2"/>
              </a:solidFill>
              <a:latin typeface="Roboto Condensed Light" panose="02000000000000000000" pitchFamily="2" charset="0"/>
              <a:ea typeface="Roboto Condensed Light" panose="02000000000000000000" pitchFamily="2" charset="0"/>
            </a:endParaRP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Zentrale „</a:t>
            </a:r>
            <a:r>
              <a:rPr lang="de-DE" dirty="0" err="1">
                <a:solidFill>
                  <a:schemeClr val="bg2"/>
                </a:solidFill>
                <a:latin typeface="Roboto Condensed Light" panose="02000000000000000000" pitchFamily="2" charset="0"/>
                <a:ea typeface="Roboto Condensed Light" panose="02000000000000000000" pitchFamily="2" charset="0"/>
              </a:rPr>
              <a:t>Lessons</a:t>
            </a:r>
            <a:r>
              <a:rPr lang="de-DE" dirty="0">
                <a:solidFill>
                  <a:schemeClr val="bg2"/>
                </a:solidFill>
                <a:latin typeface="Roboto Condensed Light" panose="02000000000000000000" pitchFamily="2" charset="0"/>
                <a:ea typeface="Roboto Condensed Light" panose="02000000000000000000" pitchFamily="2" charset="0"/>
              </a:rPr>
              <a:t> </a:t>
            </a:r>
            <a:r>
              <a:rPr lang="de-DE" dirty="0" err="1">
                <a:solidFill>
                  <a:schemeClr val="bg2"/>
                </a:solidFill>
                <a:latin typeface="Roboto Condensed Light" panose="02000000000000000000" pitchFamily="2" charset="0"/>
                <a:ea typeface="Roboto Condensed Light" panose="02000000000000000000" pitchFamily="2" charset="0"/>
              </a:rPr>
              <a:t>Learned</a:t>
            </a:r>
            <a:r>
              <a:rPr lang="de-DE" dirty="0">
                <a:solidFill>
                  <a:schemeClr val="bg2"/>
                </a:solidFill>
                <a:latin typeface="Roboto Condensed Light" panose="02000000000000000000" pitchFamily="2" charset="0"/>
                <a:ea typeface="Roboto Condensed Light" panose="02000000000000000000" pitchFamily="2" charset="0"/>
              </a:rPr>
              <a:t>“ </a:t>
            </a:r>
          </a:p>
          <a:p>
            <a:pPr marL="742950" lvl="1" indent="-285750">
              <a:buFont typeface="Arial" panose="020B0604020202020204" pitchFamily="34" charset="0"/>
              <a:buChar char="•"/>
            </a:pPr>
            <a:r>
              <a:rPr lang="de-DE" dirty="0">
                <a:solidFill>
                  <a:schemeClr val="bg2"/>
                </a:solidFill>
                <a:latin typeface="Roboto Condensed Light" panose="02000000000000000000" pitchFamily="2" charset="0"/>
                <a:ea typeface="Roboto Condensed Light" panose="02000000000000000000" pitchFamily="2" charset="0"/>
              </a:rPr>
              <a:t>Handlungsempfehlungen für die Praxis</a:t>
            </a:r>
          </a:p>
        </p:txBody>
      </p:sp>
      <p:sp>
        <p:nvSpPr>
          <p:cNvPr id="8" name="Textfeld 7">
            <a:extLst>
              <a:ext uri="{FF2B5EF4-FFF2-40B4-BE49-F238E27FC236}">
                <a16:creationId xmlns:a16="http://schemas.microsoft.com/office/drawing/2014/main" id="{C3D6520F-9BE9-48E8-A716-198D17DCFA31}"/>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 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Gliederung</a:t>
            </a:r>
          </a:p>
        </p:txBody>
      </p:sp>
      <p:sp>
        <p:nvSpPr>
          <p:cNvPr id="9" name="Rechteck 8">
            <a:extLst>
              <a:ext uri="{FF2B5EF4-FFF2-40B4-BE49-F238E27FC236}">
                <a16:creationId xmlns:a16="http://schemas.microsoft.com/office/drawing/2014/main" id="{04AE8CC9-5ADA-4CE7-9F6E-A84E4A53F380}"/>
              </a:ext>
            </a:extLst>
          </p:cNvPr>
          <p:cNvSpPr/>
          <p:nvPr/>
        </p:nvSpPr>
        <p:spPr>
          <a:xfrm>
            <a:off x="9662652" y="-24633"/>
            <a:ext cx="2513313" cy="76200"/>
          </a:xfrm>
          <a:prstGeom prst="rect">
            <a:avLst/>
          </a:prstGeom>
          <a:solidFill>
            <a:srgbClr val="FEF6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73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Phase 3: Bewertung der Informationen</a:t>
            </a:r>
          </a:p>
        </p:txBody>
      </p:sp>
      <p:sp>
        <p:nvSpPr>
          <p:cNvPr id="46" name="Rechteck: abgerundete Ecken 45">
            <a:extLst>
              <a:ext uri="{FF2B5EF4-FFF2-40B4-BE49-F238E27FC236}">
                <a16:creationId xmlns:a16="http://schemas.microsoft.com/office/drawing/2014/main" id="{AD515027-62B0-4223-8F34-74935CAB6B3B}"/>
              </a:ext>
            </a:extLst>
          </p:cNvPr>
          <p:cNvSpPr/>
          <p:nvPr/>
        </p:nvSpPr>
        <p:spPr>
          <a:xfrm>
            <a:off x="619124" y="1323912"/>
            <a:ext cx="5278753" cy="899721"/>
          </a:xfrm>
          <a:prstGeom prst="roundRect">
            <a:avLst/>
          </a:prstGeom>
          <a:solidFill>
            <a:srgbClr val="90CE80"/>
          </a:solidFill>
          <a:ln>
            <a:solidFill>
              <a:srgbClr val="90CE8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de-DE" sz="1400" dirty="0">
                <a:latin typeface="Roboto Condensed Light" panose="02000000000000000000" pitchFamily="2" charset="0"/>
                <a:ea typeface="Roboto Condensed Light" panose="02000000000000000000" pitchFamily="2" charset="0"/>
              </a:rPr>
              <a:t>Objektive und fundierte Bewertung von Technologien hinsichtlich Relevanz und Potenzial</a:t>
            </a:r>
          </a:p>
        </p:txBody>
      </p:sp>
      <p:sp>
        <p:nvSpPr>
          <p:cNvPr id="47" name="Rechteck: abgerundete Ecken 46">
            <a:extLst>
              <a:ext uri="{FF2B5EF4-FFF2-40B4-BE49-F238E27FC236}">
                <a16:creationId xmlns:a16="http://schemas.microsoft.com/office/drawing/2014/main" id="{02D3B707-0A13-47EA-916B-05AB5B64A28C}"/>
              </a:ext>
            </a:extLst>
          </p:cNvPr>
          <p:cNvSpPr/>
          <p:nvPr/>
        </p:nvSpPr>
        <p:spPr>
          <a:xfrm>
            <a:off x="629130" y="2340416"/>
            <a:ext cx="5278753" cy="1298582"/>
          </a:xfrm>
          <a:prstGeom prst="roundRect">
            <a:avLst>
              <a:gd name="adj" fmla="val 10139"/>
            </a:avLst>
          </a:prstGeom>
          <a:solidFill>
            <a:srgbClr val="006E9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Clustering und Strukturierung von Daten</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Prognosen (Technologiereife, Marktpotenzial)</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Scoring-Modelle zur Priorisierung</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Muster- und Zusammenhangsanalyse</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KI dient der „Interpretation“ </a:t>
            </a:r>
          </a:p>
        </p:txBody>
      </p:sp>
      <p:sp>
        <p:nvSpPr>
          <p:cNvPr id="63" name="Textfeld 62">
            <a:extLst>
              <a:ext uri="{FF2B5EF4-FFF2-40B4-BE49-F238E27FC236}">
                <a16:creationId xmlns:a16="http://schemas.microsoft.com/office/drawing/2014/main" id="{D4333BB3-F6EC-4312-A9EC-4FCE466A2747}"/>
              </a:ext>
            </a:extLst>
          </p:cNvPr>
          <p:cNvSpPr txBox="1"/>
          <p:nvPr/>
        </p:nvSpPr>
        <p:spPr>
          <a:xfrm>
            <a:off x="619124" y="1323912"/>
            <a:ext cx="777765"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Ziel</a:t>
            </a:r>
          </a:p>
        </p:txBody>
      </p:sp>
      <p:pic>
        <p:nvPicPr>
          <p:cNvPr id="65" name="Grafik 64" descr="Volltreffer">
            <a:extLst>
              <a:ext uri="{FF2B5EF4-FFF2-40B4-BE49-F238E27FC236}">
                <a16:creationId xmlns:a16="http://schemas.microsoft.com/office/drawing/2014/main" id="{4E437F09-241B-438D-A77C-9E4C12B85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754" y="1634654"/>
            <a:ext cx="540000" cy="540000"/>
          </a:xfrm>
          <a:prstGeom prst="rect">
            <a:avLst/>
          </a:prstGeom>
        </p:spPr>
      </p:pic>
      <p:pic>
        <p:nvPicPr>
          <p:cNvPr id="69" name="Grafik 68" descr="Zahnräder">
            <a:extLst>
              <a:ext uri="{FF2B5EF4-FFF2-40B4-BE49-F238E27FC236}">
                <a16:creationId xmlns:a16="http://schemas.microsoft.com/office/drawing/2014/main" id="{53F07EE4-1D94-48F3-A7CD-222221203B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620" y="2836017"/>
            <a:ext cx="540000" cy="540000"/>
          </a:xfrm>
          <a:prstGeom prst="rect">
            <a:avLst/>
          </a:prstGeom>
        </p:spPr>
      </p:pic>
      <p:sp>
        <p:nvSpPr>
          <p:cNvPr id="70" name="Textfeld 69">
            <a:extLst>
              <a:ext uri="{FF2B5EF4-FFF2-40B4-BE49-F238E27FC236}">
                <a16:creationId xmlns:a16="http://schemas.microsoft.com/office/drawing/2014/main" id="{5B941E1C-226B-413B-8534-26192489F76D}"/>
              </a:ext>
            </a:extLst>
          </p:cNvPr>
          <p:cNvSpPr txBox="1"/>
          <p:nvPr/>
        </p:nvSpPr>
        <p:spPr>
          <a:xfrm>
            <a:off x="742558" y="2362021"/>
            <a:ext cx="777765"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Rolle</a:t>
            </a:r>
          </a:p>
        </p:txBody>
      </p:sp>
      <p:sp>
        <p:nvSpPr>
          <p:cNvPr id="71" name="Rechteck 70">
            <a:extLst>
              <a:ext uri="{FF2B5EF4-FFF2-40B4-BE49-F238E27FC236}">
                <a16:creationId xmlns:a16="http://schemas.microsoft.com/office/drawing/2014/main" id="{94FE90C6-646B-4715-92CA-961BC6D66E87}"/>
              </a:ext>
            </a:extLst>
          </p:cNvPr>
          <p:cNvSpPr/>
          <p:nvPr/>
        </p:nvSpPr>
        <p:spPr>
          <a:xfrm>
            <a:off x="742558" y="3855759"/>
            <a:ext cx="1426994" cy="338554"/>
          </a:xfrm>
          <a:prstGeom prst="rect">
            <a:avLst/>
          </a:prstGeom>
        </p:spPr>
        <p:txBody>
          <a:bodyPr wrap="none">
            <a:spAutoFit/>
          </a:bodyPr>
          <a:lstStyle/>
          <a:p>
            <a:r>
              <a:rPr lang="de-DE" sz="1600" b="1" dirty="0">
                <a:solidFill>
                  <a:schemeClr val="bg1"/>
                </a:solidFill>
                <a:latin typeface="Roboto Condensed Light" panose="02000000000000000000" pitchFamily="2" charset="0"/>
                <a:ea typeface="Roboto Condensed Light" panose="02000000000000000000" pitchFamily="2" charset="0"/>
              </a:rPr>
              <a:t>Funktionsweise</a:t>
            </a:r>
            <a:endParaRPr lang="de-DE" sz="1600" b="1" dirty="0">
              <a:solidFill>
                <a:schemeClr val="bg1"/>
              </a:solidFill>
            </a:endParaRPr>
          </a:p>
        </p:txBody>
      </p:sp>
      <p:sp>
        <p:nvSpPr>
          <p:cNvPr id="72" name="Rechteck: abgerundete Ecken 71">
            <a:extLst>
              <a:ext uri="{FF2B5EF4-FFF2-40B4-BE49-F238E27FC236}">
                <a16:creationId xmlns:a16="http://schemas.microsoft.com/office/drawing/2014/main" id="{1AC77AFA-9C63-4792-B101-C26258AC1222}"/>
              </a:ext>
            </a:extLst>
          </p:cNvPr>
          <p:cNvSpPr/>
          <p:nvPr/>
        </p:nvSpPr>
        <p:spPr>
          <a:xfrm>
            <a:off x="6051806" y="1323913"/>
            <a:ext cx="5278753" cy="4586566"/>
          </a:xfrm>
          <a:prstGeom prst="roundRect">
            <a:avLst>
              <a:gd name="adj" fmla="val 3682"/>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sz="1400" dirty="0">
              <a:latin typeface="Roboto Condensed Light" panose="02000000000000000000" pitchFamily="2" charset="0"/>
              <a:ea typeface="Roboto Condensed Light" panose="02000000000000000000" pitchFamily="2" charset="0"/>
            </a:endParaRPr>
          </a:p>
        </p:txBody>
      </p:sp>
      <p:cxnSp>
        <p:nvCxnSpPr>
          <p:cNvPr id="76" name="Gerade Verbindung 29">
            <a:extLst>
              <a:ext uri="{FF2B5EF4-FFF2-40B4-BE49-F238E27FC236}">
                <a16:creationId xmlns:a16="http://schemas.microsoft.com/office/drawing/2014/main" id="{F6A3E355-324E-46CF-B1D0-B39BE2A5DA1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hteck 36">
            <a:extLst>
              <a:ext uri="{FF2B5EF4-FFF2-40B4-BE49-F238E27FC236}">
                <a16:creationId xmlns:a16="http://schemas.microsoft.com/office/drawing/2014/main" id="{E0E7D8EB-B55C-4915-9F01-15B052E2B254}"/>
              </a:ext>
            </a:extLst>
          </p:cNvPr>
          <p:cNvSpPr/>
          <p:nvPr/>
        </p:nvSpPr>
        <p:spPr>
          <a:xfrm>
            <a:off x="6308211" y="1344282"/>
            <a:ext cx="4907275" cy="5435783"/>
          </a:xfrm>
          <a:prstGeom prst="rect">
            <a:avLst/>
          </a:prstGeom>
        </p:spPr>
        <p:txBody>
          <a:bodyPr wrap="square">
            <a:spAutoFit/>
          </a:bodyPr>
          <a:lstStyle/>
          <a:p>
            <a:pPr lvl="0">
              <a:lnSpc>
                <a:spcPct val="107000"/>
              </a:lnSpc>
              <a:spcAft>
                <a:spcPts val="800"/>
              </a:spcAft>
              <a:buSzPts val="1000"/>
              <a:tabLst>
                <a:tab pos="457200" algn="l"/>
              </a:tabLst>
            </a:pP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Beispiel „</a:t>
            </a:r>
            <a:r>
              <a:rPr lang="de-DE" sz="1600" b="1" dirty="0" err="1">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a:t>
            </a:r>
            <a:endParaRPr lang="de-DE" sz="1600"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Für die Bewertung der Relevanz und des Reifegrades einer Technologie nutzt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NLP (Sentiment-Analyse/ Meinungsanalyse) und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Machine</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Learning</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Volltexte werden in einer vektorisierten Form umgewandelt und die Reife wird dabei über die räumliche Distanz zu bekannten Trainingsmustern berechnet (Dokumente, die in ihren Merkmalen nahe bei bestimmten Trainingsbeispielen liegen, erhalten vergleichbare Bewertungen)</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Die für diese Bewertung notwendigen Merkmale werden vom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Machine</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-Learning-Algorithmus bereits während der Trainingsphase identifiziert </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Pool historischer Suchanfragen wird gespeichert, um die Bearbeitung zukünftiger, ähnlicher Anfragen zu beschleunigen</a:t>
            </a:r>
          </a:p>
          <a:p>
            <a:pPr marL="285750" lvl="0" indent="-285750">
              <a:lnSpc>
                <a:spcPct val="107000"/>
              </a:lnSpc>
              <a:spcAft>
                <a:spcPts val="800"/>
              </a:spcAft>
              <a:buSzPts val="1000"/>
              <a:buFont typeface="Arial" panose="020B0604020202020204" pitchFamily="34" charset="0"/>
              <a:buChar char="•"/>
              <a:tabLst>
                <a:tab pos="457200" algn="l"/>
              </a:tabLst>
            </a:pPr>
            <a:endParaRPr lang="de-DE" sz="1600" dirty="0">
              <a:latin typeface="Roboto Condensed Light" panose="02000000000000000000" pitchFamily="2" charset="0"/>
              <a:ea typeface="Roboto Condensed Light" panose="02000000000000000000" pitchFamily="2" charset="0"/>
              <a:cs typeface="Times New Roman" panose="02020603050405020304" pitchFamily="18" charset="0"/>
            </a:endParaRPr>
          </a:p>
          <a:p>
            <a:pPr lvl="0">
              <a:lnSpc>
                <a:spcPct val="107000"/>
              </a:lnSpc>
              <a:spcAft>
                <a:spcPts val="800"/>
              </a:spcAft>
              <a:buSzPts val="1000"/>
              <a:tabLst>
                <a:tab pos="457200" algn="l"/>
              </a:tabLst>
            </a:pPr>
            <a:endParaRPr lang="de-DE" sz="1600"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17" name="Grafik 16">
            <a:extLst>
              <a:ext uri="{FF2B5EF4-FFF2-40B4-BE49-F238E27FC236}">
                <a16:creationId xmlns:a16="http://schemas.microsoft.com/office/drawing/2014/main" id="{E62C7A7F-AE1D-4BF7-AE4E-F755DA48A1B3}"/>
              </a:ext>
            </a:extLst>
          </p:cNvPr>
          <p:cNvPicPr>
            <a:picLocks noChangeAspect="1"/>
          </p:cNvPicPr>
          <p:nvPr/>
        </p:nvPicPr>
        <p:blipFill>
          <a:blip r:embed="rId13"/>
          <a:stretch>
            <a:fillRect/>
          </a:stretch>
        </p:blipFill>
        <p:spPr>
          <a:xfrm>
            <a:off x="700152" y="3795942"/>
            <a:ext cx="5183639" cy="2205911"/>
          </a:xfrm>
          <a:prstGeom prst="roundRect">
            <a:avLst>
              <a:gd name="adj" fmla="val 4577"/>
            </a:avLst>
          </a:prstGeom>
          <a:ln>
            <a:solidFill>
              <a:schemeClr val="bg1">
                <a:lumMod val="85000"/>
              </a:schemeClr>
            </a:solidFill>
          </a:ln>
        </p:spPr>
      </p:pic>
      <p:pic>
        <p:nvPicPr>
          <p:cNvPr id="2" name="Grafik 1">
            <a:extLst>
              <a:ext uri="{FF2B5EF4-FFF2-40B4-BE49-F238E27FC236}">
                <a16:creationId xmlns:a16="http://schemas.microsoft.com/office/drawing/2014/main" id="{F23AE8DA-C6F1-46AF-8B5D-40AD25B2866F}"/>
              </a:ext>
            </a:extLst>
          </p:cNvPr>
          <p:cNvPicPr>
            <a:picLocks noChangeAspect="1"/>
          </p:cNvPicPr>
          <p:nvPr/>
        </p:nvPicPr>
        <p:blipFill>
          <a:blip r:embed="rId14"/>
          <a:stretch>
            <a:fillRect/>
          </a:stretch>
        </p:blipFill>
        <p:spPr>
          <a:xfrm>
            <a:off x="6411741" y="481960"/>
            <a:ext cx="4305012" cy="511200"/>
          </a:xfrm>
          <a:prstGeom prst="rect">
            <a:avLst/>
          </a:prstGeom>
        </p:spPr>
      </p:pic>
      <p:sp>
        <p:nvSpPr>
          <p:cNvPr id="25" name="Rechteck 24">
            <a:extLst>
              <a:ext uri="{FF2B5EF4-FFF2-40B4-BE49-F238E27FC236}">
                <a16:creationId xmlns:a16="http://schemas.microsoft.com/office/drawing/2014/main" id="{326B6147-D381-42CA-A577-9CE2FA1B9E9C}"/>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Schuh et al. (2020)</a:t>
            </a:r>
          </a:p>
        </p:txBody>
      </p:sp>
    </p:spTree>
    <p:extLst>
      <p:ext uri="{BB962C8B-B14F-4D97-AF65-F5344CB8AC3E}">
        <p14:creationId xmlns:p14="http://schemas.microsoft.com/office/powerpoint/2010/main" val="285664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7"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Phase 4: Kommunikation der Informationen</a:t>
            </a:r>
          </a:p>
        </p:txBody>
      </p:sp>
      <p:sp>
        <p:nvSpPr>
          <p:cNvPr id="46" name="Rechteck: abgerundete Ecken 45">
            <a:extLst>
              <a:ext uri="{FF2B5EF4-FFF2-40B4-BE49-F238E27FC236}">
                <a16:creationId xmlns:a16="http://schemas.microsoft.com/office/drawing/2014/main" id="{AD515027-62B0-4223-8F34-74935CAB6B3B}"/>
              </a:ext>
            </a:extLst>
          </p:cNvPr>
          <p:cNvSpPr/>
          <p:nvPr/>
        </p:nvSpPr>
        <p:spPr>
          <a:xfrm>
            <a:off x="619124" y="1323912"/>
            <a:ext cx="5278753" cy="899721"/>
          </a:xfrm>
          <a:prstGeom prst="roundRect">
            <a:avLst/>
          </a:prstGeom>
          <a:solidFill>
            <a:srgbClr val="90CE80"/>
          </a:solidFill>
          <a:ln>
            <a:solidFill>
              <a:srgbClr val="90CE8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de-DE" sz="1400" dirty="0">
                <a:latin typeface="Roboto Condensed Light" panose="02000000000000000000" pitchFamily="2" charset="0"/>
                <a:ea typeface="Roboto Condensed Light" panose="02000000000000000000" pitchFamily="2" charset="0"/>
              </a:rPr>
              <a:t>Effiziente Aufbereitung und Bereitstellung der Ergebnisse/ des Wissens für die Entscheidungsfindung </a:t>
            </a:r>
          </a:p>
        </p:txBody>
      </p:sp>
      <p:sp>
        <p:nvSpPr>
          <p:cNvPr id="47" name="Rechteck: abgerundete Ecken 46">
            <a:extLst>
              <a:ext uri="{FF2B5EF4-FFF2-40B4-BE49-F238E27FC236}">
                <a16:creationId xmlns:a16="http://schemas.microsoft.com/office/drawing/2014/main" id="{02D3B707-0A13-47EA-916B-05AB5B64A28C}"/>
              </a:ext>
            </a:extLst>
          </p:cNvPr>
          <p:cNvSpPr/>
          <p:nvPr/>
        </p:nvSpPr>
        <p:spPr>
          <a:xfrm>
            <a:off x="629130" y="2340416"/>
            <a:ext cx="5278753" cy="1298582"/>
          </a:xfrm>
          <a:prstGeom prst="roundRect">
            <a:avLst>
              <a:gd name="adj" fmla="val 10139"/>
            </a:avLst>
          </a:prstGeom>
          <a:solidFill>
            <a:srgbClr val="006E9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Interaktive Visualisierungen (Radar, Roadmaps etc.), Dashboards und Steckbriefe</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Automatische Zusammenfassungen (z. B. von Studien)</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Personalisierte Informationsbereitstellung (Abteilung)</a:t>
            </a:r>
          </a:p>
          <a:p>
            <a:pPr marL="1200150" lvl="2" indent="-285750">
              <a:buFont typeface="Arial" panose="020B0604020202020204" pitchFamily="34" charset="0"/>
              <a:buChar char="•"/>
            </a:pPr>
            <a:r>
              <a:rPr lang="de-DE" sz="1400" dirty="0">
                <a:latin typeface="Roboto Condensed Light" panose="02000000000000000000" pitchFamily="2" charset="0"/>
                <a:ea typeface="Roboto Condensed Light" panose="02000000000000000000" pitchFamily="2" charset="0"/>
              </a:rPr>
              <a:t>KI fungiert als „</a:t>
            </a:r>
            <a:r>
              <a:rPr lang="de-DE" sz="1400" dirty="0" err="1">
                <a:latin typeface="Roboto Condensed Light" panose="02000000000000000000" pitchFamily="2" charset="0"/>
                <a:ea typeface="Roboto Condensed Light" panose="02000000000000000000" pitchFamily="2" charset="0"/>
              </a:rPr>
              <a:t>Acting</a:t>
            </a:r>
            <a:r>
              <a:rPr lang="de-DE" sz="1400" dirty="0">
                <a:latin typeface="Roboto Condensed Light" panose="02000000000000000000" pitchFamily="2" charset="0"/>
                <a:ea typeface="Roboto Condensed Light" panose="02000000000000000000" pitchFamily="2" charset="0"/>
              </a:rPr>
              <a:t> </a:t>
            </a:r>
            <a:r>
              <a:rPr lang="de-DE" sz="1400" dirty="0" err="1">
                <a:latin typeface="Roboto Condensed Light" panose="02000000000000000000" pitchFamily="2" charset="0"/>
                <a:ea typeface="Roboto Condensed Light" panose="02000000000000000000" pitchFamily="2" charset="0"/>
              </a:rPr>
              <a:t>Enabler</a:t>
            </a:r>
            <a:r>
              <a:rPr lang="de-DE" sz="1400" dirty="0">
                <a:latin typeface="Roboto Condensed Light" panose="02000000000000000000" pitchFamily="2" charset="0"/>
                <a:ea typeface="Roboto Condensed Light" panose="02000000000000000000" pitchFamily="2" charset="0"/>
              </a:rPr>
              <a:t>“ </a:t>
            </a:r>
          </a:p>
        </p:txBody>
      </p:sp>
      <p:sp>
        <p:nvSpPr>
          <p:cNvPr id="63" name="Textfeld 62">
            <a:extLst>
              <a:ext uri="{FF2B5EF4-FFF2-40B4-BE49-F238E27FC236}">
                <a16:creationId xmlns:a16="http://schemas.microsoft.com/office/drawing/2014/main" id="{D4333BB3-F6EC-4312-A9EC-4FCE466A2747}"/>
              </a:ext>
            </a:extLst>
          </p:cNvPr>
          <p:cNvSpPr txBox="1"/>
          <p:nvPr/>
        </p:nvSpPr>
        <p:spPr>
          <a:xfrm>
            <a:off x="619124" y="1323912"/>
            <a:ext cx="777765"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Ziel</a:t>
            </a:r>
          </a:p>
        </p:txBody>
      </p:sp>
      <p:pic>
        <p:nvPicPr>
          <p:cNvPr id="65" name="Grafik 64" descr="Volltreffer">
            <a:extLst>
              <a:ext uri="{FF2B5EF4-FFF2-40B4-BE49-F238E27FC236}">
                <a16:creationId xmlns:a16="http://schemas.microsoft.com/office/drawing/2014/main" id="{4E437F09-241B-438D-A77C-9E4C12B85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754" y="1634654"/>
            <a:ext cx="540000" cy="540000"/>
          </a:xfrm>
          <a:prstGeom prst="rect">
            <a:avLst/>
          </a:prstGeom>
        </p:spPr>
      </p:pic>
      <p:pic>
        <p:nvPicPr>
          <p:cNvPr id="69" name="Grafik 68" descr="Zahnräder">
            <a:extLst>
              <a:ext uri="{FF2B5EF4-FFF2-40B4-BE49-F238E27FC236}">
                <a16:creationId xmlns:a16="http://schemas.microsoft.com/office/drawing/2014/main" id="{53F07EE4-1D94-48F3-A7CD-222221203B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620" y="2836017"/>
            <a:ext cx="540000" cy="540000"/>
          </a:xfrm>
          <a:prstGeom prst="rect">
            <a:avLst/>
          </a:prstGeom>
        </p:spPr>
      </p:pic>
      <p:sp>
        <p:nvSpPr>
          <p:cNvPr id="70" name="Textfeld 69">
            <a:extLst>
              <a:ext uri="{FF2B5EF4-FFF2-40B4-BE49-F238E27FC236}">
                <a16:creationId xmlns:a16="http://schemas.microsoft.com/office/drawing/2014/main" id="{5B941E1C-226B-413B-8534-26192489F76D}"/>
              </a:ext>
            </a:extLst>
          </p:cNvPr>
          <p:cNvSpPr txBox="1"/>
          <p:nvPr/>
        </p:nvSpPr>
        <p:spPr>
          <a:xfrm>
            <a:off x="742558" y="2362021"/>
            <a:ext cx="777765"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Rolle</a:t>
            </a:r>
          </a:p>
        </p:txBody>
      </p:sp>
      <p:sp>
        <p:nvSpPr>
          <p:cNvPr id="71" name="Rechteck 70">
            <a:extLst>
              <a:ext uri="{FF2B5EF4-FFF2-40B4-BE49-F238E27FC236}">
                <a16:creationId xmlns:a16="http://schemas.microsoft.com/office/drawing/2014/main" id="{94FE90C6-646B-4715-92CA-961BC6D66E87}"/>
              </a:ext>
            </a:extLst>
          </p:cNvPr>
          <p:cNvSpPr/>
          <p:nvPr/>
        </p:nvSpPr>
        <p:spPr>
          <a:xfrm>
            <a:off x="742558" y="3855759"/>
            <a:ext cx="1426994" cy="338554"/>
          </a:xfrm>
          <a:prstGeom prst="rect">
            <a:avLst/>
          </a:prstGeom>
        </p:spPr>
        <p:txBody>
          <a:bodyPr wrap="none">
            <a:spAutoFit/>
          </a:bodyPr>
          <a:lstStyle/>
          <a:p>
            <a:r>
              <a:rPr lang="de-DE" sz="1600" b="1" dirty="0">
                <a:solidFill>
                  <a:schemeClr val="bg1"/>
                </a:solidFill>
                <a:latin typeface="Roboto Condensed Light" panose="02000000000000000000" pitchFamily="2" charset="0"/>
                <a:ea typeface="Roboto Condensed Light" panose="02000000000000000000" pitchFamily="2" charset="0"/>
              </a:rPr>
              <a:t>Funktionsweise</a:t>
            </a:r>
            <a:endParaRPr lang="de-DE" sz="1600" b="1" dirty="0">
              <a:solidFill>
                <a:schemeClr val="bg1"/>
              </a:solidFill>
            </a:endParaRPr>
          </a:p>
        </p:txBody>
      </p:sp>
      <p:sp>
        <p:nvSpPr>
          <p:cNvPr id="72" name="Rechteck: abgerundete Ecken 71">
            <a:extLst>
              <a:ext uri="{FF2B5EF4-FFF2-40B4-BE49-F238E27FC236}">
                <a16:creationId xmlns:a16="http://schemas.microsoft.com/office/drawing/2014/main" id="{1AC77AFA-9C63-4792-B101-C26258AC1222}"/>
              </a:ext>
            </a:extLst>
          </p:cNvPr>
          <p:cNvSpPr/>
          <p:nvPr/>
        </p:nvSpPr>
        <p:spPr>
          <a:xfrm>
            <a:off x="6051806" y="1323913"/>
            <a:ext cx="5278753" cy="4586566"/>
          </a:xfrm>
          <a:prstGeom prst="roundRect">
            <a:avLst>
              <a:gd name="adj" fmla="val 3682"/>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sz="1400" dirty="0">
              <a:latin typeface="Roboto Condensed Light" panose="02000000000000000000" pitchFamily="2" charset="0"/>
              <a:ea typeface="Roboto Condensed Light" panose="02000000000000000000" pitchFamily="2" charset="0"/>
            </a:endParaRPr>
          </a:p>
        </p:txBody>
      </p:sp>
      <p:cxnSp>
        <p:nvCxnSpPr>
          <p:cNvPr id="76" name="Gerade Verbindung 29">
            <a:extLst>
              <a:ext uri="{FF2B5EF4-FFF2-40B4-BE49-F238E27FC236}">
                <a16:creationId xmlns:a16="http://schemas.microsoft.com/office/drawing/2014/main" id="{F6A3E355-324E-46CF-B1D0-B39BE2A5DA16}"/>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hteck 36">
            <a:extLst>
              <a:ext uri="{FF2B5EF4-FFF2-40B4-BE49-F238E27FC236}">
                <a16:creationId xmlns:a16="http://schemas.microsoft.com/office/drawing/2014/main" id="{E0E7D8EB-B55C-4915-9F01-15B052E2B254}"/>
              </a:ext>
            </a:extLst>
          </p:cNvPr>
          <p:cNvSpPr/>
          <p:nvPr/>
        </p:nvSpPr>
        <p:spPr>
          <a:xfrm>
            <a:off x="6294125" y="1372194"/>
            <a:ext cx="4907275" cy="3913251"/>
          </a:xfrm>
          <a:prstGeom prst="rect">
            <a:avLst/>
          </a:prstGeom>
        </p:spPr>
        <p:txBody>
          <a:bodyPr wrap="square">
            <a:spAutoFit/>
          </a:bodyPr>
          <a:lstStyle/>
          <a:p>
            <a:pPr lvl="0">
              <a:lnSpc>
                <a:spcPct val="107000"/>
              </a:lnSpc>
              <a:spcAft>
                <a:spcPts val="800"/>
              </a:spcAft>
              <a:buSzPts val="1000"/>
              <a:tabLst>
                <a:tab pos="457200" algn="l"/>
              </a:tabLst>
            </a:pP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Beispiel „</a:t>
            </a:r>
            <a:r>
              <a:rPr lang="de-DE" sz="1600" b="1" dirty="0" err="1">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TechRad</a:t>
            </a:r>
            <a:r>
              <a:rPr lang="de-DE" sz="1600" b="1"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rPr>
              <a:t>“:</a:t>
            </a:r>
            <a:endParaRPr lang="de-DE" sz="1600" dirty="0">
              <a:solidFill>
                <a:srgbClr val="303030"/>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Grafische Zusammenfassung technologischer Lösungen in Form eines 2D-Technologieradars</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Technologien werden auf dem Radar in verschiedene Kategorien unterteilt, wie zum Beispiel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Identification</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technology</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„Communication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technologies</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„Infrastructure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technologies</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oder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Localization</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de-DE" sz="1600" dirty="0" err="1">
                <a:latin typeface="Roboto Condensed Light" panose="02000000000000000000" pitchFamily="2" charset="0"/>
                <a:ea typeface="Roboto Condensed Light" panose="02000000000000000000" pitchFamily="2" charset="0"/>
                <a:cs typeface="Times New Roman" panose="02020603050405020304" pitchFamily="18" charset="0"/>
              </a:rPr>
              <a:t>technologies</a:t>
            </a: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 (thematische Gruppierung)</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Entfernung zum Zentrum des Radars zeigt den jeweiligen Status der Technologie an</a:t>
            </a:r>
          </a:p>
          <a:p>
            <a:pPr marL="285750" lvl="0" indent="-285750">
              <a:lnSpc>
                <a:spcPct val="107000"/>
              </a:lnSpc>
              <a:spcAft>
                <a:spcPts val="800"/>
              </a:spcAft>
              <a:buSzPts val="1000"/>
              <a:buFont typeface="Arial" panose="020B0604020202020204" pitchFamily="34" charset="0"/>
              <a:buChar char="•"/>
              <a:tabLst>
                <a:tab pos="457200" algn="l"/>
              </a:tabLst>
            </a:pPr>
            <a:r>
              <a:rPr lang="de-DE" sz="1600" dirty="0">
                <a:latin typeface="Roboto Condensed Light" panose="02000000000000000000" pitchFamily="2" charset="0"/>
                <a:ea typeface="Roboto Condensed Light" panose="02000000000000000000" pitchFamily="2" charset="0"/>
                <a:cs typeface="Times New Roman" panose="02020603050405020304" pitchFamily="18" charset="0"/>
              </a:rPr>
              <a:t>Detaillierte Technologie-Steckbriefe: Beschreibung der Technologie, mögliche Anwendungsfelder, Vorteile, bestehende Herausforderungen</a:t>
            </a:r>
          </a:p>
        </p:txBody>
      </p:sp>
      <p:pic>
        <p:nvPicPr>
          <p:cNvPr id="2" name="Grafik 1">
            <a:extLst>
              <a:ext uri="{FF2B5EF4-FFF2-40B4-BE49-F238E27FC236}">
                <a16:creationId xmlns:a16="http://schemas.microsoft.com/office/drawing/2014/main" id="{A8EFA176-4678-4EF7-AC23-630B523FC7AC}"/>
              </a:ext>
            </a:extLst>
          </p:cNvPr>
          <p:cNvPicPr>
            <a:picLocks noChangeAspect="1"/>
          </p:cNvPicPr>
          <p:nvPr/>
        </p:nvPicPr>
        <p:blipFill>
          <a:blip r:embed="rId13"/>
          <a:stretch>
            <a:fillRect/>
          </a:stretch>
        </p:blipFill>
        <p:spPr>
          <a:xfrm>
            <a:off x="752754" y="3688203"/>
            <a:ext cx="5141233" cy="2383583"/>
          </a:xfrm>
          <a:prstGeom prst="roundRect">
            <a:avLst/>
          </a:prstGeom>
        </p:spPr>
      </p:pic>
      <p:pic>
        <p:nvPicPr>
          <p:cNvPr id="3" name="Grafik 2">
            <a:extLst>
              <a:ext uri="{FF2B5EF4-FFF2-40B4-BE49-F238E27FC236}">
                <a16:creationId xmlns:a16="http://schemas.microsoft.com/office/drawing/2014/main" id="{8C7E71B1-AAD4-46EC-B379-1348A3AEEFFC}"/>
              </a:ext>
            </a:extLst>
          </p:cNvPr>
          <p:cNvPicPr>
            <a:picLocks noChangeAspect="1"/>
          </p:cNvPicPr>
          <p:nvPr/>
        </p:nvPicPr>
        <p:blipFill>
          <a:blip r:embed="rId14"/>
          <a:stretch>
            <a:fillRect/>
          </a:stretch>
        </p:blipFill>
        <p:spPr>
          <a:xfrm>
            <a:off x="6412832" y="477286"/>
            <a:ext cx="4305012" cy="511200"/>
          </a:xfrm>
          <a:prstGeom prst="rect">
            <a:avLst/>
          </a:prstGeom>
        </p:spPr>
      </p:pic>
      <p:sp>
        <p:nvSpPr>
          <p:cNvPr id="22" name="Rechteck 21">
            <a:extLst>
              <a:ext uri="{FF2B5EF4-FFF2-40B4-BE49-F238E27FC236}">
                <a16:creationId xmlns:a16="http://schemas.microsoft.com/office/drawing/2014/main" id="{EBB4E46A-6782-4F0B-9148-AA18A7CAFF8C}"/>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Schuh et al. (2020)</a:t>
            </a:r>
          </a:p>
        </p:txBody>
      </p:sp>
    </p:spTree>
    <p:extLst>
      <p:ext uri="{BB962C8B-B14F-4D97-AF65-F5344CB8AC3E}">
        <p14:creationId xmlns:p14="http://schemas.microsoft.com/office/powerpoint/2010/main" val="18782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Use Cases KI- und datengetriebene Methoden in der Technologiefrüherkennung (Forschungsthemen) </a:t>
            </a:r>
          </a:p>
        </p:txBody>
      </p:sp>
      <p:cxnSp>
        <p:nvCxnSpPr>
          <p:cNvPr id="36" name="Gerade Verbindung 29">
            <a:extLst>
              <a:ext uri="{FF2B5EF4-FFF2-40B4-BE49-F238E27FC236}">
                <a16:creationId xmlns:a16="http://schemas.microsoft.com/office/drawing/2014/main" id="{A282A0E6-8A44-45B0-BE1D-A9ACAB39F985}"/>
              </a:ext>
            </a:extLst>
          </p:cNvPr>
          <p:cNvCxnSpPr>
            <a:cxnSpLocks/>
          </p:cNvCxnSpPr>
          <p:nvPr/>
        </p:nvCxnSpPr>
        <p:spPr>
          <a:xfrm flipH="1">
            <a:off x="700152" y="6098166"/>
            <a:ext cx="10616400" cy="0"/>
          </a:xfrm>
          <a:prstGeom prst="line">
            <a:avLst/>
          </a:prstGeom>
          <a:ln w="19050">
            <a:noFill/>
          </a:ln>
          <a:effectLst/>
        </p:spPr>
        <p:style>
          <a:lnRef idx="2">
            <a:schemeClr val="accent1"/>
          </a:lnRef>
          <a:fillRef idx="0">
            <a:schemeClr val="accent1"/>
          </a:fillRef>
          <a:effectRef idx="1">
            <a:schemeClr val="accent1"/>
          </a:effectRef>
          <a:fontRef idx="minor">
            <a:schemeClr val="tx1"/>
          </a:fontRef>
        </p:style>
      </p:cxnSp>
      <p:sp>
        <p:nvSpPr>
          <p:cNvPr id="4" name="Rechteck: abgerundete Ecken 3">
            <a:extLst>
              <a:ext uri="{FF2B5EF4-FFF2-40B4-BE49-F238E27FC236}">
                <a16:creationId xmlns:a16="http://schemas.microsoft.com/office/drawing/2014/main" id="{CD4FEEA2-13E6-47D3-9EB7-CED07DE0417A}"/>
              </a:ext>
            </a:extLst>
          </p:cNvPr>
          <p:cNvSpPr/>
          <p:nvPr/>
        </p:nvSpPr>
        <p:spPr>
          <a:xfrm>
            <a:off x="619128"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Identifikation</a:t>
            </a:r>
          </a:p>
          <a:p>
            <a:pPr algn="ctr"/>
            <a:r>
              <a:rPr lang="de-DE" sz="1400" dirty="0">
                <a:solidFill>
                  <a:schemeClr val="tx1"/>
                </a:solidFill>
                <a:latin typeface="Roboto Condensed" panose="02000000000000000000" pitchFamily="2" charset="0"/>
                <a:ea typeface="Roboto Condensed" panose="02000000000000000000" pitchFamily="2" charset="0"/>
              </a:rPr>
              <a:t> aufkommender Technologien </a:t>
            </a: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Systematische Erkennung und Bewertung neuer Technologien mit hohem Zukunftspotenzial</a:t>
            </a:r>
          </a:p>
        </p:txBody>
      </p:sp>
      <p:sp>
        <p:nvSpPr>
          <p:cNvPr id="15" name="Rechteck: abgerundete Ecken 14">
            <a:extLst>
              <a:ext uri="{FF2B5EF4-FFF2-40B4-BE49-F238E27FC236}">
                <a16:creationId xmlns:a16="http://schemas.microsoft.com/office/drawing/2014/main" id="{0E47BE98-36FA-4CD4-A587-29A48B9F7AC6}"/>
              </a:ext>
            </a:extLst>
          </p:cNvPr>
          <p:cNvSpPr/>
          <p:nvPr/>
        </p:nvSpPr>
        <p:spPr>
          <a:xfrm>
            <a:off x="3361212" y="1318230"/>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Identifikation </a:t>
            </a:r>
          </a:p>
          <a:p>
            <a:pPr algn="ctr"/>
            <a:r>
              <a:rPr lang="de-DE" sz="1400" dirty="0">
                <a:solidFill>
                  <a:schemeClr val="tx1"/>
                </a:solidFill>
                <a:latin typeface="Roboto Condensed" panose="02000000000000000000" pitchFamily="2" charset="0"/>
                <a:ea typeface="Roboto Condensed" panose="02000000000000000000" pitchFamily="2" charset="0"/>
              </a:rPr>
              <a:t>schwacher Signale </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Früherkennung von Diskontinuitäten durch die Identifikation schwacher Signale im Forschungsraum</a:t>
            </a:r>
          </a:p>
        </p:txBody>
      </p:sp>
      <p:sp>
        <p:nvSpPr>
          <p:cNvPr id="16" name="Rechteck: abgerundete Ecken 15">
            <a:extLst>
              <a:ext uri="{FF2B5EF4-FFF2-40B4-BE49-F238E27FC236}">
                <a16:creationId xmlns:a16="http://schemas.microsoft.com/office/drawing/2014/main" id="{ACC3CC70-1AC4-45B4-B5D5-F978AB4E5AFE}"/>
              </a:ext>
            </a:extLst>
          </p:cNvPr>
          <p:cNvSpPr/>
          <p:nvPr/>
        </p:nvSpPr>
        <p:spPr>
          <a:xfrm>
            <a:off x="6130379"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Trend-</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detektion</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Identifikation von Entwicklungen, Anwendungsfeldern &amp; technologischer Durchbrüche durch Musteranalyse</a:t>
            </a:r>
          </a:p>
        </p:txBody>
      </p:sp>
      <p:sp>
        <p:nvSpPr>
          <p:cNvPr id="17" name="Rechteck: abgerundete Ecken 16">
            <a:extLst>
              <a:ext uri="{FF2B5EF4-FFF2-40B4-BE49-F238E27FC236}">
                <a16:creationId xmlns:a16="http://schemas.microsoft.com/office/drawing/2014/main" id="{9A0C140E-D7C7-4330-815A-6ABAE34F3835}"/>
              </a:ext>
            </a:extLst>
          </p:cNvPr>
          <p:cNvSpPr/>
          <p:nvPr/>
        </p:nvSpPr>
        <p:spPr>
          <a:xfrm>
            <a:off x="8910976"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a:solidFill>
                  <a:schemeClr val="tx1"/>
                </a:solidFill>
                <a:latin typeface="Roboto Condensed" panose="02000000000000000000" pitchFamily="2" charset="0"/>
                <a:ea typeface="Roboto Condensed" panose="02000000000000000000" pitchFamily="2" charset="0"/>
              </a:rPr>
              <a:t>Monitoring </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Beobachtung und Analyse der Entwicklung einer Technologie über einen längeren Zeitraum</a:t>
            </a:r>
          </a:p>
        </p:txBody>
      </p:sp>
      <p:sp>
        <p:nvSpPr>
          <p:cNvPr id="18" name="Rechteck: abgerundete Ecken 17">
            <a:extLst>
              <a:ext uri="{FF2B5EF4-FFF2-40B4-BE49-F238E27FC236}">
                <a16:creationId xmlns:a16="http://schemas.microsoft.com/office/drawing/2014/main" id="{43FEB6D8-322A-4963-83DB-C4533F123C33}"/>
              </a:ext>
            </a:extLst>
          </p:cNvPr>
          <p:cNvSpPr/>
          <p:nvPr/>
        </p:nvSpPr>
        <p:spPr>
          <a:xfrm>
            <a:off x="619128" y="4625693"/>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Untersuchung der Entwicklungspfade und der Evolution </a:t>
            </a:r>
          </a:p>
          <a:p>
            <a:pPr algn="ctr"/>
            <a:r>
              <a:rPr lang="de-DE" sz="1200" i="1" dirty="0">
                <a:solidFill>
                  <a:schemeClr val="tx1"/>
                </a:solidFill>
                <a:latin typeface="Roboto Condensed Light" panose="02000000000000000000" pitchFamily="2" charset="0"/>
                <a:ea typeface="Roboto Condensed Light" panose="02000000000000000000" pitchFamily="2" charset="0"/>
              </a:rPr>
              <a:t>technologischer Themen</a:t>
            </a:r>
          </a:p>
        </p:txBody>
      </p:sp>
      <p:sp>
        <p:nvSpPr>
          <p:cNvPr id="19" name="Rechteck: abgerundete Ecken 18">
            <a:extLst>
              <a:ext uri="{FF2B5EF4-FFF2-40B4-BE49-F238E27FC236}">
                <a16:creationId xmlns:a16="http://schemas.microsoft.com/office/drawing/2014/main" id="{F53F95AD-4B64-45B3-AF7D-574F05FC984E}"/>
              </a:ext>
            </a:extLst>
          </p:cNvPr>
          <p:cNvSpPr/>
          <p:nvPr/>
        </p:nvSpPr>
        <p:spPr>
          <a:xfrm>
            <a:off x="3361212" y="4618312"/>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a:solidFill>
                  <a:schemeClr val="tx1"/>
                </a:solidFill>
                <a:latin typeface="Roboto Condensed" panose="02000000000000000000" pitchFamily="2" charset="0"/>
                <a:ea typeface="Roboto Condensed" panose="02000000000000000000" pitchFamily="2" charset="0"/>
              </a:rPr>
              <a:t>Chancenanalyse</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Bewertung neuer Technologien hinsichtl. Machbarkeit, Marktpotenzial &amp; Wettbewerbsvorteilen</a:t>
            </a:r>
          </a:p>
        </p:txBody>
      </p:sp>
      <p:sp>
        <p:nvSpPr>
          <p:cNvPr id="20" name="Rechteck: abgerundete Ecken 19">
            <a:extLst>
              <a:ext uri="{FF2B5EF4-FFF2-40B4-BE49-F238E27FC236}">
                <a16:creationId xmlns:a16="http://schemas.microsoft.com/office/drawing/2014/main" id="{74CB6374-8BCF-476A-B885-A52F0BDD5FFF}"/>
              </a:ext>
            </a:extLst>
          </p:cNvPr>
          <p:cNvSpPr/>
          <p:nvPr/>
        </p:nvSpPr>
        <p:spPr>
          <a:xfrm>
            <a:off x="6130379" y="4618311"/>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err="1">
                <a:solidFill>
                  <a:schemeClr val="tx1"/>
                </a:solidFill>
                <a:latin typeface="Roboto Condensed" panose="02000000000000000000" pitchFamily="2" charset="0"/>
                <a:ea typeface="Roboto Condensed" panose="02000000000000000000" pitchFamily="2" charset="0"/>
              </a:rPr>
              <a:t>prognose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Systematische Vorhersage zukünftiger technologischer Entwicklungen mithilfe </a:t>
            </a:r>
            <a:r>
              <a:rPr lang="de-DE" sz="1200" i="1" dirty="0" err="1">
                <a:solidFill>
                  <a:schemeClr val="tx1"/>
                </a:solidFill>
                <a:latin typeface="Roboto Condensed Light" panose="02000000000000000000" pitchFamily="2" charset="0"/>
                <a:ea typeface="Roboto Condensed Light" panose="02000000000000000000" pitchFamily="2" charset="0"/>
              </a:rPr>
              <a:t>quant</a:t>
            </a:r>
            <a:r>
              <a:rPr lang="de-DE" sz="1200" i="1" dirty="0">
                <a:solidFill>
                  <a:schemeClr val="tx1"/>
                </a:solidFill>
                <a:latin typeface="Roboto Condensed Light" panose="02000000000000000000" pitchFamily="2" charset="0"/>
                <a:ea typeface="Roboto Condensed Light" panose="02000000000000000000" pitchFamily="2" charset="0"/>
              </a:rPr>
              <a:t>. &amp; </a:t>
            </a:r>
            <a:r>
              <a:rPr lang="de-DE" sz="1200" i="1" dirty="0" err="1">
                <a:solidFill>
                  <a:schemeClr val="tx1"/>
                </a:solidFill>
                <a:latin typeface="Roboto Condensed Light" panose="02000000000000000000" pitchFamily="2" charset="0"/>
                <a:ea typeface="Roboto Condensed Light" panose="02000000000000000000" pitchFamily="2" charset="0"/>
              </a:rPr>
              <a:t>qual</a:t>
            </a:r>
            <a:r>
              <a:rPr lang="de-DE" sz="1200" i="1" dirty="0">
                <a:solidFill>
                  <a:schemeClr val="tx1"/>
                </a:solidFill>
                <a:latin typeface="Roboto Condensed Light" panose="02000000000000000000" pitchFamily="2" charset="0"/>
                <a:ea typeface="Roboto Condensed Light" panose="02000000000000000000" pitchFamily="2" charset="0"/>
              </a:rPr>
              <a:t>. Methoden</a:t>
            </a:r>
          </a:p>
        </p:txBody>
      </p:sp>
      <p:sp>
        <p:nvSpPr>
          <p:cNvPr id="21" name="Rechteck: abgerundete Ecken 20">
            <a:extLst>
              <a:ext uri="{FF2B5EF4-FFF2-40B4-BE49-F238E27FC236}">
                <a16:creationId xmlns:a16="http://schemas.microsoft.com/office/drawing/2014/main" id="{93F2864A-2AEB-46AF-B17E-2F979B3FB0B9}"/>
              </a:ext>
            </a:extLst>
          </p:cNvPr>
          <p:cNvSpPr/>
          <p:nvPr/>
        </p:nvSpPr>
        <p:spPr>
          <a:xfrm>
            <a:off x="8910976" y="4618311"/>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Analyse </a:t>
            </a:r>
            <a:r>
              <a:rPr lang="de-DE" sz="1400" dirty="0" err="1">
                <a:solidFill>
                  <a:schemeClr val="tx1"/>
                </a:solidFill>
                <a:latin typeface="Roboto Condensed" panose="02000000000000000000" pitchFamily="2" charset="0"/>
                <a:ea typeface="Roboto Condensed" panose="02000000000000000000" pitchFamily="2" charset="0"/>
              </a:rPr>
              <a:t>gesellschaftl</a:t>
            </a:r>
            <a:r>
              <a:rPr lang="de-DE" sz="1400" dirty="0">
                <a:solidFill>
                  <a:schemeClr val="tx1"/>
                </a:solidFill>
                <a:latin typeface="Roboto Condensed" panose="02000000000000000000" pitchFamily="2" charset="0"/>
                <a:ea typeface="Roboto Condensed" panose="02000000000000000000" pitchFamily="2" charset="0"/>
              </a:rPr>
              <a:t>. Auswirkungen</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Untersuchung der Auswirkungen neuer Technologien auf </a:t>
            </a:r>
            <a:r>
              <a:rPr lang="de-DE" sz="1200" i="1" dirty="0" err="1">
                <a:solidFill>
                  <a:schemeClr val="tx1"/>
                </a:solidFill>
                <a:latin typeface="Roboto Condensed Light" panose="02000000000000000000" pitchFamily="2" charset="0"/>
                <a:ea typeface="Roboto Condensed Light" panose="02000000000000000000" pitchFamily="2" charset="0"/>
              </a:rPr>
              <a:t>gesellschaftl</a:t>
            </a:r>
            <a:r>
              <a:rPr lang="de-DE" sz="1200" i="1" dirty="0">
                <a:solidFill>
                  <a:schemeClr val="tx1"/>
                </a:solidFill>
                <a:latin typeface="Roboto Condensed Light" panose="02000000000000000000" pitchFamily="2" charset="0"/>
                <a:ea typeface="Roboto Condensed Light" panose="02000000000000000000" pitchFamily="2" charset="0"/>
              </a:rPr>
              <a:t>. Strukturen, Werte, Verhalten etc.</a:t>
            </a:r>
          </a:p>
        </p:txBody>
      </p:sp>
      <p:sp>
        <p:nvSpPr>
          <p:cNvPr id="22" name="Rechteck: abgerundete Ecken 21">
            <a:extLst>
              <a:ext uri="{FF2B5EF4-FFF2-40B4-BE49-F238E27FC236}">
                <a16:creationId xmlns:a16="http://schemas.microsoft.com/office/drawing/2014/main" id="{EE305B70-AC9C-4634-8BCF-3B8EA964E1D7}"/>
              </a:ext>
            </a:extLst>
          </p:cNvPr>
          <p:cNvSpPr/>
          <p:nvPr/>
        </p:nvSpPr>
        <p:spPr>
          <a:xfrm>
            <a:off x="619128" y="2971961"/>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konvergenz</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 Verschmelzung von Technologien, wodurch neue Technologien oder Anwendungen entstehen</a:t>
            </a:r>
          </a:p>
        </p:txBody>
      </p:sp>
      <p:sp>
        <p:nvSpPr>
          <p:cNvPr id="23" name="Rechteck: abgerundete Ecken 22">
            <a:extLst>
              <a:ext uri="{FF2B5EF4-FFF2-40B4-BE49-F238E27FC236}">
                <a16:creationId xmlns:a16="http://schemas.microsoft.com/office/drawing/2014/main" id="{B8CE4444-1B59-4226-A963-58B16F107952}"/>
              </a:ext>
            </a:extLst>
          </p:cNvPr>
          <p:cNvSpPr/>
          <p:nvPr/>
        </p:nvSpPr>
        <p:spPr>
          <a:xfrm>
            <a:off x="3361212"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Roadmapping</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err="1">
                <a:solidFill>
                  <a:schemeClr val="tx1"/>
                </a:solidFill>
                <a:latin typeface="Roboto Condensed Light" panose="02000000000000000000" pitchFamily="2" charset="0"/>
                <a:ea typeface="Roboto Condensed Light" panose="02000000000000000000" pitchFamily="2" charset="0"/>
              </a:rPr>
              <a:t>Datenbas</a:t>
            </a:r>
            <a:r>
              <a:rPr lang="de-DE" sz="1200" i="1" dirty="0">
                <a:solidFill>
                  <a:schemeClr val="tx1"/>
                </a:solidFill>
                <a:latin typeface="Roboto Condensed Light" panose="02000000000000000000" pitchFamily="2" charset="0"/>
                <a:ea typeface="Roboto Condensed Light" panose="02000000000000000000" pitchFamily="2" charset="0"/>
              </a:rPr>
              <a:t>. Erstellung von Technologie-Roadmaps (Verknüpfung von Trends, Märkten &amp;  Anwendungen)</a:t>
            </a:r>
          </a:p>
        </p:txBody>
      </p:sp>
      <p:sp>
        <p:nvSpPr>
          <p:cNvPr id="24" name="Rechteck: abgerundete Ecken 23">
            <a:extLst>
              <a:ext uri="{FF2B5EF4-FFF2-40B4-BE49-F238E27FC236}">
                <a16:creationId xmlns:a16="http://schemas.microsoft.com/office/drawing/2014/main" id="{3D338CE4-AE6D-4FCD-A92E-E8E7B9B23CA6}"/>
              </a:ext>
            </a:extLst>
          </p:cNvPr>
          <p:cNvSpPr/>
          <p:nvPr/>
        </p:nvSpPr>
        <p:spPr>
          <a:xfrm>
            <a:off x="6130379"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Akteurs-</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400" dirty="0">
                <a:solidFill>
                  <a:schemeClr val="tx1"/>
                </a:solidFill>
                <a:latin typeface="Roboto Condensed" panose="02000000000000000000" pitchFamily="2" charset="0"/>
                <a:ea typeface="Roboto Condensed" panose="02000000000000000000" pitchFamily="2" charset="0"/>
              </a:rPr>
              <a:t> </a:t>
            </a:r>
            <a:r>
              <a:rPr lang="de-DE" sz="1200" i="1" dirty="0">
                <a:solidFill>
                  <a:schemeClr val="tx1"/>
                </a:solidFill>
                <a:latin typeface="Roboto Condensed Light" panose="02000000000000000000" pitchFamily="2" charset="0"/>
                <a:ea typeface="Roboto Condensed Light" panose="02000000000000000000" pitchFamily="2" charset="0"/>
              </a:rPr>
              <a:t>Identifikation und Analyse relevanter Akteure in einem Technologiefeld, </a:t>
            </a:r>
          </a:p>
          <a:p>
            <a:pPr algn="ctr"/>
            <a:r>
              <a:rPr lang="de-DE" sz="1200" i="1" dirty="0">
                <a:solidFill>
                  <a:schemeClr val="tx1"/>
                </a:solidFill>
                <a:latin typeface="Roboto Condensed Light" panose="02000000000000000000" pitchFamily="2" charset="0"/>
                <a:ea typeface="Roboto Condensed Light" panose="02000000000000000000" pitchFamily="2" charset="0"/>
              </a:rPr>
              <a:t>z. B. Wettbewerber, Partner etc.</a:t>
            </a:r>
            <a:endParaRPr lang="de-DE" sz="1400" i="1" dirty="0">
              <a:solidFill>
                <a:schemeClr val="tx1"/>
              </a:solidFill>
              <a:latin typeface="Roboto Condensed Light" panose="02000000000000000000" pitchFamily="2" charset="0"/>
              <a:ea typeface="Roboto Condensed Light" panose="02000000000000000000" pitchFamily="2" charset="0"/>
            </a:endParaRPr>
          </a:p>
        </p:txBody>
      </p:sp>
      <p:sp>
        <p:nvSpPr>
          <p:cNvPr id="25" name="Rechteck: abgerundete Ecken 24">
            <a:extLst>
              <a:ext uri="{FF2B5EF4-FFF2-40B4-BE49-F238E27FC236}">
                <a16:creationId xmlns:a16="http://schemas.microsoft.com/office/drawing/2014/main" id="{0E25458A-80F2-4D5D-B036-32550112F1CA}"/>
              </a:ext>
            </a:extLst>
          </p:cNvPr>
          <p:cNvSpPr/>
          <p:nvPr/>
        </p:nvSpPr>
        <p:spPr>
          <a:xfrm>
            <a:off x="8910976"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Lebenszyklus-</a:t>
            </a:r>
          </a:p>
          <a:p>
            <a:pPr algn="ct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Bewertung des Reifegrades bzw. der Position einer Technologie innerhalb ihres Lebenszyklus</a:t>
            </a:r>
          </a:p>
        </p:txBody>
      </p:sp>
      <p:sp>
        <p:nvSpPr>
          <p:cNvPr id="5" name="Flussdiagramm: Verbinder 4">
            <a:extLst>
              <a:ext uri="{FF2B5EF4-FFF2-40B4-BE49-F238E27FC236}">
                <a16:creationId xmlns:a16="http://schemas.microsoft.com/office/drawing/2014/main" id="{DB2760B7-2748-43D5-A551-6AB121A58A54}"/>
              </a:ext>
            </a:extLst>
          </p:cNvPr>
          <p:cNvSpPr/>
          <p:nvPr/>
        </p:nvSpPr>
        <p:spPr>
          <a:xfrm>
            <a:off x="422476"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a:t>
            </a:r>
          </a:p>
        </p:txBody>
      </p:sp>
      <p:sp>
        <p:nvSpPr>
          <p:cNvPr id="27" name="Flussdiagramm: Verbinder 26">
            <a:extLst>
              <a:ext uri="{FF2B5EF4-FFF2-40B4-BE49-F238E27FC236}">
                <a16:creationId xmlns:a16="http://schemas.microsoft.com/office/drawing/2014/main" id="{924A0154-7976-41EE-8DE1-DFD91DCE32DE}"/>
              </a:ext>
            </a:extLst>
          </p:cNvPr>
          <p:cNvSpPr/>
          <p:nvPr/>
        </p:nvSpPr>
        <p:spPr>
          <a:xfrm>
            <a:off x="3167769"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2</a:t>
            </a:r>
          </a:p>
        </p:txBody>
      </p:sp>
      <p:sp>
        <p:nvSpPr>
          <p:cNvPr id="28" name="Flussdiagramm: Verbinder 27">
            <a:extLst>
              <a:ext uri="{FF2B5EF4-FFF2-40B4-BE49-F238E27FC236}">
                <a16:creationId xmlns:a16="http://schemas.microsoft.com/office/drawing/2014/main" id="{7B462B94-8AB2-4934-BB5F-A3AD69A657CE}"/>
              </a:ext>
            </a:extLst>
          </p:cNvPr>
          <p:cNvSpPr/>
          <p:nvPr/>
        </p:nvSpPr>
        <p:spPr>
          <a:xfrm>
            <a:off x="5931956"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3</a:t>
            </a:r>
          </a:p>
        </p:txBody>
      </p:sp>
      <p:sp>
        <p:nvSpPr>
          <p:cNvPr id="29" name="Flussdiagramm: Verbinder 28">
            <a:extLst>
              <a:ext uri="{FF2B5EF4-FFF2-40B4-BE49-F238E27FC236}">
                <a16:creationId xmlns:a16="http://schemas.microsoft.com/office/drawing/2014/main" id="{FBB1BD0A-5D2B-4D36-B4DB-BC57E99A2315}"/>
              </a:ext>
            </a:extLst>
          </p:cNvPr>
          <p:cNvSpPr/>
          <p:nvPr/>
        </p:nvSpPr>
        <p:spPr>
          <a:xfrm>
            <a:off x="8691518"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4</a:t>
            </a:r>
          </a:p>
        </p:txBody>
      </p:sp>
      <p:sp>
        <p:nvSpPr>
          <p:cNvPr id="30" name="Flussdiagramm: Verbinder 29">
            <a:extLst>
              <a:ext uri="{FF2B5EF4-FFF2-40B4-BE49-F238E27FC236}">
                <a16:creationId xmlns:a16="http://schemas.microsoft.com/office/drawing/2014/main" id="{47E5A6B1-FD6F-4651-99C9-CC2DEC0397E7}"/>
              </a:ext>
            </a:extLst>
          </p:cNvPr>
          <p:cNvSpPr/>
          <p:nvPr/>
        </p:nvSpPr>
        <p:spPr>
          <a:xfrm>
            <a:off x="422476"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5</a:t>
            </a:r>
          </a:p>
        </p:txBody>
      </p:sp>
      <p:sp>
        <p:nvSpPr>
          <p:cNvPr id="31" name="Flussdiagramm: Verbinder 30">
            <a:extLst>
              <a:ext uri="{FF2B5EF4-FFF2-40B4-BE49-F238E27FC236}">
                <a16:creationId xmlns:a16="http://schemas.microsoft.com/office/drawing/2014/main" id="{3756E1BC-5331-4CB2-9662-427BD5D57F62}"/>
              </a:ext>
            </a:extLst>
          </p:cNvPr>
          <p:cNvSpPr/>
          <p:nvPr/>
        </p:nvSpPr>
        <p:spPr>
          <a:xfrm>
            <a:off x="3167769"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6</a:t>
            </a:r>
          </a:p>
        </p:txBody>
      </p:sp>
      <p:sp>
        <p:nvSpPr>
          <p:cNvPr id="32" name="Flussdiagramm: Verbinder 31">
            <a:extLst>
              <a:ext uri="{FF2B5EF4-FFF2-40B4-BE49-F238E27FC236}">
                <a16:creationId xmlns:a16="http://schemas.microsoft.com/office/drawing/2014/main" id="{2346CED5-E6E4-4333-9D79-B6A43995A963}"/>
              </a:ext>
            </a:extLst>
          </p:cNvPr>
          <p:cNvSpPr/>
          <p:nvPr/>
        </p:nvSpPr>
        <p:spPr>
          <a:xfrm>
            <a:off x="5931956"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7</a:t>
            </a:r>
          </a:p>
        </p:txBody>
      </p:sp>
      <p:sp>
        <p:nvSpPr>
          <p:cNvPr id="33" name="Flussdiagramm: Verbinder 32">
            <a:extLst>
              <a:ext uri="{FF2B5EF4-FFF2-40B4-BE49-F238E27FC236}">
                <a16:creationId xmlns:a16="http://schemas.microsoft.com/office/drawing/2014/main" id="{1ADDC1D0-906F-4E04-A9CA-B4D6C9BECEDD}"/>
              </a:ext>
            </a:extLst>
          </p:cNvPr>
          <p:cNvSpPr/>
          <p:nvPr/>
        </p:nvSpPr>
        <p:spPr>
          <a:xfrm>
            <a:off x="8691518"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8</a:t>
            </a:r>
          </a:p>
        </p:txBody>
      </p:sp>
      <p:sp>
        <p:nvSpPr>
          <p:cNvPr id="34" name="Flussdiagramm: Verbinder 33">
            <a:extLst>
              <a:ext uri="{FF2B5EF4-FFF2-40B4-BE49-F238E27FC236}">
                <a16:creationId xmlns:a16="http://schemas.microsoft.com/office/drawing/2014/main" id="{DBC61FB5-F069-4C90-A0B9-DB2EA47F5245}"/>
              </a:ext>
            </a:extLst>
          </p:cNvPr>
          <p:cNvSpPr/>
          <p:nvPr/>
        </p:nvSpPr>
        <p:spPr>
          <a:xfrm>
            <a:off x="422476"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9</a:t>
            </a:r>
          </a:p>
        </p:txBody>
      </p:sp>
      <p:sp>
        <p:nvSpPr>
          <p:cNvPr id="37" name="Flussdiagramm: Verbinder 36">
            <a:extLst>
              <a:ext uri="{FF2B5EF4-FFF2-40B4-BE49-F238E27FC236}">
                <a16:creationId xmlns:a16="http://schemas.microsoft.com/office/drawing/2014/main" id="{FABB5AD6-5DD3-4C6D-BC2E-EF0457237D8A}"/>
              </a:ext>
            </a:extLst>
          </p:cNvPr>
          <p:cNvSpPr/>
          <p:nvPr/>
        </p:nvSpPr>
        <p:spPr>
          <a:xfrm>
            <a:off x="3167769"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10</a:t>
            </a:r>
          </a:p>
        </p:txBody>
      </p:sp>
      <p:sp>
        <p:nvSpPr>
          <p:cNvPr id="38" name="Flussdiagramm: Verbinder 37">
            <a:extLst>
              <a:ext uri="{FF2B5EF4-FFF2-40B4-BE49-F238E27FC236}">
                <a16:creationId xmlns:a16="http://schemas.microsoft.com/office/drawing/2014/main" id="{93D52C4F-9A50-49A9-B93C-F4483F368845}"/>
              </a:ext>
            </a:extLst>
          </p:cNvPr>
          <p:cNvSpPr/>
          <p:nvPr/>
        </p:nvSpPr>
        <p:spPr>
          <a:xfrm>
            <a:off x="5931956"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11</a:t>
            </a:r>
          </a:p>
        </p:txBody>
      </p:sp>
      <p:sp>
        <p:nvSpPr>
          <p:cNvPr id="39" name="Flussdiagramm: Verbinder 38">
            <a:extLst>
              <a:ext uri="{FF2B5EF4-FFF2-40B4-BE49-F238E27FC236}">
                <a16:creationId xmlns:a16="http://schemas.microsoft.com/office/drawing/2014/main" id="{2FDCFC96-388B-4F53-8EDE-D3618E2833E7}"/>
              </a:ext>
            </a:extLst>
          </p:cNvPr>
          <p:cNvSpPr/>
          <p:nvPr/>
        </p:nvSpPr>
        <p:spPr>
          <a:xfrm>
            <a:off x="8691518"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12</a:t>
            </a:r>
          </a:p>
        </p:txBody>
      </p:sp>
      <p:cxnSp>
        <p:nvCxnSpPr>
          <p:cNvPr id="49" name="Gerade Verbindung 29">
            <a:extLst>
              <a:ext uri="{FF2B5EF4-FFF2-40B4-BE49-F238E27FC236}">
                <a16:creationId xmlns:a16="http://schemas.microsoft.com/office/drawing/2014/main" id="{FA643AEE-6751-4733-A1E5-1CDC2ED52057}"/>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0" name="Rechteck 39">
            <a:extLst>
              <a:ext uri="{FF2B5EF4-FFF2-40B4-BE49-F238E27FC236}">
                <a16:creationId xmlns:a16="http://schemas.microsoft.com/office/drawing/2014/main" id="{F3593A2D-2750-43C7-A05A-7729BF60A593}"/>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Ellermann et al. (2024)</a:t>
            </a:r>
          </a:p>
        </p:txBody>
      </p:sp>
    </p:spTree>
    <p:extLst>
      <p:ext uri="{BB962C8B-B14F-4D97-AF65-F5344CB8AC3E}">
        <p14:creationId xmlns:p14="http://schemas.microsoft.com/office/powerpoint/2010/main" val="72002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5"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Use Cases KI- und datengetriebene Methoden in der Technologiefrüherkennung (Forschungsthemen) </a:t>
            </a:r>
          </a:p>
        </p:txBody>
      </p:sp>
      <p:cxnSp>
        <p:nvCxnSpPr>
          <p:cNvPr id="36" name="Gerade Verbindung 29">
            <a:extLst>
              <a:ext uri="{FF2B5EF4-FFF2-40B4-BE49-F238E27FC236}">
                <a16:creationId xmlns:a16="http://schemas.microsoft.com/office/drawing/2014/main" id="{A282A0E6-8A44-45B0-BE1D-A9ACAB39F985}"/>
              </a:ext>
            </a:extLst>
          </p:cNvPr>
          <p:cNvCxnSpPr>
            <a:cxnSpLocks/>
          </p:cNvCxnSpPr>
          <p:nvPr/>
        </p:nvCxnSpPr>
        <p:spPr>
          <a:xfrm flipH="1">
            <a:off x="700152" y="6098166"/>
            <a:ext cx="10616400" cy="0"/>
          </a:xfrm>
          <a:prstGeom prst="line">
            <a:avLst/>
          </a:prstGeom>
          <a:ln w="19050">
            <a:noFill/>
          </a:ln>
          <a:effectLst/>
        </p:spPr>
        <p:style>
          <a:lnRef idx="2">
            <a:schemeClr val="accent1"/>
          </a:lnRef>
          <a:fillRef idx="0">
            <a:schemeClr val="accent1"/>
          </a:fillRef>
          <a:effectRef idx="1">
            <a:schemeClr val="accent1"/>
          </a:effectRef>
          <a:fontRef idx="minor">
            <a:schemeClr val="tx1"/>
          </a:fontRef>
        </p:style>
      </p:cxnSp>
      <p:sp>
        <p:nvSpPr>
          <p:cNvPr id="4" name="Rechteck: abgerundete Ecken 3">
            <a:extLst>
              <a:ext uri="{FF2B5EF4-FFF2-40B4-BE49-F238E27FC236}">
                <a16:creationId xmlns:a16="http://schemas.microsoft.com/office/drawing/2014/main" id="{CD4FEEA2-13E6-47D3-9EB7-CED07DE0417A}"/>
              </a:ext>
            </a:extLst>
          </p:cNvPr>
          <p:cNvSpPr/>
          <p:nvPr/>
        </p:nvSpPr>
        <p:spPr>
          <a:xfrm>
            <a:off x="619128"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Identifikation</a:t>
            </a:r>
          </a:p>
          <a:p>
            <a:pPr algn="ctr"/>
            <a:r>
              <a:rPr lang="de-DE" sz="1400" dirty="0">
                <a:solidFill>
                  <a:schemeClr val="tx1"/>
                </a:solidFill>
                <a:latin typeface="Roboto Condensed" panose="02000000000000000000" pitchFamily="2" charset="0"/>
                <a:ea typeface="Roboto Condensed" panose="02000000000000000000" pitchFamily="2" charset="0"/>
              </a:rPr>
              <a:t> aufkommender Technologien </a:t>
            </a: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Systematische Erkennung und Bewertung neuer Technologien mit hohem Zukunftspotenzial</a:t>
            </a:r>
          </a:p>
        </p:txBody>
      </p:sp>
      <p:sp>
        <p:nvSpPr>
          <p:cNvPr id="15" name="Rechteck: abgerundete Ecken 14">
            <a:extLst>
              <a:ext uri="{FF2B5EF4-FFF2-40B4-BE49-F238E27FC236}">
                <a16:creationId xmlns:a16="http://schemas.microsoft.com/office/drawing/2014/main" id="{0E47BE98-36FA-4CD4-A587-29A48B9F7AC6}"/>
              </a:ext>
            </a:extLst>
          </p:cNvPr>
          <p:cNvSpPr/>
          <p:nvPr/>
        </p:nvSpPr>
        <p:spPr>
          <a:xfrm>
            <a:off x="3361212" y="1318230"/>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Identifikation </a:t>
            </a:r>
          </a:p>
          <a:p>
            <a:pPr algn="ctr"/>
            <a:r>
              <a:rPr lang="de-DE" sz="1400" dirty="0">
                <a:solidFill>
                  <a:schemeClr val="tx1"/>
                </a:solidFill>
                <a:latin typeface="Roboto Condensed" panose="02000000000000000000" pitchFamily="2" charset="0"/>
                <a:ea typeface="Roboto Condensed" panose="02000000000000000000" pitchFamily="2" charset="0"/>
              </a:rPr>
              <a:t>schwacher Signale </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Früherkennung von Diskontinuitäten durch die Identifikation schwacher Signale im Forschungsraum</a:t>
            </a:r>
          </a:p>
        </p:txBody>
      </p:sp>
      <p:sp>
        <p:nvSpPr>
          <p:cNvPr id="16" name="Rechteck: abgerundete Ecken 15">
            <a:extLst>
              <a:ext uri="{FF2B5EF4-FFF2-40B4-BE49-F238E27FC236}">
                <a16:creationId xmlns:a16="http://schemas.microsoft.com/office/drawing/2014/main" id="{ACC3CC70-1AC4-45B4-B5D5-F978AB4E5AFE}"/>
              </a:ext>
            </a:extLst>
          </p:cNvPr>
          <p:cNvSpPr/>
          <p:nvPr/>
        </p:nvSpPr>
        <p:spPr>
          <a:xfrm>
            <a:off x="6130379"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Trend-</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detektion</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Identifikation von Entwicklungen, Anwendungsfeldern &amp; technologischer Durchbrüche durch Musteranalyse</a:t>
            </a:r>
          </a:p>
        </p:txBody>
      </p:sp>
      <p:sp>
        <p:nvSpPr>
          <p:cNvPr id="17" name="Rechteck: abgerundete Ecken 16">
            <a:extLst>
              <a:ext uri="{FF2B5EF4-FFF2-40B4-BE49-F238E27FC236}">
                <a16:creationId xmlns:a16="http://schemas.microsoft.com/office/drawing/2014/main" id="{9A0C140E-D7C7-4330-815A-6ABAE34F3835}"/>
              </a:ext>
            </a:extLst>
          </p:cNvPr>
          <p:cNvSpPr/>
          <p:nvPr/>
        </p:nvSpPr>
        <p:spPr>
          <a:xfrm>
            <a:off x="8910976" y="1318229"/>
            <a:ext cx="2549793" cy="1397798"/>
          </a:xfrm>
          <a:prstGeom prst="roundRect">
            <a:avLst/>
          </a:prstGeom>
          <a:solidFill>
            <a:schemeClr val="bg1">
              <a:lumMod val="95000"/>
            </a:schemeClr>
          </a:solidFill>
          <a:ln w="19050">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a:solidFill>
                  <a:schemeClr val="tx1"/>
                </a:solidFill>
                <a:latin typeface="Roboto Condensed" panose="02000000000000000000" pitchFamily="2" charset="0"/>
                <a:ea typeface="Roboto Condensed" panose="02000000000000000000" pitchFamily="2" charset="0"/>
              </a:rPr>
              <a:t>Monitoring </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Beobachtung und Analyse der Entwicklung einer Technologie über einen längeren Zeitraum</a:t>
            </a:r>
          </a:p>
        </p:txBody>
      </p:sp>
      <p:sp>
        <p:nvSpPr>
          <p:cNvPr id="18" name="Rechteck: abgerundete Ecken 17">
            <a:extLst>
              <a:ext uri="{FF2B5EF4-FFF2-40B4-BE49-F238E27FC236}">
                <a16:creationId xmlns:a16="http://schemas.microsoft.com/office/drawing/2014/main" id="{43FEB6D8-322A-4963-83DB-C4533F123C33}"/>
              </a:ext>
            </a:extLst>
          </p:cNvPr>
          <p:cNvSpPr/>
          <p:nvPr/>
        </p:nvSpPr>
        <p:spPr>
          <a:xfrm>
            <a:off x="619128" y="4625693"/>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Untersuchung der Entwicklungspfade und der Evolution </a:t>
            </a:r>
          </a:p>
          <a:p>
            <a:pPr algn="ctr"/>
            <a:r>
              <a:rPr lang="de-DE" sz="1200" i="1" dirty="0">
                <a:solidFill>
                  <a:schemeClr val="tx1"/>
                </a:solidFill>
                <a:latin typeface="Roboto Condensed Light" panose="02000000000000000000" pitchFamily="2" charset="0"/>
                <a:ea typeface="Roboto Condensed Light" panose="02000000000000000000" pitchFamily="2" charset="0"/>
              </a:rPr>
              <a:t>technologischer Themen</a:t>
            </a:r>
          </a:p>
        </p:txBody>
      </p:sp>
      <p:sp>
        <p:nvSpPr>
          <p:cNvPr id="19" name="Rechteck: abgerundete Ecken 18">
            <a:extLst>
              <a:ext uri="{FF2B5EF4-FFF2-40B4-BE49-F238E27FC236}">
                <a16:creationId xmlns:a16="http://schemas.microsoft.com/office/drawing/2014/main" id="{F53F95AD-4B64-45B3-AF7D-574F05FC984E}"/>
              </a:ext>
            </a:extLst>
          </p:cNvPr>
          <p:cNvSpPr/>
          <p:nvPr/>
        </p:nvSpPr>
        <p:spPr>
          <a:xfrm>
            <a:off x="3361212" y="4618312"/>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a:solidFill>
                  <a:schemeClr val="tx1"/>
                </a:solidFill>
                <a:latin typeface="Roboto Condensed" panose="02000000000000000000" pitchFamily="2" charset="0"/>
                <a:ea typeface="Roboto Condensed" panose="02000000000000000000" pitchFamily="2" charset="0"/>
              </a:rPr>
              <a:t>Chancenanalyse</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Bewertung neuer Technologien hinsichtl. Machbarkeit, Marktpotenzial &amp; Wettbewerbsvorteilen</a:t>
            </a:r>
          </a:p>
        </p:txBody>
      </p:sp>
      <p:sp>
        <p:nvSpPr>
          <p:cNvPr id="20" name="Rechteck: abgerundete Ecken 19">
            <a:extLst>
              <a:ext uri="{FF2B5EF4-FFF2-40B4-BE49-F238E27FC236}">
                <a16:creationId xmlns:a16="http://schemas.microsoft.com/office/drawing/2014/main" id="{74CB6374-8BCF-476A-B885-A52F0BDD5FFF}"/>
              </a:ext>
            </a:extLst>
          </p:cNvPr>
          <p:cNvSpPr/>
          <p:nvPr/>
        </p:nvSpPr>
        <p:spPr>
          <a:xfrm>
            <a:off x="6130379" y="4618311"/>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p>
          <a:p>
            <a:pPr algn="ctr"/>
            <a:r>
              <a:rPr lang="de-DE" sz="1400" dirty="0" err="1">
                <a:solidFill>
                  <a:schemeClr val="tx1"/>
                </a:solidFill>
                <a:latin typeface="Roboto Condensed" panose="02000000000000000000" pitchFamily="2" charset="0"/>
                <a:ea typeface="Roboto Condensed" panose="02000000000000000000" pitchFamily="2" charset="0"/>
              </a:rPr>
              <a:t>prognose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Systematische Vorhersage zukünftiger technologischer Entwicklungen mithilfe </a:t>
            </a:r>
            <a:r>
              <a:rPr lang="de-DE" sz="1200" i="1" dirty="0" err="1">
                <a:solidFill>
                  <a:schemeClr val="tx1"/>
                </a:solidFill>
                <a:latin typeface="Roboto Condensed Light" panose="02000000000000000000" pitchFamily="2" charset="0"/>
                <a:ea typeface="Roboto Condensed Light" panose="02000000000000000000" pitchFamily="2" charset="0"/>
              </a:rPr>
              <a:t>quant</a:t>
            </a:r>
            <a:r>
              <a:rPr lang="de-DE" sz="1200" i="1" dirty="0">
                <a:solidFill>
                  <a:schemeClr val="tx1"/>
                </a:solidFill>
                <a:latin typeface="Roboto Condensed Light" panose="02000000000000000000" pitchFamily="2" charset="0"/>
                <a:ea typeface="Roboto Condensed Light" panose="02000000000000000000" pitchFamily="2" charset="0"/>
              </a:rPr>
              <a:t>. &amp; </a:t>
            </a:r>
            <a:r>
              <a:rPr lang="de-DE" sz="1200" i="1" dirty="0" err="1">
                <a:solidFill>
                  <a:schemeClr val="tx1"/>
                </a:solidFill>
                <a:latin typeface="Roboto Condensed Light" panose="02000000000000000000" pitchFamily="2" charset="0"/>
                <a:ea typeface="Roboto Condensed Light" panose="02000000000000000000" pitchFamily="2" charset="0"/>
              </a:rPr>
              <a:t>qual</a:t>
            </a:r>
            <a:r>
              <a:rPr lang="de-DE" sz="1200" i="1" dirty="0">
                <a:solidFill>
                  <a:schemeClr val="tx1"/>
                </a:solidFill>
                <a:latin typeface="Roboto Condensed Light" panose="02000000000000000000" pitchFamily="2" charset="0"/>
                <a:ea typeface="Roboto Condensed Light" panose="02000000000000000000" pitchFamily="2" charset="0"/>
              </a:rPr>
              <a:t>. Methoden</a:t>
            </a:r>
          </a:p>
        </p:txBody>
      </p:sp>
      <p:sp>
        <p:nvSpPr>
          <p:cNvPr id="21" name="Rechteck: abgerundete Ecken 20">
            <a:extLst>
              <a:ext uri="{FF2B5EF4-FFF2-40B4-BE49-F238E27FC236}">
                <a16:creationId xmlns:a16="http://schemas.microsoft.com/office/drawing/2014/main" id="{93F2864A-2AEB-46AF-B17E-2F979B3FB0B9}"/>
              </a:ext>
            </a:extLst>
          </p:cNvPr>
          <p:cNvSpPr/>
          <p:nvPr/>
        </p:nvSpPr>
        <p:spPr>
          <a:xfrm>
            <a:off x="8910976" y="4618311"/>
            <a:ext cx="2549793" cy="1397798"/>
          </a:xfrm>
          <a:prstGeom prst="roundRect">
            <a:avLst/>
          </a:prstGeom>
          <a:solidFill>
            <a:schemeClr val="bg1">
              <a:lumMod val="95000"/>
            </a:schemeClr>
          </a:solidFill>
          <a:ln w="19050">
            <a:solidFill>
              <a:srgbClr val="90C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Analyse </a:t>
            </a:r>
            <a:r>
              <a:rPr lang="de-DE" sz="1400" dirty="0" err="1">
                <a:solidFill>
                  <a:schemeClr val="tx1"/>
                </a:solidFill>
                <a:latin typeface="Roboto Condensed" panose="02000000000000000000" pitchFamily="2" charset="0"/>
                <a:ea typeface="Roboto Condensed" panose="02000000000000000000" pitchFamily="2" charset="0"/>
              </a:rPr>
              <a:t>gesellschaftl</a:t>
            </a:r>
            <a:r>
              <a:rPr lang="de-DE" sz="1400" dirty="0">
                <a:solidFill>
                  <a:schemeClr val="tx1"/>
                </a:solidFill>
                <a:latin typeface="Roboto Condensed" panose="02000000000000000000" pitchFamily="2" charset="0"/>
                <a:ea typeface="Roboto Condensed" panose="02000000000000000000" pitchFamily="2" charset="0"/>
              </a:rPr>
              <a:t>. Auswirkungen</a:t>
            </a: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Untersuchung der Auswirkungen neuer Technologien auf </a:t>
            </a:r>
            <a:r>
              <a:rPr lang="de-DE" sz="1200" i="1" dirty="0" err="1">
                <a:solidFill>
                  <a:schemeClr val="tx1"/>
                </a:solidFill>
                <a:latin typeface="Roboto Condensed Light" panose="02000000000000000000" pitchFamily="2" charset="0"/>
                <a:ea typeface="Roboto Condensed Light" panose="02000000000000000000" pitchFamily="2" charset="0"/>
              </a:rPr>
              <a:t>gesellschaftl</a:t>
            </a:r>
            <a:r>
              <a:rPr lang="de-DE" sz="1200" i="1" dirty="0">
                <a:solidFill>
                  <a:schemeClr val="tx1"/>
                </a:solidFill>
                <a:latin typeface="Roboto Condensed Light" panose="02000000000000000000" pitchFamily="2" charset="0"/>
                <a:ea typeface="Roboto Condensed Light" panose="02000000000000000000" pitchFamily="2" charset="0"/>
              </a:rPr>
              <a:t>. Strukturen, Werte, Verhalten etc.</a:t>
            </a:r>
          </a:p>
        </p:txBody>
      </p:sp>
      <p:sp>
        <p:nvSpPr>
          <p:cNvPr id="22" name="Rechteck: abgerundete Ecken 21">
            <a:extLst>
              <a:ext uri="{FF2B5EF4-FFF2-40B4-BE49-F238E27FC236}">
                <a16:creationId xmlns:a16="http://schemas.microsoft.com/office/drawing/2014/main" id="{EE305B70-AC9C-4634-8BCF-3B8EA964E1D7}"/>
              </a:ext>
            </a:extLst>
          </p:cNvPr>
          <p:cNvSpPr/>
          <p:nvPr/>
        </p:nvSpPr>
        <p:spPr>
          <a:xfrm>
            <a:off x="619128" y="2971961"/>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konvergenz</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Light" panose="02000000000000000000" pitchFamily="2" charset="0"/>
              <a:ea typeface="Roboto Condensed Light"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 Verschmelzung von Technologien, wodurch neue Technologien oder Anwendungen entstehen</a:t>
            </a:r>
          </a:p>
        </p:txBody>
      </p:sp>
      <p:sp>
        <p:nvSpPr>
          <p:cNvPr id="23" name="Rechteck: abgerundete Ecken 22">
            <a:extLst>
              <a:ext uri="{FF2B5EF4-FFF2-40B4-BE49-F238E27FC236}">
                <a16:creationId xmlns:a16="http://schemas.microsoft.com/office/drawing/2014/main" id="{B8CE4444-1B59-4226-A963-58B16F107952}"/>
              </a:ext>
            </a:extLst>
          </p:cNvPr>
          <p:cNvSpPr/>
          <p:nvPr/>
        </p:nvSpPr>
        <p:spPr>
          <a:xfrm>
            <a:off x="3578922"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Technologie-</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Roadmapping</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err="1">
                <a:solidFill>
                  <a:schemeClr val="tx1"/>
                </a:solidFill>
                <a:latin typeface="Roboto Condensed Light" panose="02000000000000000000" pitchFamily="2" charset="0"/>
                <a:ea typeface="Roboto Condensed Light" panose="02000000000000000000" pitchFamily="2" charset="0"/>
              </a:rPr>
              <a:t>Datenbas</a:t>
            </a:r>
            <a:r>
              <a:rPr lang="de-DE" sz="1200" i="1" dirty="0">
                <a:solidFill>
                  <a:schemeClr val="tx1"/>
                </a:solidFill>
                <a:latin typeface="Roboto Condensed Light" panose="02000000000000000000" pitchFamily="2" charset="0"/>
                <a:ea typeface="Roboto Condensed Light" panose="02000000000000000000" pitchFamily="2" charset="0"/>
              </a:rPr>
              <a:t>. Erstellung von Technologie-Roadmaps (Verknüpfung von Trends,, Märkten &amp;  Anwendungen)</a:t>
            </a:r>
          </a:p>
        </p:txBody>
      </p:sp>
      <p:sp>
        <p:nvSpPr>
          <p:cNvPr id="24" name="Rechteck: abgerundete Ecken 23">
            <a:extLst>
              <a:ext uri="{FF2B5EF4-FFF2-40B4-BE49-F238E27FC236}">
                <a16:creationId xmlns:a16="http://schemas.microsoft.com/office/drawing/2014/main" id="{3D338CE4-AE6D-4FCD-A92E-E8E7B9B23CA6}"/>
              </a:ext>
            </a:extLst>
          </p:cNvPr>
          <p:cNvSpPr/>
          <p:nvPr/>
        </p:nvSpPr>
        <p:spPr>
          <a:xfrm>
            <a:off x="6348089"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Akteurs-</a:t>
            </a:r>
            <a:br>
              <a:rPr lang="de-DE" sz="1400" dirty="0">
                <a:solidFill>
                  <a:schemeClr val="tx1"/>
                </a:solidFill>
                <a:latin typeface="Roboto Condensed" panose="02000000000000000000" pitchFamily="2" charset="0"/>
                <a:ea typeface="Roboto Condensed" panose="02000000000000000000" pitchFamily="2" charset="0"/>
              </a:rPr>
            </a:b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400" dirty="0">
                <a:solidFill>
                  <a:schemeClr val="tx1"/>
                </a:solidFill>
                <a:latin typeface="Roboto Condensed" panose="02000000000000000000" pitchFamily="2" charset="0"/>
                <a:ea typeface="Roboto Condensed" panose="02000000000000000000" pitchFamily="2" charset="0"/>
              </a:rPr>
              <a:t> </a:t>
            </a:r>
            <a:r>
              <a:rPr lang="de-DE" sz="1200" i="1" dirty="0">
                <a:solidFill>
                  <a:schemeClr val="tx1"/>
                </a:solidFill>
                <a:latin typeface="Roboto Condensed Light" panose="02000000000000000000" pitchFamily="2" charset="0"/>
                <a:ea typeface="Roboto Condensed Light" panose="02000000000000000000" pitchFamily="2" charset="0"/>
              </a:rPr>
              <a:t>Identifikation und Analyse relevanter Akteure in einem Technologiefeld, </a:t>
            </a:r>
          </a:p>
          <a:p>
            <a:pPr algn="ctr"/>
            <a:r>
              <a:rPr lang="de-DE" sz="1200" i="1" dirty="0">
                <a:solidFill>
                  <a:schemeClr val="tx1"/>
                </a:solidFill>
                <a:latin typeface="Roboto Condensed Light" panose="02000000000000000000" pitchFamily="2" charset="0"/>
                <a:ea typeface="Roboto Condensed Light" panose="02000000000000000000" pitchFamily="2" charset="0"/>
              </a:rPr>
              <a:t>z. B. Wettbewerber, Partner etc.</a:t>
            </a:r>
            <a:endParaRPr lang="de-DE" sz="1400" i="1" dirty="0">
              <a:solidFill>
                <a:schemeClr val="tx1"/>
              </a:solidFill>
              <a:latin typeface="Roboto Condensed Light" panose="02000000000000000000" pitchFamily="2" charset="0"/>
              <a:ea typeface="Roboto Condensed Light" panose="02000000000000000000" pitchFamily="2" charset="0"/>
            </a:endParaRPr>
          </a:p>
        </p:txBody>
      </p:sp>
      <p:sp>
        <p:nvSpPr>
          <p:cNvPr id="25" name="Rechteck: abgerundete Ecken 24">
            <a:extLst>
              <a:ext uri="{FF2B5EF4-FFF2-40B4-BE49-F238E27FC236}">
                <a16:creationId xmlns:a16="http://schemas.microsoft.com/office/drawing/2014/main" id="{0E25458A-80F2-4D5D-B036-32550112F1CA}"/>
              </a:ext>
            </a:extLst>
          </p:cNvPr>
          <p:cNvSpPr/>
          <p:nvPr/>
        </p:nvSpPr>
        <p:spPr>
          <a:xfrm>
            <a:off x="8910976" y="2965845"/>
            <a:ext cx="2549793" cy="1397798"/>
          </a:xfrm>
          <a:prstGeom prst="roundRect">
            <a:avLst/>
          </a:prstGeom>
          <a:solidFill>
            <a:schemeClr val="bg1">
              <a:lumMod val="95000"/>
            </a:schemeClr>
          </a:solidFill>
          <a:ln w="19050">
            <a:solidFill>
              <a:srgbClr val="8EBF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latin typeface="Roboto Condensed" panose="02000000000000000000" pitchFamily="2" charset="0"/>
                <a:ea typeface="Roboto Condensed" panose="02000000000000000000" pitchFamily="2" charset="0"/>
              </a:rPr>
              <a:t>Lebenszyklus-</a:t>
            </a:r>
          </a:p>
          <a:p>
            <a:pPr algn="ctr"/>
            <a:r>
              <a:rPr lang="de-DE" sz="1400" dirty="0" err="1">
                <a:solidFill>
                  <a:schemeClr val="tx1"/>
                </a:solidFill>
                <a:latin typeface="Roboto Condensed" panose="02000000000000000000" pitchFamily="2" charset="0"/>
                <a:ea typeface="Roboto Condensed" panose="02000000000000000000" pitchFamily="2" charset="0"/>
              </a:rPr>
              <a:t>analyse</a:t>
            </a:r>
            <a:endParaRPr lang="de-DE" sz="1400" dirty="0">
              <a:solidFill>
                <a:schemeClr val="tx1"/>
              </a:solidFill>
              <a:latin typeface="Roboto Condensed" panose="02000000000000000000" pitchFamily="2" charset="0"/>
              <a:ea typeface="Roboto Condensed" panose="02000000000000000000" pitchFamily="2" charset="0"/>
            </a:endParaRPr>
          </a:p>
          <a:p>
            <a:pPr algn="ctr"/>
            <a:endParaRPr lang="de-DE" sz="1400" dirty="0">
              <a:solidFill>
                <a:schemeClr val="tx1"/>
              </a:solidFill>
              <a:latin typeface="Roboto Condensed" panose="02000000000000000000" pitchFamily="2" charset="0"/>
              <a:ea typeface="Roboto Condensed" panose="02000000000000000000" pitchFamily="2" charset="0"/>
            </a:endParaRPr>
          </a:p>
          <a:p>
            <a:pPr algn="ctr"/>
            <a:r>
              <a:rPr lang="de-DE" sz="1200" i="1" dirty="0">
                <a:solidFill>
                  <a:schemeClr val="tx1"/>
                </a:solidFill>
                <a:latin typeface="Roboto Condensed Light" panose="02000000000000000000" pitchFamily="2" charset="0"/>
                <a:ea typeface="Roboto Condensed Light" panose="02000000000000000000" pitchFamily="2" charset="0"/>
              </a:rPr>
              <a:t>Bewertung des Reifegrades bzw. der Position einer Technologie innerhalb ihres Lebenszyklus</a:t>
            </a:r>
          </a:p>
        </p:txBody>
      </p:sp>
      <p:sp>
        <p:nvSpPr>
          <p:cNvPr id="5" name="Flussdiagramm: Verbinder 4">
            <a:extLst>
              <a:ext uri="{FF2B5EF4-FFF2-40B4-BE49-F238E27FC236}">
                <a16:creationId xmlns:a16="http://schemas.microsoft.com/office/drawing/2014/main" id="{DB2760B7-2748-43D5-A551-6AB121A58A54}"/>
              </a:ext>
            </a:extLst>
          </p:cNvPr>
          <p:cNvSpPr/>
          <p:nvPr/>
        </p:nvSpPr>
        <p:spPr>
          <a:xfrm>
            <a:off x="422476"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a:t>
            </a:r>
          </a:p>
        </p:txBody>
      </p:sp>
      <p:sp>
        <p:nvSpPr>
          <p:cNvPr id="27" name="Flussdiagramm: Verbinder 26">
            <a:extLst>
              <a:ext uri="{FF2B5EF4-FFF2-40B4-BE49-F238E27FC236}">
                <a16:creationId xmlns:a16="http://schemas.microsoft.com/office/drawing/2014/main" id="{924A0154-7976-41EE-8DE1-DFD91DCE32DE}"/>
              </a:ext>
            </a:extLst>
          </p:cNvPr>
          <p:cNvSpPr/>
          <p:nvPr/>
        </p:nvSpPr>
        <p:spPr>
          <a:xfrm>
            <a:off x="3167769"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2</a:t>
            </a:r>
          </a:p>
        </p:txBody>
      </p:sp>
      <p:sp>
        <p:nvSpPr>
          <p:cNvPr id="28" name="Flussdiagramm: Verbinder 27">
            <a:extLst>
              <a:ext uri="{FF2B5EF4-FFF2-40B4-BE49-F238E27FC236}">
                <a16:creationId xmlns:a16="http://schemas.microsoft.com/office/drawing/2014/main" id="{7B462B94-8AB2-4934-BB5F-A3AD69A657CE}"/>
              </a:ext>
            </a:extLst>
          </p:cNvPr>
          <p:cNvSpPr/>
          <p:nvPr/>
        </p:nvSpPr>
        <p:spPr>
          <a:xfrm>
            <a:off x="5931956"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3</a:t>
            </a:r>
          </a:p>
        </p:txBody>
      </p:sp>
      <p:sp>
        <p:nvSpPr>
          <p:cNvPr id="29" name="Flussdiagramm: Verbinder 28">
            <a:extLst>
              <a:ext uri="{FF2B5EF4-FFF2-40B4-BE49-F238E27FC236}">
                <a16:creationId xmlns:a16="http://schemas.microsoft.com/office/drawing/2014/main" id="{FBB1BD0A-5D2B-4D36-B4DB-BC57E99A2315}"/>
              </a:ext>
            </a:extLst>
          </p:cNvPr>
          <p:cNvSpPr/>
          <p:nvPr/>
        </p:nvSpPr>
        <p:spPr>
          <a:xfrm>
            <a:off x="8691518" y="1242288"/>
            <a:ext cx="555352" cy="360000"/>
          </a:xfrm>
          <a:prstGeom prst="flowChartConnector">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4</a:t>
            </a:r>
          </a:p>
        </p:txBody>
      </p:sp>
      <p:sp>
        <p:nvSpPr>
          <p:cNvPr id="30" name="Flussdiagramm: Verbinder 29">
            <a:extLst>
              <a:ext uri="{FF2B5EF4-FFF2-40B4-BE49-F238E27FC236}">
                <a16:creationId xmlns:a16="http://schemas.microsoft.com/office/drawing/2014/main" id="{47E5A6B1-FD6F-4651-99C9-CC2DEC0397E7}"/>
              </a:ext>
            </a:extLst>
          </p:cNvPr>
          <p:cNvSpPr/>
          <p:nvPr/>
        </p:nvSpPr>
        <p:spPr>
          <a:xfrm>
            <a:off x="422476"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5</a:t>
            </a:r>
          </a:p>
        </p:txBody>
      </p:sp>
      <p:sp>
        <p:nvSpPr>
          <p:cNvPr id="31" name="Flussdiagramm: Verbinder 30">
            <a:extLst>
              <a:ext uri="{FF2B5EF4-FFF2-40B4-BE49-F238E27FC236}">
                <a16:creationId xmlns:a16="http://schemas.microsoft.com/office/drawing/2014/main" id="{3756E1BC-5331-4CB2-9662-427BD5D57F62}"/>
              </a:ext>
            </a:extLst>
          </p:cNvPr>
          <p:cNvSpPr/>
          <p:nvPr/>
        </p:nvSpPr>
        <p:spPr>
          <a:xfrm>
            <a:off x="3385479"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6</a:t>
            </a:r>
          </a:p>
        </p:txBody>
      </p:sp>
      <p:sp>
        <p:nvSpPr>
          <p:cNvPr id="32" name="Flussdiagramm: Verbinder 31">
            <a:extLst>
              <a:ext uri="{FF2B5EF4-FFF2-40B4-BE49-F238E27FC236}">
                <a16:creationId xmlns:a16="http://schemas.microsoft.com/office/drawing/2014/main" id="{2346CED5-E6E4-4333-9D79-B6A43995A963}"/>
              </a:ext>
            </a:extLst>
          </p:cNvPr>
          <p:cNvSpPr/>
          <p:nvPr/>
        </p:nvSpPr>
        <p:spPr>
          <a:xfrm>
            <a:off x="6149666"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7</a:t>
            </a:r>
          </a:p>
        </p:txBody>
      </p:sp>
      <p:sp>
        <p:nvSpPr>
          <p:cNvPr id="33" name="Flussdiagramm: Verbinder 32">
            <a:extLst>
              <a:ext uri="{FF2B5EF4-FFF2-40B4-BE49-F238E27FC236}">
                <a16:creationId xmlns:a16="http://schemas.microsoft.com/office/drawing/2014/main" id="{1ADDC1D0-906F-4E04-A9CA-B4D6C9BECEDD}"/>
              </a:ext>
            </a:extLst>
          </p:cNvPr>
          <p:cNvSpPr/>
          <p:nvPr/>
        </p:nvSpPr>
        <p:spPr>
          <a:xfrm>
            <a:off x="8909228" y="2885519"/>
            <a:ext cx="555352" cy="360000"/>
          </a:xfrm>
          <a:prstGeom prst="flowChartConnector">
            <a:avLst/>
          </a:prstGeom>
          <a:solidFill>
            <a:srgbClr val="88C6EE"/>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8</a:t>
            </a:r>
          </a:p>
        </p:txBody>
      </p:sp>
      <p:sp>
        <p:nvSpPr>
          <p:cNvPr id="34" name="Flussdiagramm: Verbinder 33">
            <a:extLst>
              <a:ext uri="{FF2B5EF4-FFF2-40B4-BE49-F238E27FC236}">
                <a16:creationId xmlns:a16="http://schemas.microsoft.com/office/drawing/2014/main" id="{DBC61FB5-F069-4C90-A0B9-DB2EA47F5245}"/>
              </a:ext>
            </a:extLst>
          </p:cNvPr>
          <p:cNvSpPr/>
          <p:nvPr/>
        </p:nvSpPr>
        <p:spPr>
          <a:xfrm>
            <a:off x="422476"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9</a:t>
            </a:r>
          </a:p>
        </p:txBody>
      </p:sp>
      <p:sp>
        <p:nvSpPr>
          <p:cNvPr id="37" name="Flussdiagramm: Verbinder 36">
            <a:extLst>
              <a:ext uri="{FF2B5EF4-FFF2-40B4-BE49-F238E27FC236}">
                <a16:creationId xmlns:a16="http://schemas.microsoft.com/office/drawing/2014/main" id="{FABB5AD6-5DD3-4C6D-BC2E-EF0457237D8A}"/>
              </a:ext>
            </a:extLst>
          </p:cNvPr>
          <p:cNvSpPr/>
          <p:nvPr/>
        </p:nvSpPr>
        <p:spPr>
          <a:xfrm>
            <a:off x="3167769"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10</a:t>
            </a:r>
          </a:p>
        </p:txBody>
      </p:sp>
      <p:sp>
        <p:nvSpPr>
          <p:cNvPr id="38" name="Flussdiagramm: Verbinder 37">
            <a:extLst>
              <a:ext uri="{FF2B5EF4-FFF2-40B4-BE49-F238E27FC236}">
                <a16:creationId xmlns:a16="http://schemas.microsoft.com/office/drawing/2014/main" id="{93D52C4F-9A50-49A9-B93C-F4483F368845}"/>
              </a:ext>
            </a:extLst>
          </p:cNvPr>
          <p:cNvSpPr/>
          <p:nvPr/>
        </p:nvSpPr>
        <p:spPr>
          <a:xfrm>
            <a:off x="6149666"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11</a:t>
            </a:r>
          </a:p>
        </p:txBody>
      </p:sp>
      <p:sp>
        <p:nvSpPr>
          <p:cNvPr id="39" name="Flussdiagramm: Verbinder 38">
            <a:extLst>
              <a:ext uri="{FF2B5EF4-FFF2-40B4-BE49-F238E27FC236}">
                <a16:creationId xmlns:a16="http://schemas.microsoft.com/office/drawing/2014/main" id="{2FDCFC96-388B-4F53-8EDE-D3618E2833E7}"/>
              </a:ext>
            </a:extLst>
          </p:cNvPr>
          <p:cNvSpPr/>
          <p:nvPr/>
        </p:nvSpPr>
        <p:spPr>
          <a:xfrm>
            <a:off x="8691518" y="4528750"/>
            <a:ext cx="555352" cy="360000"/>
          </a:xfrm>
          <a:prstGeom prst="flowChartConnector">
            <a:avLst/>
          </a:prstGeom>
          <a:solidFill>
            <a:srgbClr val="90CE80"/>
          </a:solidFill>
          <a:ln>
            <a:solidFill>
              <a:srgbClr val="51AD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latin typeface="Roboto Condensed Light" panose="02000000000000000000" pitchFamily="2" charset="0"/>
                <a:ea typeface="Roboto Condensed Light" panose="02000000000000000000" pitchFamily="2" charset="0"/>
              </a:rPr>
              <a:t>12</a:t>
            </a:r>
          </a:p>
        </p:txBody>
      </p:sp>
      <p:cxnSp>
        <p:nvCxnSpPr>
          <p:cNvPr id="49" name="Gerade Verbindung 29">
            <a:extLst>
              <a:ext uri="{FF2B5EF4-FFF2-40B4-BE49-F238E27FC236}">
                <a16:creationId xmlns:a16="http://schemas.microsoft.com/office/drawing/2014/main" id="{FA643AEE-6751-4733-A1E5-1CDC2ED52057}"/>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5" name="Rechteck: abgerundete Ecken 54">
            <a:extLst>
              <a:ext uri="{FF2B5EF4-FFF2-40B4-BE49-F238E27FC236}">
                <a16:creationId xmlns:a16="http://schemas.microsoft.com/office/drawing/2014/main" id="{8130968A-59D9-45A4-9530-95BF0F9C49FC}"/>
              </a:ext>
            </a:extLst>
          </p:cNvPr>
          <p:cNvSpPr/>
          <p:nvPr/>
        </p:nvSpPr>
        <p:spPr>
          <a:xfrm>
            <a:off x="302812" y="1222552"/>
            <a:ext cx="11450210" cy="4800936"/>
          </a:xfrm>
          <a:prstGeom prst="roundRect">
            <a:avLst>
              <a:gd name="adj" fmla="val 1853"/>
            </a:avLst>
          </a:prstGeom>
          <a:solidFill>
            <a:srgbClr val="FFFFFF">
              <a:alpha val="50196"/>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Rechteck: abgerundete Ecken 55">
            <a:extLst>
              <a:ext uri="{FF2B5EF4-FFF2-40B4-BE49-F238E27FC236}">
                <a16:creationId xmlns:a16="http://schemas.microsoft.com/office/drawing/2014/main" id="{DBD907E6-E7FB-4B05-98D6-5580C9A2BD3C}"/>
              </a:ext>
            </a:extLst>
          </p:cNvPr>
          <p:cNvSpPr/>
          <p:nvPr/>
        </p:nvSpPr>
        <p:spPr>
          <a:xfrm>
            <a:off x="1778626" y="2151466"/>
            <a:ext cx="8415908" cy="581150"/>
          </a:xfrm>
          <a:prstGeom prst="roundRect">
            <a:avLst/>
          </a:prstGeom>
          <a:solidFill>
            <a:srgbClr val="90C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825AA8F7-2A1B-4097-9E8A-1AE818DECDD2}"/>
              </a:ext>
            </a:extLst>
          </p:cNvPr>
          <p:cNvSpPr txBox="1"/>
          <p:nvPr/>
        </p:nvSpPr>
        <p:spPr>
          <a:xfrm>
            <a:off x="1798946" y="2257375"/>
            <a:ext cx="580897"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#1</a:t>
            </a:r>
          </a:p>
        </p:txBody>
      </p:sp>
      <p:sp>
        <p:nvSpPr>
          <p:cNvPr id="58" name="Rechteck 57">
            <a:extLst>
              <a:ext uri="{FF2B5EF4-FFF2-40B4-BE49-F238E27FC236}">
                <a16:creationId xmlns:a16="http://schemas.microsoft.com/office/drawing/2014/main" id="{21B7F774-16E0-4DFD-90A9-B883065CE5AC}"/>
              </a:ext>
            </a:extLst>
          </p:cNvPr>
          <p:cNvSpPr/>
          <p:nvPr/>
        </p:nvSpPr>
        <p:spPr>
          <a:xfrm>
            <a:off x="2212124" y="2142682"/>
            <a:ext cx="7819572" cy="604717"/>
          </a:xfrm>
          <a:prstGeom prst="rect">
            <a:avLst/>
          </a:prstGeom>
        </p:spPr>
        <p:txBody>
          <a:bodyPr wrap="square">
            <a:spAutoFit/>
          </a:bodyPr>
          <a:lstStyle/>
          <a:p>
            <a:pPr>
              <a:lnSpc>
                <a:spcPct val="107000"/>
              </a:lnSpc>
              <a:spcAft>
                <a:spcPts val="800"/>
              </a:spcAft>
              <a:buSzPts val="1000"/>
              <a:tabLst>
                <a:tab pos="457200" algn="l"/>
              </a:tabLst>
            </a:pPr>
            <a:r>
              <a:rPr lang="de-DE" sz="16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In den meisten Anwendungsfällen dienen </a:t>
            </a:r>
            <a:r>
              <a:rPr lang="de-DE" sz="16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Patente als primäre Datenquelle</a:t>
            </a:r>
            <a:r>
              <a:rPr lang="de-DE" sz="16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 gefolgt </a:t>
            </a:r>
            <a:r>
              <a:rPr lang="de-DE" sz="16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von wissenschaftlichen Publikationen</a:t>
            </a:r>
          </a:p>
        </p:txBody>
      </p:sp>
      <p:sp>
        <p:nvSpPr>
          <p:cNvPr id="59" name="Rechteck: abgerundete Ecken 58">
            <a:extLst>
              <a:ext uri="{FF2B5EF4-FFF2-40B4-BE49-F238E27FC236}">
                <a16:creationId xmlns:a16="http://schemas.microsoft.com/office/drawing/2014/main" id="{CAC8F5F9-CE68-41EB-B079-862D8B631831}"/>
              </a:ext>
            </a:extLst>
          </p:cNvPr>
          <p:cNvSpPr/>
          <p:nvPr/>
        </p:nvSpPr>
        <p:spPr>
          <a:xfrm>
            <a:off x="1778626" y="2838525"/>
            <a:ext cx="8415908" cy="581150"/>
          </a:xfrm>
          <a:prstGeom prst="roundRect">
            <a:avLst/>
          </a:prstGeom>
          <a:solidFill>
            <a:srgbClr val="006E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0" name="Textfeld 59">
            <a:extLst>
              <a:ext uri="{FF2B5EF4-FFF2-40B4-BE49-F238E27FC236}">
                <a16:creationId xmlns:a16="http://schemas.microsoft.com/office/drawing/2014/main" id="{159E5D4A-B358-408D-8E75-67FEA761E52C}"/>
              </a:ext>
            </a:extLst>
          </p:cNvPr>
          <p:cNvSpPr txBox="1"/>
          <p:nvPr/>
        </p:nvSpPr>
        <p:spPr>
          <a:xfrm>
            <a:off x="1798946" y="2944434"/>
            <a:ext cx="580897"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#2</a:t>
            </a:r>
          </a:p>
        </p:txBody>
      </p:sp>
      <p:sp>
        <p:nvSpPr>
          <p:cNvPr id="61" name="Rechteck 60">
            <a:extLst>
              <a:ext uri="{FF2B5EF4-FFF2-40B4-BE49-F238E27FC236}">
                <a16:creationId xmlns:a16="http://schemas.microsoft.com/office/drawing/2014/main" id="{FC9F32E7-43C2-4FB2-BA70-47DA81471249}"/>
              </a:ext>
            </a:extLst>
          </p:cNvPr>
          <p:cNvSpPr/>
          <p:nvPr/>
        </p:nvSpPr>
        <p:spPr>
          <a:xfrm>
            <a:off x="2235760" y="2835025"/>
            <a:ext cx="7979094" cy="604717"/>
          </a:xfrm>
          <a:prstGeom prst="rect">
            <a:avLst/>
          </a:prstGeom>
        </p:spPr>
        <p:txBody>
          <a:bodyPr wrap="square">
            <a:spAutoFit/>
          </a:bodyPr>
          <a:lstStyle/>
          <a:p>
            <a:pPr>
              <a:lnSpc>
                <a:spcPct val="107000"/>
              </a:lnSpc>
              <a:spcAft>
                <a:spcPts val="800"/>
              </a:spcAft>
              <a:buSzPts val="1000"/>
              <a:tabLst>
                <a:tab pos="457200" algn="l"/>
              </a:tabLst>
            </a:pPr>
            <a:r>
              <a:rPr lang="de-DE" sz="16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Hauptsächlicher KI-Einsatz in den Phasen </a:t>
            </a:r>
            <a:r>
              <a:rPr lang="de-DE" sz="16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Datensammlung/-aufbereitung sowie Analyse und Interpretation</a:t>
            </a:r>
          </a:p>
        </p:txBody>
      </p:sp>
      <p:sp>
        <p:nvSpPr>
          <p:cNvPr id="62" name="Rechteck: abgerundete Ecken 61">
            <a:extLst>
              <a:ext uri="{FF2B5EF4-FFF2-40B4-BE49-F238E27FC236}">
                <a16:creationId xmlns:a16="http://schemas.microsoft.com/office/drawing/2014/main" id="{35DC188B-F4A8-4CF8-8492-8E31B73F8EC4}"/>
              </a:ext>
            </a:extLst>
          </p:cNvPr>
          <p:cNvSpPr/>
          <p:nvPr/>
        </p:nvSpPr>
        <p:spPr>
          <a:xfrm>
            <a:off x="1798946" y="3520646"/>
            <a:ext cx="8415908" cy="581150"/>
          </a:xfrm>
          <a:prstGeom prst="roundRect">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Textfeld 62">
            <a:extLst>
              <a:ext uri="{FF2B5EF4-FFF2-40B4-BE49-F238E27FC236}">
                <a16:creationId xmlns:a16="http://schemas.microsoft.com/office/drawing/2014/main" id="{80E3DD96-E405-4E44-8C24-57133719FCB1}"/>
              </a:ext>
            </a:extLst>
          </p:cNvPr>
          <p:cNvSpPr txBox="1"/>
          <p:nvPr/>
        </p:nvSpPr>
        <p:spPr>
          <a:xfrm>
            <a:off x="1819266" y="3626555"/>
            <a:ext cx="580897"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#3</a:t>
            </a:r>
          </a:p>
        </p:txBody>
      </p:sp>
      <p:sp>
        <p:nvSpPr>
          <p:cNvPr id="64" name="Rechteck 63">
            <a:extLst>
              <a:ext uri="{FF2B5EF4-FFF2-40B4-BE49-F238E27FC236}">
                <a16:creationId xmlns:a16="http://schemas.microsoft.com/office/drawing/2014/main" id="{C61FC384-FC1A-44C9-B8C7-51D98B1DDE2B}"/>
              </a:ext>
            </a:extLst>
          </p:cNvPr>
          <p:cNvSpPr/>
          <p:nvPr/>
        </p:nvSpPr>
        <p:spPr>
          <a:xfrm>
            <a:off x="2240988" y="3516618"/>
            <a:ext cx="7979094" cy="604717"/>
          </a:xfrm>
          <a:prstGeom prst="rect">
            <a:avLst/>
          </a:prstGeom>
        </p:spPr>
        <p:txBody>
          <a:bodyPr wrap="square">
            <a:spAutoFit/>
          </a:bodyPr>
          <a:lstStyle/>
          <a:p>
            <a:pPr>
              <a:lnSpc>
                <a:spcPct val="107000"/>
              </a:lnSpc>
              <a:spcAft>
                <a:spcPts val="800"/>
              </a:spcAft>
              <a:buSzPts val="1000"/>
              <a:tabLst>
                <a:tab pos="457200" algn="l"/>
              </a:tabLst>
            </a:pPr>
            <a:r>
              <a:rPr lang="de-DE" sz="16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Schwerpunkt von KI-Anwendungen in frühen Phasen des TI-Prozesses, mit wachsendem Potenzial für eine stärkere Integration in späteren Phasen</a:t>
            </a:r>
            <a:endParaRPr lang="de-DE" sz="1600" dirty="0">
              <a:solidFill>
                <a:srgbClr val="FF0000"/>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65" name="Rechteck: abgerundete Ecken 64">
            <a:extLst>
              <a:ext uri="{FF2B5EF4-FFF2-40B4-BE49-F238E27FC236}">
                <a16:creationId xmlns:a16="http://schemas.microsoft.com/office/drawing/2014/main" id="{5BCE585C-3FF4-4782-86E1-59A0FB780E98}"/>
              </a:ext>
            </a:extLst>
          </p:cNvPr>
          <p:cNvSpPr/>
          <p:nvPr/>
        </p:nvSpPr>
        <p:spPr>
          <a:xfrm>
            <a:off x="1798946" y="4225881"/>
            <a:ext cx="8415908" cy="581150"/>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002A10F4-31BC-43DE-9252-17650EA3CEBA}"/>
              </a:ext>
            </a:extLst>
          </p:cNvPr>
          <p:cNvSpPr txBox="1"/>
          <p:nvPr/>
        </p:nvSpPr>
        <p:spPr>
          <a:xfrm>
            <a:off x="1839586" y="4331790"/>
            <a:ext cx="580897" cy="369332"/>
          </a:xfrm>
          <a:prstGeom prst="rect">
            <a:avLst/>
          </a:prstGeom>
          <a:noFill/>
        </p:spPr>
        <p:txBody>
          <a:bodyPr wrap="square" rtlCol="0">
            <a:spAutoFit/>
          </a:bodyPr>
          <a:lstStyle/>
          <a:p>
            <a:r>
              <a:rPr lang="de-DE" dirty="0">
                <a:solidFill>
                  <a:schemeClr val="bg1"/>
                </a:solidFill>
                <a:latin typeface="Roboto Condensed" panose="02000000000000000000" pitchFamily="2" charset="0"/>
                <a:ea typeface="Roboto Condensed" panose="02000000000000000000" pitchFamily="2" charset="0"/>
              </a:rPr>
              <a:t>#4</a:t>
            </a:r>
          </a:p>
        </p:txBody>
      </p:sp>
      <p:sp>
        <p:nvSpPr>
          <p:cNvPr id="67" name="Rechteck 66">
            <a:extLst>
              <a:ext uri="{FF2B5EF4-FFF2-40B4-BE49-F238E27FC236}">
                <a16:creationId xmlns:a16="http://schemas.microsoft.com/office/drawing/2014/main" id="{84303D27-387A-4BA4-8351-40209A26929A}"/>
              </a:ext>
            </a:extLst>
          </p:cNvPr>
          <p:cNvSpPr/>
          <p:nvPr/>
        </p:nvSpPr>
        <p:spPr>
          <a:xfrm>
            <a:off x="2276400" y="4338493"/>
            <a:ext cx="7979094" cy="341247"/>
          </a:xfrm>
          <a:prstGeom prst="rect">
            <a:avLst/>
          </a:prstGeom>
        </p:spPr>
        <p:txBody>
          <a:bodyPr wrap="square">
            <a:spAutoFit/>
          </a:bodyPr>
          <a:lstStyle/>
          <a:p>
            <a:pPr>
              <a:lnSpc>
                <a:spcPct val="107000"/>
              </a:lnSpc>
              <a:spcAft>
                <a:spcPts val="800"/>
              </a:spcAft>
              <a:buSzPts val="1000"/>
              <a:tabLst>
                <a:tab pos="457200" algn="l"/>
              </a:tabLst>
            </a:pPr>
            <a:r>
              <a:rPr lang="de-DE" sz="16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Ergebnisse meist </a:t>
            </a:r>
            <a:r>
              <a:rPr lang="de-DE" sz="16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Indikatoren und visuelle Darstellungen zur Identifikation technologischer Trends </a:t>
            </a:r>
          </a:p>
        </p:txBody>
      </p:sp>
      <p:sp>
        <p:nvSpPr>
          <p:cNvPr id="48" name="Rechteck 47">
            <a:extLst>
              <a:ext uri="{FF2B5EF4-FFF2-40B4-BE49-F238E27FC236}">
                <a16:creationId xmlns:a16="http://schemas.microsoft.com/office/drawing/2014/main" id="{D520527D-32E8-498F-BAC3-75BD4C1028EB}"/>
              </a:ext>
            </a:extLst>
          </p:cNvPr>
          <p:cNvSpPr/>
          <p:nvPr/>
        </p:nvSpPr>
        <p:spPr>
          <a:xfrm>
            <a:off x="2542572" y="6362833"/>
            <a:ext cx="7106855" cy="276999"/>
          </a:xfrm>
          <a:prstGeom prst="rect">
            <a:avLst/>
          </a:prstGeom>
        </p:spPr>
        <p:txBody>
          <a:bodyPr wrap="square" anchor="ctr">
            <a:spAutoFit/>
          </a:bodyPr>
          <a:lstStyle/>
          <a:p>
            <a:pPr algn="ctr"/>
            <a:r>
              <a:rPr lang="de-DE" sz="1200" dirty="0">
                <a:latin typeface="Roboto Condensed Light" panose="02000000000000000000" pitchFamily="2" charset="0"/>
                <a:ea typeface="Roboto Condensed Light" panose="02000000000000000000" pitchFamily="2" charset="0"/>
              </a:rPr>
              <a:t>Quelle: Ellermann et al. (2024)</a:t>
            </a:r>
          </a:p>
        </p:txBody>
      </p:sp>
    </p:spTree>
    <p:extLst>
      <p:ext uri="{BB962C8B-B14F-4D97-AF65-F5344CB8AC3E}">
        <p14:creationId xmlns:p14="http://schemas.microsoft.com/office/powerpoint/2010/main" val="36649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abgerundete Ecken 45">
            <a:extLst>
              <a:ext uri="{FF2B5EF4-FFF2-40B4-BE49-F238E27FC236}">
                <a16:creationId xmlns:a16="http://schemas.microsoft.com/office/drawing/2014/main" id="{5C93552A-4409-472A-9E71-AB30BE9B2F21}"/>
              </a:ext>
            </a:extLst>
          </p:cNvPr>
          <p:cNvSpPr/>
          <p:nvPr/>
        </p:nvSpPr>
        <p:spPr>
          <a:xfrm>
            <a:off x="6851146" y="1611755"/>
            <a:ext cx="4501974" cy="4434966"/>
          </a:xfrm>
          <a:prstGeom prst="roundRect">
            <a:avLst>
              <a:gd name="adj" fmla="val 4281"/>
            </a:avLst>
          </a:prstGeom>
          <a:solidFill>
            <a:srgbClr val="90CE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FFA77FCD-A92B-46CA-9478-BB34DE8C2EE5}"/>
              </a:ext>
            </a:extLst>
          </p:cNvPr>
          <p:cNvSpPr/>
          <p:nvPr/>
        </p:nvSpPr>
        <p:spPr>
          <a:xfrm>
            <a:off x="2184143" y="1611755"/>
            <a:ext cx="4501974" cy="4434966"/>
          </a:xfrm>
          <a:prstGeom prst="roundRect">
            <a:avLst>
              <a:gd name="adj" fmla="val 428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Rechteck: abgerundete Ecken 38">
            <a:extLst>
              <a:ext uri="{FF2B5EF4-FFF2-40B4-BE49-F238E27FC236}">
                <a16:creationId xmlns:a16="http://schemas.microsoft.com/office/drawing/2014/main" id="{D64F0964-DAA8-4281-A0F7-00C9A976E7F1}"/>
              </a:ext>
            </a:extLst>
          </p:cNvPr>
          <p:cNvSpPr/>
          <p:nvPr/>
        </p:nvSpPr>
        <p:spPr>
          <a:xfrm>
            <a:off x="648033" y="2001772"/>
            <a:ext cx="1466198" cy="4044948"/>
          </a:xfrm>
          <a:prstGeom prst="roundRect">
            <a:avLst>
              <a:gd name="adj" fmla="val 10859"/>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38" name="Rechteck: abgerundete Ecken 37">
            <a:extLst>
              <a:ext uri="{FF2B5EF4-FFF2-40B4-BE49-F238E27FC236}">
                <a16:creationId xmlns:a16="http://schemas.microsoft.com/office/drawing/2014/main" id="{D44385C6-24B0-44CA-A9B8-46456457672D}"/>
              </a:ext>
            </a:extLst>
          </p:cNvPr>
          <p:cNvSpPr/>
          <p:nvPr/>
        </p:nvSpPr>
        <p:spPr>
          <a:xfrm>
            <a:off x="6838305" y="1352987"/>
            <a:ext cx="4528036" cy="652595"/>
          </a:xfrm>
          <a:prstGeom prst="roundRect">
            <a:avLst>
              <a:gd name="adj" fmla="val 23458"/>
            </a:avLst>
          </a:prstGeom>
          <a:solidFill>
            <a:srgbClr val="90C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Grenzen und Potenziale der KI in der Technology </a:t>
            </a:r>
            <a:r>
              <a:rPr lang="de-DE" dirty="0" err="1">
                <a:latin typeface="Roboto Condensed Light" panose="02000000000000000000" pitchFamily="2" charset="0"/>
                <a:ea typeface="Roboto Condensed Light" panose="02000000000000000000" pitchFamily="2" charset="0"/>
              </a:rPr>
              <a:t>Intelligence</a:t>
            </a:r>
            <a:endParaRPr lang="de-DE" dirty="0">
              <a:latin typeface="Roboto Condensed Light" panose="02000000000000000000" pitchFamily="2" charset="0"/>
              <a:ea typeface="Roboto Condensed Light" panose="02000000000000000000" pitchFamily="2" charset="0"/>
            </a:endParaRPr>
          </a:p>
        </p:txBody>
      </p:sp>
      <p:sp>
        <p:nvSpPr>
          <p:cNvPr id="3" name="Rechteck: abgerundete Ecken 2">
            <a:extLst>
              <a:ext uri="{FF2B5EF4-FFF2-40B4-BE49-F238E27FC236}">
                <a16:creationId xmlns:a16="http://schemas.microsoft.com/office/drawing/2014/main" id="{456AFE44-9DFD-4E0E-9F32-5CBC9DAFC669}"/>
              </a:ext>
            </a:extLst>
          </p:cNvPr>
          <p:cNvSpPr/>
          <p:nvPr/>
        </p:nvSpPr>
        <p:spPr>
          <a:xfrm>
            <a:off x="2178934" y="1352987"/>
            <a:ext cx="4528800" cy="651600"/>
          </a:xfrm>
          <a:prstGeom prst="roundRect">
            <a:avLst>
              <a:gd name="adj" fmla="val 21773"/>
            </a:avLst>
          </a:prstGeom>
          <a:solidFill>
            <a:srgbClr val="7D7D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cxnSp>
        <p:nvCxnSpPr>
          <p:cNvPr id="18" name="Gerader Verbinder 17">
            <a:extLst>
              <a:ext uri="{FF2B5EF4-FFF2-40B4-BE49-F238E27FC236}">
                <a16:creationId xmlns:a16="http://schemas.microsoft.com/office/drawing/2014/main" id="{C772EDC5-7EF9-4E5C-B21D-56D5033BCEBE}"/>
              </a:ext>
            </a:extLst>
          </p:cNvPr>
          <p:cNvCxnSpPr>
            <a:cxnSpLocks/>
          </p:cNvCxnSpPr>
          <p:nvPr/>
        </p:nvCxnSpPr>
        <p:spPr>
          <a:xfrm flipV="1">
            <a:off x="656676" y="2942233"/>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feld 10">
            <a:extLst>
              <a:ext uri="{FF2B5EF4-FFF2-40B4-BE49-F238E27FC236}">
                <a16:creationId xmlns:a16="http://schemas.microsoft.com/office/drawing/2014/main" id="{77AAE90B-F7DC-47D8-A14A-6FED2FFB317F}"/>
              </a:ext>
            </a:extLst>
          </p:cNvPr>
          <p:cNvSpPr txBox="1"/>
          <p:nvPr/>
        </p:nvSpPr>
        <p:spPr>
          <a:xfrm>
            <a:off x="3744910" y="1489666"/>
            <a:ext cx="1360170"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Grenzen</a:t>
            </a:r>
          </a:p>
        </p:txBody>
      </p:sp>
      <p:sp>
        <p:nvSpPr>
          <p:cNvPr id="22" name="Textfeld 21">
            <a:extLst>
              <a:ext uri="{FF2B5EF4-FFF2-40B4-BE49-F238E27FC236}">
                <a16:creationId xmlns:a16="http://schemas.microsoft.com/office/drawing/2014/main" id="{B8D60BB2-4D45-4C8F-957A-BDF42B4668BD}"/>
              </a:ext>
            </a:extLst>
          </p:cNvPr>
          <p:cNvSpPr txBox="1"/>
          <p:nvPr/>
        </p:nvSpPr>
        <p:spPr>
          <a:xfrm>
            <a:off x="8587420" y="1489666"/>
            <a:ext cx="1360170"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Potenziale</a:t>
            </a:r>
          </a:p>
        </p:txBody>
      </p:sp>
      <p:sp>
        <p:nvSpPr>
          <p:cNvPr id="24" name="Textfeld 23">
            <a:extLst>
              <a:ext uri="{FF2B5EF4-FFF2-40B4-BE49-F238E27FC236}">
                <a16:creationId xmlns:a16="http://schemas.microsoft.com/office/drawing/2014/main" id="{CD7BA991-DBA1-46D8-9697-1EF179B3B836}"/>
              </a:ext>
            </a:extLst>
          </p:cNvPr>
          <p:cNvSpPr txBox="1"/>
          <p:nvPr/>
        </p:nvSpPr>
        <p:spPr>
          <a:xfrm>
            <a:off x="587593" y="2318532"/>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Bedarf</a:t>
            </a:r>
          </a:p>
        </p:txBody>
      </p:sp>
      <p:sp>
        <p:nvSpPr>
          <p:cNvPr id="25" name="Textfeld 24">
            <a:extLst>
              <a:ext uri="{FF2B5EF4-FFF2-40B4-BE49-F238E27FC236}">
                <a16:creationId xmlns:a16="http://schemas.microsoft.com/office/drawing/2014/main" id="{BEE2D8B8-D525-4572-B2C0-B5CC7FEB24EA}"/>
              </a:ext>
            </a:extLst>
          </p:cNvPr>
          <p:cNvSpPr txBox="1"/>
          <p:nvPr/>
        </p:nvSpPr>
        <p:spPr>
          <a:xfrm>
            <a:off x="587593" y="3276037"/>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Beschaffung</a:t>
            </a:r>
          </a:p>
        </p:txBody>
      </p:sp>
      <p:sp>
        <p:nvSpPr>
          <p:cNvPr id="26" name="Textfeld 25">
            <a:extLst>
              <a:ext uri="{FF2B5EF4-FFF2-40B4-BE49-F238E27FC236}">
                <a16:creationId xmlns:a16="http://schemas.microsoft.com/office/drawing/2014/main" id="{03AC92F5-17A5-46E5-8845-5E738D30009B}"/>
              </a:ext>
            </a:extLst>
          </p:cNvPr>
          <p:cNvSpPr txBox="1"/>
          <p:nvPr/>
        </p:nvSpPr>
        <p:spPr>
          <a:xfrm>
            <a:off x="587593" y="4322522"/>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Bewertung</a:t>
            </a:r>
          </a:p>
        </p:txBody>
      </p:sp>
      <p:sp>
        <p:nvSpPr>
          <p:cNvPr id="27" name="Textfeld 26">
            <a:extLst>
              <a:ext uri="{FF2B5EF4-FFF2-40B4-BE49-F238E27FC236}">
                <a16:creationId xmlns:a16="http://schemas.microsoft.com/office/drawing/2014/main" id="{8D483AE5-1B02-4B18-A6E5-8AABE563AA0E}"/>
              </a:ext>
            </a:extLst>
          </p:cNvPr>
          <p:cNvSpPr txBox="1"/>
          <p:nvPr/>
        </p:nvSpPr>
        <p:spPr>
          <a:xfrm>
            <a:off x="587593" y="5352328"/>
            <a:ext cx="1720292"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Kommunikation</a:t>
            </a:r>
          </a:p>
        </p:txBody>
      </p:sp>
      <p:sp>
        <p:nvSpPr>
          <p:cNvPr id="28" name="Textfeld 27">
            <a:extLst>
              <a:ext uri="{FF2B5EF4-FFF2-40B4-BE49-F238E27FC236}">
                <a16:creationId xmlns:a16="http://schemas.microsoft.com/office/drawing/2014/main" id="{5E024F1C-1AB1-4DA4-939D-4B696D5B372E}"/>
              </a:ext>
            </a:extLst>
          </p:cNvPr>
          <p:cNvSpPr txBox="1"/>
          <p:nvPr/>
        </p:nvSpPr>
        <p:spPr>
          <a:xfrm>
            <a:off x="6768000" y="2109252"/>
            <a:ext cx="4746606" cy="1015663"/>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 Identifikation relevanter Suchfelder und Themenbereiche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Schnelle Präzisierung und Anpassung von Suchanfragen </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Unterstützung bei der Ableitung relevanter Fragestellungen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Höhere Relevanz durch datenbasierte Query-Generierung</a:t>
            </a:r>
          </a:p>
          <a:p>
            <a:pPr marL="171450" indent="-171450" algn="ctr">
              <a:buFont typeface="Arial" panose="020B0604020202020204" pitchFamily="34" charset="0"/>
              <a:buChar char="•"/>
            </a:pPr>
            <a:endParaRPr lang="de-DE" sz="1200" dirty="0">
              <a:latin typeface="Roboto Condensed Light" panose="02000000000000000000" pitchFamily="2" charset="0"/>
              <a:ea typeface="Roboto Condensed Light" panose="02000000000000000000" pitchFamily="2" charset="0"/>
            </a:endParaRPr>
          </a:p>
        </p:txBody>
      </p:sp>
      <p:sp>
        <p:nvSpPr>
          <p:cNvPr id="30" name="Textfeld 29">
            <a:extLst>
              <a:ext uri="{FF2B5EF4-FFF2-40B4-BE49-F238E27FC236}">
                <a16:creationId xmlns:a16="http://schemas.microsoft.com/office/drawing/2014/main" id="{4F8A0D42-A7E5-497F-B3DB-A5AFDE57E0DC}"/>
              </a:ext>
            </a:extLst>
          </p:cNvPr>
          <p:cNvSpPr txBox="1"/>
          <p:nvPr/>
        </p:nvSpPr>
        <p:spPr>
          <a:xfrm>
            <a:off x="2112792" y="2970473"/>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Eingeschränkter Zugriff auf proprietäre Datenbanken (Paywalls etc.)</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Abhängigkeit von Datenqualität und -verfügbarkeit</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Rechtliche und ethische Herausforderungen beim </a:t>
            </a:r>
            <a:r>
              <a:rPr lang="de-DE" sz="1200" dirty="0" err="1">
                <a:latin typeface="Roboto Condensed Light" panose="02000000000000000000" pitchFamily="2" charset="0"/>
                <a:ea typeface="Roboto Condensed Light" panose="02000000000000000000" pitchFamily="2" charset="0"/>
              </a:rPr>
              <a:t>Crawling</a:t>
            </a:r>
            <a:endParaRPr lang="de-DE" sz="1200" dirty="0">
              <a:latin typeface="Roboto Condensed Light" panose="02000000000000000000" pitchFamily="2" charset="0"/>
              <a:ea typeface="Roboto Condensed Light" panose="02000000000000000000" pitchFamily="2" charset="0"/>
            </a:endParaRP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von Datenbias durch unvollständige Quellen</a:t>
            </a:r>
          </a:p>
        </p:txBody>
      </p:sp>
      <p:sp>
        <p:nvSpPr>
          <p:cNvPr id="31" name="Textfeld 30">
            <a:extLst>
              <a:ext uri="{FF2B5EF4-FFF2-40B4-BE49-F238E27FC236}">
                <a16:creationId xmlns:a16="http://schemas.microsoft.com/office/drawing/2014/main" id="{28AEB34E-433D-41BB-ADBE-AD22859CE6B8}"/>
              </a:ext>
            </a:extLst>
          </p:cNvPr>
          <p:cNvSpPr txBox="1"/>
          <p:nvPr/>
        </p:nvSpPr>
        <p:spPr>
          <a:xfrm>
            <a:off x="6768000" y="2970473"/>
            <a:ext cx="4746606" cy="1015663"/>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Skalierung der Datenaufnahme (z. B. Patente, Publikationen, News etc.)</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Echtzeit-Monitoring technologischer Entwicklungen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Automatisiertes </a:t>
            </a:r>
            <a:r>
              <a:rPr lang="de-DE" sz="1200" dirty="0" err="1">
                <a:latin typeface="Roboto Condensed Light" panose="02000000000000000000" pitchFamily="2" charset="0"/>
                <a:ea typeface="Roboto Condensed Light" panose="02000000000000000000" pitchFamily="2" charset="0"/>
              </a:rPr>
              <a:t>Crawling</a:t>
            </a:r>
            <a:r>
              <a:rPr lang="de-DE" sz="1200" dirty="0">
                <a:latin typeface="Roboto Condensed Light" panose="02000000000000000000" pitchFamily="2" charset="0"/>
                <a:ea typeface="Roboto Condensed Light" panose="02000000000000000000" pitchFamily="2" charset="0"/>
              </a:rPr>
              <a:t> und Aggregation heterogener Datenquellen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Effiziente Vorfilterung relevanter Inhalte</a:t>
            </a:r>
          </a:p>
          <a:p>
            <a:pPr marL="171450" indent="-171450" algn="ctr">
              <a:buFont typeface="Arial" panose="020B0604020202020204" pitchFamily="34" charset="0"/>
              <a:buChar char="•"/>
            </a:pPr>
            <a:endParaRPr lang="de-DE" sz="1200" dirty="0">
              <a:latin typeface="Roboto Condensed Light" panose="02000000000000000000" pitchFamily="2" charset="0"/>
              <a:ea typeface="Roboto Condensed Light" panose="02000000000000000000" pitchFamily="2" charset="0"/>
            </a:endParaRPr>
          </a:p>
        </p:txBody>
      </p:sp>
      <p:sp>
        <p:nvSpPr>
          <p:cNvPr id="32" name="Textfeld 31">
            <a:extLst>
              <a:ext uri="{FF2B5EF4-FFF2-40B4-BE49-F238E27FC236}">
                <a16:creationId xmlns:a16="http://schemas.microsoft.com/office/drawing/2014/main" id="{E8DD4F01-26FF-4D43-BC78-46D530129398}"/>
              </a:ext>
            </a:extLst>
          </p:cNvPr>
          <p:cNvSpPr txBox="1"/>
          <p:nvPr/>
        </p:nvSpPr>
        <p:spPr>
          <a:xfrm>
            <a:off x="6768000" y="403632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Schnelle Mustererkennung und Trendidentifikation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Analyse großer Mengen unstrukturierter Daten (z. B. Texte, Reports)</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Objektivere Bewertung durch Reduktion individueller </a:t>
            </a:r>
            <a:r>
              <a:rPr lang="de-DE" sz="1200" dirty="0" err="1">
                <a:latin typeface="Roboto Condensed Light" panose="02000000000000000000" pitchFamily="2" charset="0"/>
                <a:ea typeface="Roboto Condensed Light" panose="02000000000000000000" pitchFamily="2" charset="0"/>
              </a:rPr>
              <a:t>Biases</a:t>
            </a:r>
            <a:endParaRPr lang="de-DE" sz="1200" dirty="0">
              <a:latin typeface="Roboto Condensed Light" panose="02000000000000000000" pitchFamily="2" charset="0"/>
              <a:ea typeface="Roboto Condensed Light" panose="02000000000000000000" pitchFamily="2" charset="0"/>
            </a:endParaRP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Unterstützung bei Reifegrad- und Impact-Analysen von Technologien</a:t>
            </a:r>
          </a:p>
        </p:txBody>
      </p:sp>
      <p:sp>
        <p:nvSpPr>
          <p:cNvPr id="33" name="Textfeld 32">
            <a:extLst>
              <a:ext uri="{FF2B5EF4-FFF2-40B4-BE49-F238E27FC236}">
                <a16:creationId xmlns:a16="http://schemas.microsoft.com/office/drawing/2014/main" id="{3F1A0A07-D606-42D1-AFD5-BAFDEB3DCC83}"/>
              </a:ext>
            </a:extLst>
          </p:cNvPr>
          <p:cNvSpPr txBox="1"/>
          <p:nvPr/>
        </p:nvSpPr>
        <p:spPr>
          <a:xfrm>
            <a:off x="2112792" y="4036329"/>
            <a:ext cx="4585188" cy="646331"/>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Halluzinationen/fehlerhaften Schlussfolgerungen (bei gen. AI)</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Begrenztes Verständnis komplexer Zusammenhänge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Ergebnisse oft abhängig von Trainingsdaten und Modellannahmen</a:t>
            </a:r>
          </a:p>
        </p:txBody>
      </p:sp>
      <p:sp>
        <p:nvSpPr>
          <p:cNvPr id="34" name="Textfeld 33">
            <a:extLst>
              <a:ext uri="{FF2B5EF4-FFF2-40B4-BE49-F238E27FC236}">
                <a16:creationId xmlns:a16="http://schemas.microsoft.com/office/drawing/2014/main" id="{A87F6349-A957-40F0-9375-147B356A694B}"/>
              </a:ext>
            </a:extLst>
          </p:cNvPr>
          <p:cNvSpPr txBox="1"/>
          <p:nvPr/>
        </p:nvSpPr>
        <p:spPr>
          <a:xfrm>
            <a:off x="2133214" y="508124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Ergebnisse ersetzen keine finale menschliche Entscheidung</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Interpretation erfordert „Data </a:t>
            </a:r>
            <a:r>
              <a:rPr lang="de-DE" sz="1200" dirty="0" err="1">
                <a:latin typeface="Roboto Condensed Light" panose="02000000000000000000" pitchFamily="2" charset="0"/>
                <a:ea typeface="Roboto Condensed Light" panose="02000000000000000000" pitchFamily="2" charset="0"/>
              </a:rPr>
              <a:t>Literacy</a:t>
            </a:r>
            <a:r>
              <a:rPr lang="de-DE" sz="1200" dirty="0">
                <a:latin typeface="Roboto Condensed Light" panose="02000000000000000000" pitchFamily="2" charset="0"/>
                <a:ea typeface="Roboto Condensed Light" panose="02000000000000000000" pitchFamily="2" charset="0"/>
              </a:rPr>
              <a:t>“ beim Empfänger</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der Übervereinfachung komplexer Sachverhalte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Vertrauen in und Akzeptanz von KI-generierten Ergebnissen </a:t>
            </a:r>
          </a:p>
        </p:txBody>
      </p:sp>
      <p:sp>
        <p:nvSpPr>
          <p:cNvPr id="37" name="Textfeld 36">
            <a:extLst>
              <a:ext uri="{FF2B5EF4-FFF2-40B4-BE49-F238E27FC236}">
                <a16:creationId xmlns:a16="http://schemas.microsoft.com/office/drawing/2014/main" id="{1171E597-BD2A-4DB4-B842-5FC905791A30}"/>
              </a:ext>
            </a:extLst>
          </p:cNvPr>
          <p:cNvSpPr txBox="1"/>
          <p:nvPr/>
        </p:nvSpPr>
        <p:spPr>
          <a:xfrm>
            <a:off x="6768000" y="508124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 Erstellung konsistenter Berichte und Profile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Interaktive Visualisierungen (z. B. Dashboards, Radar-Charts)</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Zielgruppenspezifische Aufbereitung von Informationen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Verbesserung der Zugänglichkeit und Usability von TI-Ergebnissen</a:t>
            </a:r>
          </a:p>
        </p:txBody>
      </p:sp>
      <p:pic>
        <p:nvPicPr>
          <p:cNvPr id="13" name="Grafik 12" descr="Daumen-hoch-Zeichen">
            <a:extLst>
              <a:ext uri="{FF2B5EF4-FFF2-40B4-BE49-F238E27FC236}">
                <a16:creationId xmlns:a16="http://schemas.microsoft.com/office/drawing/2014/main" id="{3FBAF56B-529F-43B1-8B7A-11999E4D3D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2535" y="1336735"/>
            <a:ext cx="540000" cy="540000"/>
          </a:xfrm>
          <a:prstGeom prst="rect">
            <a:avLst/>
          </a:prstGeom>
        </p:spPr>
      </p:pic>
      <p:pic>
        <p:nvPicPr>
          <p:cNvPr id="44" name="Grafik 43" descr="Daumen-hoch-Zeichen">
            <a:extLst>
              <a:ext uri="{FF2B5EF4-FFF2-40B4-BE49-F238E27FC236}">
                <a16:creationId xmlns:a16="http://schemas.microsoft.com/office/drawing/2014/main" id="{0B076002-C248-4D89-AC9E-643109AC2C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3474910" y="1461771"/>
            <a:ext cx="540000" cy="540000"/>
          </a:xfrm>
          <a:prstGeom prst="rect">
            <a:avLst/>
          </a:prstGeom>
        </p:spPr>
      </p:pic>
      <p:sp>
        <p:nvSpPr>
          <p:cNvPr id="48" name="Textfeld 47">
            <a:extLst>
              <a:ext uri="{FF2B5EF4-FFF2-40B4-BE49-F238E27FC236}">
                <a16:creationId xmlns:a16="http://schemas.microsoft.com/office/drawing/2014/main" id="{2F4A7BBD-EDE8-46C4-AA33-3DC9B43DA408}"/>
              </a:ext>
            </a:extLst>
          </p:cNvPr>
          <p:cNvSpPr txBox="1"/>
          <p:nvPr/>
        </p:nvSpPr>
        <p:spPr>
          <a:xfrm>
            <a:off x="2114231" y="2109252"/>
            <a:ext cx="4585188" cy="646331"/>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Erfordert initialen menschlichen Kontext und Zielvorgaben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Strategische Priorisierung bleibt abhängig von </a:t>
            </a:r>
            <a:r>
              <a:rPr lang="de-DE" sz="1200" dirty="0" err="1">
                <a:latin typeface="Roboto Condensed Light" panose="02000000000000000000" pitchFamily="2" charset="0"/>
                <a:ea typeface="Roboto Condensed Light" panose="02000000000000000000" pitchFamily="2" charset="0"/>
              </a:rPr>
              <a:t>menschl</a:t>
            </a:r>
            <a:r>
              <a:rPr lang="de-DE" sz="1200" dirty="0">
                <a:latin typeface="Roboto Condensed Light" panose="02000000000000000000" pitchFamily="2" charset="0"/>
                <a:ea typeface="Roboto Condensed Light" panose="02000000000000000000" pitchFamily="2" charset="0"/>
              </a:rPr>
              <a:t>. Expertise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wichtige, aber schwer quantifizierbare Themen zu übersehen</a:t>
            </a:r>
          </a:p>
        </p:txBody>
      </p:sp>
      <p:cxnSp>
        <p:nvCxnSpPr>
          <p:cNvPr id="49" name="Gerader Verbinder 48">
            <a:extLst>
              <a:ext uri="{FF2B5EF4-FFF2-40B4-BE49-F238E27FC236}">
                <a16:creationId xmlns:a16="http://schemas.microsoft.com/office/drawing/2014/main" id="{1DBF9893-5534-497C-B6F6-E30219C3ACD2}"/>
              </a:ext>
            </a:extLst>
          </p:cNvPr>
          <p:cNvCxnSpPr>
            <a:cxnSpLocks/>
          </p:cNvCxnSpPr>
          <p:nvPr/>
        </p:nvCxnSpPr>
        <p:spPr>
          <a:xfrm flipV="1">
            <a:off x="638185" y="3998945"/>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Gerader Verbinder 49">
            <a:extLst>
              <a:ext uri="{FF2B5EF4-FFF2-40B4-BE49-F238E27FC236}">
                <a16:creationId xmlns:a16="http://schemas.microsoft.com/office/drawing/2014/main" id="{C997470E-18CA-4634-B4DB-1F843AFD9BB1}"/>
              </a:ext>
            </a:extLst>
          </p:cNvPr>
          <p:cNvCxnSpPr>
            <a:cxnSpLocks/>
          </p:cNvCxnSpPr>
          <p:nvPr/>
        </p:nvCxnSpPr>
        <p:spPr>
          <a:xfrm flipV="1">
            <a:off x="661045" y="5042479"/>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29">
            <a:extLst>
              <a:ext uri="{FF2B5EF4-FFF2-40B4-BE49-F238E27FC236}">
                <a16:creationId xmlns:a16="http://schemas.microsoft.com/office/drawing/2014/main" id="{37CFDDB9-C5C9-4899-B2F4-47B485EED480}"/>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abgerundete Ecken 45">
            <a:extLst>
              <a:ext uri="{FF2B5EF4-FFF2-40B4-BE49-F238E27FC236}">
                <a16:creationId xmlns:a16="http://schemas.microsoft.com/office/drawing/2014/main" id="{5C93552A-4409-472A-9E71-AB30BE9B2F21}"/>
              </a:ext>
            </a:extLst>
          </p:cNvPr>
          <p:cNvSpPr/>
          <p:nvPr/>
        </p:nvSpPr>
        <p:spPr>
          <a:xfrm>
            <a:off x="6851146" y="1611755"/>
            <a:ext cx="4501974" cy="4434966"/>
          </a:xfrm>
          <a:prstGeom prst="roundRect">
            <a:avLst>
              <a:gd name="adj" fmla="val 4281"/>
            </a:avLst>
          </a:prstGeom>
          <a:solidFill>
            <a:srgbClr val="90CE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FFA77FCD-A92B-46CA-9478-BB34DE8C2EE5}"/>
              </a:ext>
            </a:extLst>
          </p:cNvPr>
          <p:cNvSpPr/>
          <p:nvPr/>
        </p:nvSpPr>
        <p:spPr>
          <a:xfrm>
            <a:off x="2184143" y="1611755"/>
            <a:ext cx="4501974" cy="4434966"/>
          </a:xfrm>
          <a:prstGeom prst="roundRect">
            <a:avLst>
              <a:gd name="adj" fmla="val 428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Rechteck: abgerundete Ecken 38">
            <a:extLst>
              <a:ext uri="{FF2B5EF4-FFF2-40B4-BE49-F238E27FC236}">
                <a16:creationId xmlns:a16="http://schemas.microsoft.com/office/drawing/2014/main" id="{D64F0964-DAA8-4281-A0F7-00C9A976E7F1}"/>
              </a:ext>
            </a:extLst>
          </p:cNvPr>
          <p:cNvSpPr/>
          <p:nvPr/>
        </p:nvSpPr>
        <p:spPr>
          <a:xfrm>
            <a:off x="648033" y="2001772"/>
            <a:ext cx="1466198" cy="4044948"/>
          </a:xfrm>
          <a:prstGeom prst="roundRect">
            <a:avLst>
              <a:gd name="adj" fmla="val 10859"/>
            </a:avLst>
          </a:prstGeom>
          <a:solidFill>
            <a:srgbClr val="8EB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38" name="Rechteck: abgerundete Ecken 37">
            <a:extLst>
              <a:ext uri="{FF2B5EF4-FFF2-40B4-BE49-F238E27FC236}">
                <a16:creationId xmlns:a16="http://schemas.microsoft.com/office/drawing/2014/main" id="{D44385C6-24B0-44CA-A9B8-46456457672D}"/>
              </a:ext>
            </a:extLst>
          </p:cNvPr>
          <p:cNvSpPr/>
          <p:nvPr/>
        </p:nvSpPr>
        <p:spPr>
          <a:xfrm>
            <a:off x="6838305" y="1352987"/>
            <a:ext cx="4528036" cy="652595"/>
          </a:xfrm>
          <a:prstGeom prst="roundRect">
            <a:avLst>
              <a:gd name="adj" fmla="val 23458"/>
            </a:avLst>
          </a:prstGeom>
          <a:solidFill>
            <a:srgbClr val="90C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3"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a:t>
            </a:r>
          </a:p>
          <a:p>
            <a:r>
              <a:rPr lang="de-DE" dirty="0">
                <a:latin typeface="Roboto Condensed Light" panose="02000000000000000000" pitchFamily="2" charset="0"/>
                <a:ea typeface="Roboto Condensed Light" panose="02000000000000000000" pitchFamily="2" charset="0"/>
              </a:rPr>
              <a:t>Grenzen und Potenziale der KI in der Technology </a:t>
            </a:r>
            <a:r>
              <a:rPr lang="de-DE" dirty="0" err="1">
                <a:latin typeface="Roboto Condensed Light" panose="02000000000000000000" pitchFamily="2" charset="0"/>
                <a:ea typeface="Roboto Condensed Light" panose="02000000000000000000" pitchFamily="2" charset="0"/>
              </a:rPr>
              <a:t>Intelligence</a:t>
            </a:r>
            <a:endParaRPr lang="de-DE" dirty="0">
              <a:latin typeface="Roboto Condensed Light" panose="02000000000000000000" pitchFamily="2" charset="0"/>
              <a:ea typeface="Roboto Condensed Light" panose="02000000000000000000" pitchFamily="2" charset="0"/>
            </a:endParaRPr>
          </a:p>
        </p:txBody>
      </p:sp>
      <p:sp>
        <p:nvSpPr>
          <p:cNvPr id="3" name="Rechteck: abgerundete Ecken 2">
            <a:extLst>
              <a:ext uri="{FF2B5EF4-FFF2-40B4-BE49-F238E27FC236}">
                <a16:creationId xmlns:a16="http://schemas.microsoft.com/office/drawing/2014/main" id="{456AFE44-9DFD-4E0E-9F32-5CBC9DAFC669}"/>
              </a:ext>
            </a:extLst>
          </p:cNvPr>
          <p:cNvSpPr/>
          <p:nvPr/>
        </p:nvSpPr>
        <p:spPr>
          <a:xfrm>
            <a:off x="2178934" y="1352987"/>
            <a:ext cx="4528800" cy="651600"/>
          </a:xfrm>
          <a:prstGeom prst="roundRect">
            <a:avLst>
              <a:gd name="adj" fmla="val 21773"/>
            </a:avLst>
          </a:prstGeom>
          <a:solidFill>
            <a:srgbClr val="7D7D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cxnSp>
        <p:nvCxnSpPr>
          <p:cNvPr id="18" name="Gerader Verbinder 17">
            <a:extLst>
              <a:ext uri="{FF2B5EF4-FFF2-40B4-BE49-F238E27FC236}">
                <a16:creationId xmlns:a16="http://schemas.microsoft.com/office/drawing/2014/main" id="{C772EDC5-7EF9-4E5C-B21D-56D5033BCEBE}"/>
              </a:ext>
            </a:extLst>
          </p:cNvPr>
          <p:cNvCxnSpPr>
            <a:cxnSpLocks/>
          </p:cNvCxnSpPr>
          <p:nvPr/>
        </p:nvCxnSpPr>
        <p:spPr>
          <a:xfrm flipV="1">
            <a:off x="656676" y="2942233"/>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feld 10">
            <a:extLst>
              <a:ext uri="{FF2B5EF4-FFF2-40B4-BE49-F238E27FC236}">
                <a16:creationId xmlns:a16="http://schemas.microsoft.com/office/drawing/2014/main" id="{77AAE90B-F7DC-47D8-A14A-6FED2FFB317F}"/>
              </a:ext>
            </a:extLst>
          </p:cNvPr>
          <p:cNvSpPr txBox="1"/>
          <p:nvPr/>
        </p:nvSpPr>
        <p:spPr>
          <a:xfrm>
            <a:off x="3744910" y="1489666"/>
            <a:ext cx="1360170"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Grenzen</a:t>
            </a:r>
          </a:p>
        </p:txBody>
      </p:sp>
      <p:sp>
        <p:nvSpPr>
          <p:cNvPr id="22" name="Textfeld 21">
            <a:extLst>
              <a:ext uri="{FF2B5EF4-FFF2-40B4-BE49-F238E27FC236}">
                <a16:creationId xmlns:a16="http://schemas.microsoft.com/office/drawing/2014/main" id="{B8D60BB2-4D45-4C8F-957A-BDF42B4668BD}"/>
              </a:ext>
            </a:extLst>
          </p:cNvPr>
          <p:cNvSpPr txBox="1"/>
          <p:nvPr/>
        </p:nvSpPr>
        <p:spPr>
          <a:xfrm>
            <a:off x="8587420" y="1489666"/>
            <a:ext cx="1360170" cy="369332"/>
          </a:xfrm>
          <a:prstGeom prst="rect">
            <a:avLst/>
          </a:prstGeom>
          <a:noFill/>
        </p:spPr>
        <p:txBody>
          <a:bodyPr wrap="square" rtlCol="0">
            <a:spAutoFit/>
          </a:bodyPr>
          <a:lstStyle/>
          <a:p>
            <a:pPr algn="ctr"/>
            <a:r>
              <a:rPr lang="de-DE" dirty="0">
                <a:solidFill>
                  <a:schemeClr val="bg1"/>
                </a:solidFill>
                <a:latin typeface="Roboto Condensed" panose="02000000000000000000" pitchFamily="2" charset="0"/>
                <a:ea typeface="Roboto Condensed" panose="02000000000000000000" pitchFamily="2" charset="0"/>
              </a:rPr>
              <a:t>Potenziale</a:t>
            </a:r>
          </a:p>
        </p:txBody>
      </p:sp>
      <p:sp>
        <p:nvSpPr>
          <p:cNvPr id="24" name="Textfeld 23">
            <a:extLst>
              <a:ext uri="{FF2B5EF4-FFF2-40B4-BE49-F238E27FC236}">
                <a16:creationId xmlns:a16="http://schemas.microsoft.com/office/drawing/2014/main" id="{CD7BA991-DBA1-46D8-9697-1EF179B3B836}"/>
              </a:ext>
            </a:extLst>
          </p:cNvPr>
          <p:cNvSpPr txBox="1"/>
          <p:nvPr/>
        </p:nvSpPr>
        <p:spPr>
          <a:xfrm>
            <a:off x="587593" y="2318532"/>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Bedarf</a:t>
            </a:r>
          </a:p>
        </p:txBody>
      </p:sp>
      <p:sp>
        <p:nvSpPr>
          <p:cNvPr id="25" name="Textfeld 24">
            <a:extLst>
              <a:ext uri="{FF2B5EF4-FFF2-40B4-BE49-F238E27FC236}">
                <a16:creationId xmlns:a16="http://schemas.microsoft.com/office/drawing/2014/main" id="{BEE2D8B8-D525-4572-B2C0-B5CC7FEB24EA}"/>
              </a:ext>
            </a:extLst>
          </p:cNvPr>
          <p:cNvSpPr txBox="1"/>
          <p:nvPr/>
        </p:nvSpPr>
        <p:spPr>
          <a:xfrm>
            <a:off x="587593" y="3276037"/>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Beschaffung</a:t>
            </a:r>
          </a:p>
        </p:txBody>
      </p:sp>
      <p:sp>
        <p:nvSpPr>
          <p:cNvPr id="26" name="Textfeld 25">
            <a:extLst>
              <a:ext uri="{FF2B5EF4-FFF2-40B4-BE49-F238E27FC236}">
                <a16:creationId xmlns:a16="http://schemas.microsoft.com/office/drawing/2014/main" id="{03AC92F5-17A5-46E5-8845-5E738D30009B}"/>
              </a:ext>
            </a:extLst>
          </p:cNvPr>
          <p:cNvSpPr txBox="1"/>
          <p:nvPr/>
        </p:nvSpPr>
        <p:spPr>
          <a:xfrm>
            <a:off x="587593" y="4322522"/>
            <a:ext cx="1360170"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Bewertung</a:t>
            </a:r>
          </a:p>
        </p:txBody>
      </p:sp>
      <p:sp>
        <p:nvSpPr>
          <p:cNvPr id="27" name="Textfeld 26">
            <a:extLst>
              <a:ext uri="{FF2B5EF4-FFF2-40B4-BE49-F238E27FC236}">
                <a16:creationId xmlns:a16="http://schemas.microsoft.com/office/drawing/2014/main" id="{8D483AE5-1B02-4B18-A6E5-8AABE563AA0E}"/>
              </a:ext>
            </a:extLst>
          </p:cNvPr>
          <p:cNvSpPr txBox="1"/>
          <p:nvPr/>
        </p:nvSpPr>
        <p:spPr>
          <a:xfrm>
            <a:off x="587593" y="5352328"/>
            <a:ext cx="1720292" cy="338554"/>
          </a:xfrm>
          <a:prstGeom prst="rect">
            <a:avLst/>
          </a:prstGeom>
          <a:noFill/>
        </p:spPr>
        <p:txBody>
          <a:bodyPr wrap="square" rtlCol="0">
            <a:spAutoFit/>
          </a:bodyPr>
          <a:lstStyle/>
          <a:p>
            <a:r>
              <a:rPr lang="de-DE" sz="1600" dirty="0">
                <a:solidFill>
                  <a:schemeClr val="bg1"/>
                </a:solidFill>
                <a:latin typeface="Roboto Condensed" panose="02000000000000000000" pitchFamily="2" charset="0"/>
                <a:ea typeface="Roboto Condensed" panose="02000000000000000000" pitchFamily="2" charset="0"/>
              </a:rPr>
              <a:t>Kommunikation</a:t>
            </a:r>
          </a:p>
        </p:txBody>
      </p:sp>
      <p:sp>
        <p:nvSpPr>
          <p:cNvPr id="28" name="Textfeld 27">
            <a:extLst>
              <a:ext uri="{FF2B5EF4-FFF2-40B4-BE49-F238E27FC236}">
                <a16:creationId xmlns:a16="http://schemas.microsoft.com/office/drawing/2014/main" id="{5E024F1C-1AB1-4DA4-939D-4B696D5B372E}"/>
              </a:ext>
            </a:extLst>
          </p:cNvPr>
          <p:cNvSpPr txBox="1"/>
          <p:nvPr/>
        </p:nvSpPr>
        <p:spPr>
          <a:xfrm>
            <a:off x="6768000" y="2109252"/>
            <a:ext cx="4746606" cy="1015663"/>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 Identifikation relevanter Suchfelder und Themenbereiche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Schnelle Präzisierung und Anpassung von Suchanfragen </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Unterstützung bei der Ableitung relevanter Fragestellungen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Höhere Relevanz durch datenbasierte Query-Generierung</a:t>
            </a:r>
          </a:p>
          <a:p>
            <a:pPr marL="171450" indent="-171450" algn="ctr">
              <a:buFont typeface="Arial" panose="020B0604020202020204" pitchFamily="34" charset="0"/>
              <a:buChar char="•"/>
            </a:pPr>
            <a:endParaRPr lang="de-DE" sz="1200" dirty="0">
              <a:latin typeface="Roboto Condensed Light" panose="02000000000000000000" pitchFamily="2" charset="0"/>
              <a:ea typeface="Roboto Condensed Light" panose="02000000000000000000" pitchFamily="2" charset="0"/>
            </a:endParaRPr>
          </a:p>
        </p:txBody>
      </p:sp>
      <p:sp>
        <p:nvSpPr>
          <p:cNvPr id="30" name="Textfeld 29">
            <a:extLst>
              <a:ext uri="{FF2B5EF4-FFF2-40B4-BE49-F238E27FC236}">
                <a16:creationId xmlns:a16="http://schemas.microsoft.com/office/drawing/2014/main" id="{4F8A0D42-A7E5-497F-B3DB-A5AFDE57E0DC}"/>
              </a:ext>
            </a:extLst>
          </p:cNvPr>
          <p:cNvSpPr txBox="1"/>
          <p:nvPr/>
        </p:nvSpPr>
        <p:spPr>
          <a:xfrm>
            <a:off x="2112792" y="2970473"/>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Eingeschränkter Zugriff auf proprietäre Datenbanken (Paywalls etc.)</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Abhängigkeit von Datenqualität und -verfügbarkeit</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Rechtliche und ethische Herausforderungen beim </a:t>
            </a:r>
            <a:r>
              <a:rPr lang="de-DE" sz="1200" dirty="0" err="1">
                <a:latin typeface="Roboto Condensed Light" panose="02000000000000000000" pitchFamily="2" charset="0"/>
                <a:ea typeface="Roboto Condensed Light" panose="02000000000000000000" pitchFamily="2" charset="0"/>
              </a:rPr>
              <a:t>Crawling</a:t>
            </a:r>
            <a:endParaRPr lang="de-DE" sz="1200" dirty="0">
              <a:latin typeface="Roboto Condensed Light" panose="02000000000000000000" pitchFamily="2" charset="0"/>
              <a:ea typeface="Roboto Condensed Light" panose="02000000000000000000" pitchFamily="2" charset="0"/>
            </a:endParaRP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von Datenbias durch unvollständige Quellen</a:t>
            </a:r>
          </a:p>
        </p:txBody>
      </p:sp>
      <p:sp>
        <p:nvSpPr>
          <p:cNvPr id="31" name="Textfeld 30">
            <a:extLst>
              <a:ext uri="{FF2B5EF4-FFF2-40B4-BE49-F238E27FC236}">
                <a16:creationId xmlns:a16="http://schemas.microsoft.com/office/drawing/2014/main" id="{28AEB34E-433D-41BB-ADBE-AD22859CE6B8}"/>
              </a:ext>
            </a:extLst>
          </p:cNvPr>
          <p:cNvSpPr txBox="1"/>
          <p:nvPr/>
        </p:nvSpPr>
        <p:spPr>
          <a:xfrm>
            <a:off x="6768000" y="2970473"/>
            <a:ext cx="4746606" cy="1015663"/>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Skalierung der Datenaufnahme (z. B. Patente, Publikationen, News etc.)</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Echtzeit-Monitoring technologischer Entwicklungen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Automatisiertes </a:t>
            </a:r>
            <a:r>
              <a:rPr lang="de-DE" sz="1200" dirty="0" err="1">
                <a:latin typeface="Roboto Condensed Light" panose="02000000000000000000" pitchFamily="2" charset="0"/>
                <a:ea typeface="Roboto Condensed Light" panose="02000000000000000000" pitchFamily="2" charset="0"/>
              </a:rPr>
              <a:t>Crawling</a:t>
            </a:r>
            <a:r>
              <a:rPr lang="de-DE" sz="1200" dirty="0">
                <a:latin typeface="Roboto Condensed Light" panose="02000000000000000000" pitchFamily="2" charset="0"/>
                <a:ea typeface="Roboto Condensed Light" panose="02000000000000000000" pitchFamily="2" charset="0"/>
              </a:rPr>
              <a:t> und Aggregation heterogener Datenquellen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Effiziente Vorfilterung relevanter Inhalte</a:t>
            </a:r>
          </a:p>
          <a:p>
            <a:pPr marL="171450" indent="-171450" algn="ctr">
              <a:buFont typeface="Arial" panose="020B0604020202020204" pitchFamily="34" charset="0"/>
              <a:buChar char="•"/>
            </a:pPr>
            <a:endParaRPr lang="de-DE" sz="1200" dirty="0">
              <a:latin typeface="Roboto Condensed Light" panose="02000000000000000000" pitchFamily="2" charset="0"/>
              <a:ea typeface="Roboto Condensed Light" panose="02000000000000000000" pitchFamily="2" charset="0"/>
            </a:endParaRPr>
          </a:p>
        </p:txBody>
      </p:sp>
      <p:sp>
        <p:nvSpPr>
          <p:cNvPr id="32" name="Textfeld 31">
            <a:extLst>
              <a:ext uri="{FF2B5EF4-FFF2-40B4-BE49-F238E27FC236}">
                <a16:creationId xmlns:a16="http://schemas.microsoft.com/office/drawing/2014/main" id="{E8DD4F01-26FF-4D43-BC78-46D530129398}"/>
              </a:ext>
            </a:extLst>
          </p:cNvPr>
          <p:cNvSpPr txBox="1"/>
          <p:nvPr/>
        </p:nvSpPr>
        <p:spPr>
          <a:xfrm>
            <a:off x="6768000" y="403632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Schnelle Mustererkennung und Trendidentifikation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Analyse großer Mengen unstrukturierter Daten (z. B. Texte, Reports)</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Objektivere Bewertung durch Reduktion individueller </a:t>
            </a:r>
            <a:r>
              <a:rPr lang="de-DE" sz="1200" dirty="0" err="1">
                <a:latin typeface="Roboto Condensed Light" panose="02000000000000000000" pitchFamily="2" charset="0"/>
                <a:ea typeface="Roboto Condensed Light" panose="02000000000000000000" pitchFamily="2" charset="0"/>
              </a:rPr>
              <a:t>Biases</a:t>
            </a:r>
            <a:endParaRPr lang="de-DE" sz="1200" dirty="0">
              <a:latin typeface="Roboto Condensed Light" panose="02000000000000000000" pitchFamily="2" charset="0"/>
              <a:ea typeface="Roboto Condensed Light" panose="02000000000000000000" pitchFamily="2" charset="0"/>
            </a:endParaRP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Unterstützung bei Reifegrad- und Impact-Analysen von Technologien</a:t>
            </a:r>
          </a:p>
        </p:txBody>
      </p:sp>
      <p:sp>
        <p:nvSpPr>
          <p:cNvPr id="33" name="Textfeld 32">
            <a:extLst>
              <a:ext uri="{FF2B5EF4-FFF2-40B4-BE49-F238E27FC236}">
                <a16:creationId xmlns:a16="http://schemas.microsoft.com/office/drawing/2014/main" id="{3F1A0A07-D606-42D1-AFD5-BAFDEB3DCC83}"/>
              </a:ext>
            </a:extLst>
          </p:cNvPr>
          <p:cNvSpPr txBox="1"/>
          <p:nvPr/>
        </p:nvSpPr>
        <p:spPr>
          <a:xfrm>
            <a:off x="2112792" y="4036329"/>
            <a:ext cx="4585188" cy="646331"/>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Risiko von Halluzinationen/fehlerhaften Schlussfolgerungen (bei gen AI)</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Begrenztes Verständnis komplexer Zusammenhänge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Ergebnisse oft abhängig von Trainingsdaten und Modellannahmen</a:t>
            </a:r>
          </a:p>
        </p:txBody>
      </p:sp>
      <p:sp>
        <p:nvSpPr>
          <p:cNvPr id="34" name="Textfeld 33">
            <a:extLst>
              <a:ext uri="{FF2B5EF4-FFF2-40B4-BE49-F238E27FC236}">
                <a16:creationId xmlns:a16="http://schemas.microsoft.com/office/drawing/2014/main" id="{A87F6349-A957-40F0-9375-147B356A694B}"/>
              </a:ext>
            </a:extLst>
          </p:cNvPr>
          <p:cNvSpPr txBox="1"/>
          <p:nvPr/>
        </p:nvSpPr>
        <p:spPr>
          <a:xfrm>
            <a:off x="2133214" y="508124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Ergebnisse ersetzen keine finale menschliche Entscheidung</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Interpretation erfordert „Data </a:t>
            </a:r>
            <a:r>
              <a:rPr lang="de-DE" sz="1200" dirty="0" err="1">
                <a:latin typeface="Roboto Condensed Light" panose="02000000000000000000" pitchFamily="2" charset="0"/>
                <a:ea typeface="Roboto Condensed Light" panose="02000000000000000000" pitchFamily="2" charset="0"/>
              </a:rPr>
              <a:t>Literacy</a:t>
            </a:r>
            <a:r>
              <a:rPr lang="de-DE" sz="1200" dirty="0">
                <a:latin typeface="Roboto Condensed Light" panose="02000000000000000000" pitchFamily="2" charset="0"/>
                <a:ea typeface="Roboto Condensed Light" panose="02000000000000000000" pitchFamily="2" charset="0"/>
              </a:rPr>
              <a:t>“ beim Empfänger</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der Übervereinfachung komplexer Sachverhalte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Vertrauen und Akzeptanz von KI-generierten Ergebnissen </a:t>
            </a:r>
          </a:p>
        </p:txBody>
      </p:sp>
      <p:sp>
        <p:nvSpPr>
          <p:cNvPr id="37" name="Textfeld 36">
            <a:extLst>
              <a:ext uri="{FF2B5EF4-FFF2-40B4-BE49-F238E27FC236}">
                <a16:creationId xmlns:a16="http://schemas.microsoft.com/office/drawing/2014/main" id="{1171E597-BD2A-4DB4-B842-5FC905791A30}"/>
              </a:ext>
            </a:extLst>
          </p:cNvPr>
          <p:cNvSpPr txBox="1"/>
          <p:nvPr/>
        </p:nvSpPr>
        <p:spPr>
          <a:xfrm>
            <a:off x="6768000" y="5081249"/>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Automatisierte Erstellung konsistenter Berichte und Profile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Interaktive Visualisierungen (z. B. Dashboards, Radar-Charts)</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Zielgruppenspezifische Aufbereitung von Informationen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Verbesserung der Zugänglichkeit und Usability von TI-Ergebnissen</a:t>
            </a:r>
          </a:p>
        </p:txBody>
      </p:sp>
      <p:pic>
        <p:nvPicPr>
          <p:cNvPr id="13" name="Grafik 12" descr="Daumen-hoch-Zeichen">
            <a:extLst>
              <a:ext uri="{FF2B5EF4-FFF2-40B4-BE49-F238E27FC236}">
                <a16:creationId xmlns:a16="http://schemas.microsoft.com/office/drawing/2014/main" id="{3FBAF56B-529F-43B1-8B7A-11999E4D3D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2535" y="1336735"/>
            <a:ext cx="540000" cy="540000"/>
          </a:xfrm>
          <a:prstGeom prst="rect">
            <a:avLst/>
          </a:prstGeom>
        </p:spPr>
      </p:pic>
      <p:pic>
        <p:nvPicPr>
          <p:cNvPr id="44" name="Grafik 43" descr="Daumen-hoch-Zeichen">
            <a:extLst>
              <a:ext uri="{FF2B5EF4-FFF2-40B4-BE49-F238E27FC236}">
                <a16:creationId xmlns:a16="http://schemas.microsoft.com/office/drawing/2014/main" id="{0B076002-C248-4D89-AC9E-643109AC2C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3474910" y="1461771"/>
            <a:ext cx="540000" cy="540000"/>
          </a:xfrm>
          <a:prstGeom prst="rect">
            <a:avLst/>
          </a:prstGeom>
        </p:spPr>
      </p:pic>
      <p:sp>
        <p:nvSpPr>
          <p:cNvPr id="48" name="Textfeld 47">
            <a:extLst>
              <a:ext uri="{FF2B5EF4-FFF2-40B4-BE49-F238E27FC236}">
                <a16:creationId xmlns:a16="http://schemas.microsoft.com/office/drawing/2014/main" id="{2F4A7BBD-EDE8-46C4-AA33-3DC9B43DA408}"/>
              </a:ext>
            </a:extLst>
          </p:cNvPr>
          <p:cNvSpPr txBox="1"/>
          <p:nvPr/>
        </p:nvSpPr>
        <p:spPr>
          <a:xfrm>
            <a:off x="2114231" y="2109252"/>
            <a:ext cx="4585188" cy="830997"/>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Erfordert initialen menschlichen Kontext und Zielvorgaben</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Strategische Priorisierung bleibt abhängig von </a:t>
            </a:r>
            <a:r>
              <a:rPr lang="de-DE" sz="1200" dirty="0" err="1">
                <a:latin typeface="Roboto Condensed Light" panose="02000000000000000000" pitchFamily="2" charset="0"/>
                <a:ea typeface="Roboto Condensed Light" panose="02000000000000000000" pitchFamily="2" charset="0"/>
              </a:rPr>
              <a:t>menschl</a:t>
            </a:r>
            <a:r>
              <a:rPr lang="de-DE" sz="1200" dirty="0">
                <a:latin typeface="Roboto Condensed Light" panose="02000000000000000000" pitchFamily="2" charset="0"/>
                <a:ea typeface="Roboto Condensed Light" panose="02000000000000000000" pitchFamily="2" charset="0"/>
              </a:rPr>
              <a:t>. Expertise</a:t>
            </a:r>
          </a:p>
          <a:p>
            <a:pPr marL="171450" lvl="0" indent="-171450">
              <a:buFont typeface="Arial" panose="020B0604020202020204" pitchFamily="34" charset="0"/>
              <a:buChar char="•"/>
            </a:pPr>
            <a:r>
              <a:rPr lang="de-DE" sz="1200" dirty="0">
                <a:latin typeface="Roboto Condensed Light" panose="02000000000000000000" pitchFamily="2" charset="0"/>
                <a:ea typeface="Roboto Condensed Light" panose="02000000000000000000" pitchFamily="2" charset="0"/>
              </a:rPr>
              <a:t>Gefahr, wichtige, aber schwer quantifizierbare Themen zu übersehen</a:t>
            </a:r>
          </a:p>
          <a:p>
            <a:pPr marL="171450" indent="-171450" algn="ctr">
              <a:buFont typeface="Arial" panose="020B0604020202020204" pitchFamily="34" charset="0"/>
              <a:buChar char="•"/>
            </a:pPr>
            <a:endParaRPr lang="de-DE" sz="1200" dirty="0">
              <a:latin typeface="Roboto Condensed Light" panose="02000000000000000000" pitchFamily="2" charset="0"/>
              <a:ea typeface="Roboto Condensed Light" panose="02000000000000000000" pitchFamily="2" charset="0"/>
            </a:endParaRPr>
          </a:p>
        </p:txBody>
      </p:sp>
      <p:cxnSp>
        <p:nvCxnSpPr>
          <p:cNvPr id="49" name="Gerader Verbinder 48">
            <a:extLst>
              <a:ext uri="{FF2B5EF4-FFF2-40B4-BE49-F238E27FC236}">
                <a16:creationId xmlns:a16="http://schemas.microsoft.com/office/drawing/2014/main" id="{1DBF9893-5534-497C-B6F6-E30219C3ACD2}"/>
              </a:ext>
            </a:extLst>
          </p:cNvPr>
          <p:cNvCxnSpPr>
            <a:cxnSpLocks/>
          </p:cNvCxnSpPr>
          <p:nvPr/>
        </p:nvCxnSpPr>
        <p:spPr>
          <a:xfrm flipV="1">
            <a:off x="638185" y="3998945"/>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Gerader Verbinder 49">
            <a:extLst>
              <a:ext uri="{FF2B5EF4-FFF2-40B4-BE49-F238E27FC236}">
                <a16:creationId xmlns:a16="http://schemas.microsoft.com/office/drawing/2014/main" id="{C997470E-18CA-4634-B4DB-1F843AFD9BB1}"/>
              </a:ext>
            </a:extLst>
          </p:cNvPr>
          <p:cNvCxnSpPr>
            <a:cxnSpLocks/>
          </p:cNvCxnSpPr>
          <p:nvPr/>
        </p:nvCxnSpPr>
        <p:spPr>
          <a:xfrm flipV="1">
            <a:off x="661045" y="5042479"/>
            <a:ext cx="10687422" cy="100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29">
            <a:extLst>
              <a:ext uri="{FF2B5EF4-FFF2-40B4-BE49-F238E27FC236}">
                <a16:creationId xmlns:a16="http://schemas.microsoft.com/office/drawing/2014/main" id="{37CFDDB9-C5C9-4899-B2F4-47B485EED480}"/>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Rechteck: abgerundete Ecken 1">
            <a:extLst>
              <a:ext uri="{FF2B5EF4-FFF2-40B4-BE49-F238E27FC236}">
                <a16:creationId xmlns:a16="http://schemas.microsoft.com/office/drawing/2014/main" id="{9A32141D-E863-4683-9B9E-E39C3576EAA8}"/>
              </a:ext>
            </a:extLst>
          </p:cNvPr>
          <p:cNvSpPr/>
          <p:nvPr/>
        </p:nvSpPr>
        <p:spPr>
          <a:xfrm>
            <a:off x="643455" y="2657086"/>
            <a:ext cx="10673097" cy="2424137"/>
          </a:xfrm>
          <a:prstGeom prst="round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solidFill>
                  <a:srgbClr val="51AD42"/>
                </a:solidFill>
                <a:latin typeface="Roboto Condensed" panose="02000000000000000000" pitchFamily="2" charset="0"/>
                <a:ea typeface="Roboto Condensed" panose="02000000000000000000" pitchFamily="2" charset="0"/>
              </a:rPr>
              <a:t>KI ist ein </a:t>
            </a:r>
            <a:r>
              <a:rPr lang="de-DE" sz="2400" dirty="0" err="1">
                <a:solidFill>
                  <a:srgbClr val="51AD42"/>
                </a:solidFill>
                <a:latin typeface="Roboto Condensed" panose="02000000000000000000" pitchFamily="2" charset="0"/>
                <a:ea typeface="Roboto Condensed" panose="02000000000000000000" pitchFamily="2" charset="0"/>
              </a:rPr>
              <a:t>Enabler</a:t>
            </a:r>
            <a:r>
              <a:rPr lang="de-DE" sz="2400" dirty="0">
                <a:solidFill>
                  <a:srgbClr val="51AD42"/>
                </a:solidFill>
                <a:latin typeface="Roboto Condensed" panose="02000000000000000000" pitchFamily="2" charset="0"/>
                <a:ea typeface="Roboto Condensed" panose="02000000000000000000" pitchFamily="2" charset="0"/>
              </a:rPr>
              <a:t> </a:t>
            </a:r>
            <a:r>
              <a:rPr lang="de-DE" sz="2400" dirty="0">
                <a:solidFill>
                  <a:srgbClr val="51AD42"/>
                </a:solidFill>
                <a:latin typeface="Roboto Condensed Light" panose="02000000000000000000" pitchFamily="2" charset="0"/>
                <a:ea typeface="Roboto Condensed Light" panose="02000000000000000000" pitchFamily="2" charset="0"/>
              </a:rPr>
              <a:t>für eine effiziente TI. Der Erfolg basiert jedoch auf der </a:t>
            </a:r>
            <a:r>
              <a:rPr lang="de-DE" sz="2400" dirty="0">
                <a:solidFill>
                  <a:srgbClr val="51AD42"/>
                </a:solidFill>
                <a:latin typeface="Roboto Condensed" panose="02000000000000000000" pitchFamily="2" charset="0"/>
                <a:ea typeface="Roboto Condensed" panose="02000000000000000000" pitchFamily="2" charset="0"/>
              </a:rPr>
              <a:t>synergetischen Verbindung (Hybrid </a:t>
            </a:r>
            <a:r>
              <a:rPr lang="de-DE" sz="2400" dirty="0" err="1">
                <a:solidFill>
                  <a:srgbClr val="51AD42"/>
                </a:solidFill>
                <a:latin typeface="Roboto Condensed" panose="02000000000000000000" pitchFamily="2" charset="0"/>
                <a:ea typeface="Roboto Condensed" panose="02000000000000000000" pitchFamily="2" charset="0"/>
              </a:rPr>
              <a:t>Intelligence</a:t>
            </a:r>
            <a:r>
              <a:rPr lang="de-DE" sz="2400" dirty="0">
                <a:solidFill>
                  <a:srgbClr val="51AD42"/>
                </a:solidFill>
                <a:latin typeface="Roboto Condensed" panose="02000000000000000000" pitchFamily="2" charset="0"/>
                <a:ea typeface="Roboto Condensed" panose="02000000000000000000" pitchFamily="2" charset="0"/>
              </a:rPr>
              <a:t>)</a:t>
            </a:r>
            <a:r>
              <a:rPr lang="de-DE" sz="2400" dirty="0">
                <a:solidFill>
                  <a:srgbClr val="51AD42"/>
                </a:solidFill>
                <a:latin typeface="Roboto Condensed Light" panose="02000000000000000000" pitchFamily="2" charset="0"/>
                <a:ea typeface="Roboto Condensed Light" panose="02000000000000000000" pitchFamily="2" charset="0"/>
              </a:rPr>
              <a:t>. KI übernimmt die </a:t>
            </a:r>
            <a:r>
              <a:rPr lang="de-DE" sz="2400" dirty="0">
                <a:solidFill>
                  <a:srgbClr val="51AD42"/>
                </a:solidFill>
                <a:latin typeface="Roboto Condensed" panose="02000000000000000000" pitchFamily="2" charset="0"/>
                <a:ea typeface="Roboto Condensed" panose="02000000000000000000" pitchFamily="2" charset="0"/>
              </a:rPr>
              <a:t>massenhafte Datenverarbeitung („Inspirator“ &amp; „Sparringspartner“)</a:t>
            </a:r>
            <a:r>
              <a:rPr lang="de-DE" sz="2400" dirty="0">
                <a:solidFill>
                  <a:srgbClr val="51AD42"/>
                </a:solidFill>
                <a:latin typeface="Roboto Condensed Light" panose="02000000000000000000" pitchFamily="2" charset="0"/>
                <a:ea typeface="Roboto Condensed Light" panose="02000000000000000000" pitchFamily="2" charset="0"/>
              </a:rPr>
              <a:t>, während der </a:t>
            </a:r>
            <a:r>
              <a:rPr lang="de-DE" sz="2400" dirty="0">
                <a:solidFill>
                  <a:srgbClr val="51AD42"/>
                </a:solidFill>
                <a:latin typeface="Roboto Condensed" panose="02000000000000000000" pitchFamily="2" charset="0"/>
                <a:ea typeface="Roboto Condensed" panose="02000000000000000000" pitchFamily="2" charset="0"/>
              </a:rPr>
              <a:t>Mensch die Rolle des Experten für die strategische Interpretation und das Handeln </a:t>
            </a:r>
            <a:r>
              <a:rPr lang="de-DE" sz="2400" dirty="0">
                <a:solidFill>
                  <a:srgbClr val="51AD42"/>
                </a:solidFill>
                <a:latin typeface="Roboto Condensed Light" panose="02000000000000000000" pitchFamily="2" charset="0"/>
                <a:ea typeface="Roboto Condensed Light" panose="02000000000000000000" pitchFamily="2" charset="0"/>
              </a:rPr>
              <a:t>behält.</a:t>
            </a:r>
          </a:p>
        </p:txBody>
      </p:sp>
    </p:spTree>
    <p:extLst>
      <p:ext uri="{BB962C8B-B14F-4D97-AF65-F5344CB8AC3E}">
        <p14:creationId xmlns:p14="http://schemas.microsoft.com/office/powerpoint/2010/main" val="39014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11B59CBE-6C28-429F-82F7-C4D8B0F415B3}"/>
              </a:ext>
            </a:extLst>
          </p:cNvPr>
          <p:cNvSpPr/>
          <p:nvPr/>
        </p:nvSpPr>
        <p:spPr>
          <a:xfrm>
            <a:off x="3898721" y="1496553"/>
            <a:ext cx="540000" cy="4885198"/>
          </a:xfrm>
          <a:prstGeom prst="rect">
            <a:avLst/>
          </a:prstGeom>
          <a:solidFill>
            <a:schemeClr val="bg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7" name="Textfeld 6">
            <a:extLst>
              <a:ext uri="{FF2B5EF4-FFF2-40B4-BE49-F238E27FC236}">
                <a16:creationId xmlns:a16="http://schemas.microsoft.com/office/drawing/2014/main" id="{8EA7F152-0F97-4BC5-8D8E-7A0BF458FFF5}"/>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Technologiefrüherkennung in dynamischen Märkten</a:t>
            </a:r>
          </a:p>
          <a:p>
            <a:r>
              <a:rPr lang="de-DE" dirty="0">
                <a:latin typeface="Roboto Condensed Light" panose="02000000000000000000" pitchFamily="2" charset="0"/>
                <a:ea typeface="Roboto Condensed Light" panose="02000000000000000000" pitchFamily="2" charset="0"/>
              </a:rPr>
              <a:t>Agenda</a:t>
            </a:r>
          </a:p>
        </p:txBody>
      </p:sp>
      <p:sp>
        <p:nvSpPr>
          <p:cNvPr id="27" name="Rechteck 26">
            <a:extLst>
              <a:ext uri="{FF2B5EF4-FFF2-40B4-BE49-F238E27FC236}">
                <a16:creationId xmlns:a16="http://schemas.microsoft.com/office/drawing/2014/main" id="{714C1156-C4AA-43B4-87D9-F719FF437774}"/>
              </a:ext>
            </a:extLst>
          </p:cNvPr>
          <p:cNvSpPr/>
          <p:nvPr/>
        </p:nvSpPr>
        <p:spPr>
          <a:xfrm>
            <a:off x="1028700" y="1611692"/>
            <a:ext cx="2381250"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Begrüßung </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09:00 Uhr</a:t>
            </a:r>
          </a:p>
        </p:txBody>
      </p:sp>
      <p:sp>
        <p:nvSpPr>
          <p:cNvPr id="28" name="Rechteck 27">
            <a:extLst>
              <a:ext uri="{FF2B5EF4-FFF2-40B4-BE49-F238E27FC236}">
                <a16:creationId xmlns:a16="http://schemas.microsoft.com/office/drawing/2014/main" id="{67A8F8E5-4721-47A7-B77F-F4E6846B2CCF}"/>
              </a:ext>
            </a:extLst>
          </p:cNvPr>
          <p:cNvSpPr/>
          <p:nvPr/>
        </p:nvSpPr>
        <p:spPr>
          <a:xfrm>
            <a:off x="4827531" y="2604900"/>
            <a:ext cx="5951481" cy="789960"/>
          </a:xfrm>
          <a:prstGeom prst="rect">
            <a:avLst/>
          </a:prstGeom>
        </p:spPr>
        <p:txBody>
          <a:bodyPr wrap="square">
            <a:spAutoFit/>
          </a:bodyPr>
          <a:lstStyle/>
          <a:p>
            <a:pP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Impulsvortrag: Relevanz und Grundlagen der Technology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(TI)</a:t>
            </a:r>
          </a:p>
          <a:p>
            <a:pP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09:10 Uhr</a:t>
            </a:r>
            <a:r>
              <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rPr>
              <a:t>	</a:t>
            </a:r>
          </a:p>
        </p:txBody>
      </p:sp>
      <p:sp>
        <p:nvSpPr>
          <p:cNvPr id="29" name="Rechteck 28">
            <a:extLst>
              <a:ext uri="{FF2B5EF4-FFF2-40B4-BE49-F238E27FC236}">
                <a16:creationId xmlns:a16="http://schemas.microsoft.com/office/drawing/2014/main" id="{324EEFE3-E8C1-4076-A41C-4B664577C587}"/>
              </a:ext>
            </a:extLst>
          </p:cNvPr>
          <p:cNvSpPr/>
          <p:nvPr/>
        </p:nvSpPr>
        <p:spPr>
          <a:xfrm>
            <a:off x="1719671" y="3538469"/>
            <a:ext cx="1700324" cy="789960"/>
          </a:xfrm>
          <a:prstGeom prst="rect">
            <a:avLst/>
          </a:prstGeom>
        </p:spPr>
        <p:txBody>
          <a:bodyPr wrap="square">
            <a:spAutoFit/>
          </a:bodyPr>
          <a:lstStyle/>
          <a:p>
            <a:pPr algn="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Diskussionsrunde</a:t>
            </a:r>
          </a:p>
          <a:p>
            <a:pPr algn="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09:50 Uhr</a:t>
            </a:r>
            <a:endParaRPr lang="de-DE" sz="1600" dirty="0">
              <a:solidFill>
                <a:schemeClr val="tx2">
                  <a:lumMod val="60000"/>
                  <a:lumOff val="40000"/>
                </a:schemeClr>
              </a:solidFill>
              <a:latin typeface="Roboto Condensed Light" panose="02000000000000000000" pitchFamily="2" charset="0"/>
              <a:ea typeface="Roboto Condensed Light" panose="02000000000000000000" pitchFamily="2" charset="0"/>
            </a:endParaRPr>
          </a:p>
        </p:txBody>
      </p:sp>
      <p:sp>
        <p:nvSpPr>
          <p:cNvPr id="31" name="Rechteck 30">
            <a:extLst>
              <a:ext uri="{FF2B5EF4-FFF2-40B4-BE49-F238E27FC236}">
                <a16:creationId xmlns:a16="http://schemas.microsoft.com/office/drawing/2014/main" id="{CE105D73-1132-4D6A-A122-296394CFBAD6}"/>
              </a:ext>
            </a:extLst>
          </p:cNvPr>
          <p:cNvSpPr/>
          <p:nvPr/>
        </p:nvSpPr>
        <p:spPr>
          <a:xfrm>
            <a:off x="4827531" y="4465226"/>
            <a:ext cx="6320367" cy="789960"/>
          </a:xfrm>
          <a:prstGeom prst="rect">
            <a:avLst/>
          </a:prstGeom>
        </p:spPr>
        <p:txBody>
          <a:bodyPr wrap="square">
            <a:spAutoFit/>
          </a:bodyPr>
          <a:lstStyle/>
          <a:p>
            <a:pPr>
              <a:lnSpc>
                <a:spcPct val="150000"/>
              </a:lnSpc>
            </a:pP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Impulsvortrag: Technology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im Zeitalter von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Artificial</a:t>
            </a:r>
            <a:r>
              <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rPr>
              <a:t> </a:t>
            </a:r>
            <a:r>
              <a:rPr lang="de-DE" sz="1600" b="1" dirty="0" err="1">
                <a:solidFill>
                  <a:schemeClr val="tx2">
                    <a:lumMod val="60000"/>
                    <a:lumOff val="40000"/>
                  </a:schemeClr>
                </a:solidFill>
                <a:latin typeface="Roboto Condensed Light" panose="02000000000000000000" pitchFamily="2" charset="0"/>
                <a:ea typeface="Roboto Condensed Light" panose="02000000000000000000" pitchFamily="2" charset="0"/>
              </a:rPr>
              <a:t>Intelligence</a:t>
            </a:r>
            <a:endParaRPr lang="de-DE" sz="1600" b="1" dirty="0">
              <a:solidFill>
                <a:schemeClr val="tx2">
                  <a:lumMod val="60000"/>
                  <a:lumOff val="40000"/>
                </a:schemeClr>
              </a:solidFill>
              <a:latin typeface="Roboto Condensed Light" panose="02000000000000000000" pitchFamily="2" charset="0"/>
              <a:ea typeface="Roboto Condensed Light" panose="02000000000000000000" pitchFamily="2" charset="0"/>
            </a:endParaRPr>
          </a:p>
          <a:p>
            <a:pPr>
              <a:lnSpc>
                <a:spcPct val="150000"/>
              </a:lnSpc>
            </a:pPr>
            <a:r>
              <a:rPr lang="de-DE" sz="1600" i="1" dirty="0">
                <a:solidFill>
                  <a:schemeClr val="tx2">
                    <a:lumMod val="60000"/>
                    <a:lumOff val="40000"/>
                  </a:schemeClr>
                </a:solidFill>
                <a:latin typeface="Roboto Condensed Light" panose="02000000000000000000" pitchFamily="2" charset="0"/>
                <a:ea typeface="Roboto Condensed Light" panose="02000000000000000000" pitchFamily="2" charset="0"/>
              </a:rPr>
              <a:t>10:00 Uhr</a:t>
            </a:r>
          </a:p>
        </p:txBody>
      </p:sp>
      <p:sp>
        <p:nvSpPr>
          <p:cNvPr id="32" name="Rechteck 31">
            <a:extLst>
              <a:ext uri="{FF2B5EF4-FFF2-40B4-BE49-F238E27FC236}">
                <a16:creationId xmlns:a16="http://schemas.microsoft.com/office/drawing/2014/main" id="{722CE2A4-6239-4E56-9DF9-3EE2E70B411D}"/>
              </a:ext>
            </a:extLst>
          </p:cNvPr>
          <p:cNvSpPr/>
          <p:nvPr/>
        </p:nvSpPr>
        <p:spPr>
          <a:xfrm>
            <a:off x="785457" y="5376092"/>
            <a:ext cx="2620663" cy="789960"/>
          </a:xfrm>
          <a:prstGeom prst="rect">
            <a:avLst/>
          </a:prstGeom>
        </p:spPr>
        <p:txBody>
          <a:bodyPr wrap="square">
            <a:spAutoFit/>
          </a:bodyPr>
          <a:lstStyle/>
          <a:p>
            <a:pPr algn="r">
              <a:lnSpc>
                <a:spcPct val="150000"/>
              </a:lnSpc>
            </a:pPr>
            <a:r>
              <a:rPr lang="de-DE" sz="1600" b="1" dirty="0">
                <a:latin typeface="Roboto Condensed Light" panose="02000000000000000000" pitchFamily="2" charset="0"/>
                <a:ea typeface="Roboto Condensed Light" panose="02000000000000000000" pitchFamily="2" charset="0"/>
              </a:rPr>
              <a:t>Ausblick und Verabschiedung</a:t>
            </a:r>
          </a:p>
          <a:p>
            <a:pPr algn="r">
              <a:lnSpc>
                <a:spcPct val="150000"/>
              </a:lnSpc>
            </a:pPr>
            <a:r>
              <a:rPr lang="de-DE" sz="1600" i="1" dirty="0">
                <a:latin typeface="Roboto Condensed Light" panose="02000000000000000000" pitchFamily="2" charset="0"/>
                <a:ea typeface="Roboto Condensed Light" panose="02000000000000000000" pitchFamily="2" charset="0"/>
              </a:rPr>
              <a:t>10:30 Uhr</a:t>
            </a:r>
            <a:endParaRPr lang="de-DE" sz="1600" dirty="0">
              <a:latin typeface="Roboto Condensed Light" panose="02000000000000000000" pitchFamily="2" charset="0"/>
              <a:ea typeface="Roboto Condensed Light" panose="02000000000000000000" pitchFamily="2" charset="0"/>
            </a:endParaRPr>
          </a:p>
        </p:txBody>
      </p:sp>
      <p:sp>
        <p:nvSpPr>
          <p:cNvPr id="34" name="Rechteck 33">
            <a:extLst>
              <a:ext uri="{FF2B5EF4-FFF2-40B4-BE49-F238E27FC236}">
                <a16:creationId xmlns:a16="http://schemas.microsoft.com/office/drawing/2014/main" id="{FA656384-4959-4784-A208-E62D5E19C66F}"/>
              </a:ext>
            </a:extLst>
          </p:cNvPr>
          <p:cNvSpPr/>
          <p:nvPr/>
        </p:nvSpPr>
        <p:spPr>
          <a:xfrm rot="21052102">
            <a:off x="3482902" y="6316310"/>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155E04FC-A48C-447A-ADEE-63FD093B297D}"/>
              </a:ext>
            </a:extLst>
          </p:cNvPr>
          <p:cNvSpPr/>
          <p:nvPr/>
        </p:nvSpPr>
        <p:spPr>
          <a:xfrm>
            <a:off x="3524863" y="166789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Zielgruppe">
            <a:extLst>
              <a:ext uri="{FF2B5EF4-FFF2-40B4-BE49-F238E27FC236}">
                <a16:creationId xmlns:a16="http://schemas.microsoft.com/office/drawing/2014/main" id="{7EF84A28-CB13-442B-BD2D-CB62DE0D9F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5396" y="1770565"/>
            <a:ext cx="540000" cy="540000"/>
          </a:xfrm>
          <a:prstGeom prst="rect">
            <a:avLst/>
          </a:prstGeom>
        </p:spPr>
      </p:pic>
      <p:sp>
        <p:nvSpPr>
          <p:cNvPr id="41" name="Ellipse 40">
            <a:extLst>
              <a:ext uri="{FF2B5EF4-FFF2-40B4-BE49-F238E27FC236}">
                <a16:creationId xmlns:a16="http://schemas.microsoft.com/office/drawing/2014/main" id="{E4B81663-7FE3-49FE-B553-2F4EEFAE50D7}"/>
              </a:ext>
            </a:extLst>
          </p:cNvPr>
          <p:cNvSpPr/>
          <p:nvPr/>
        </p:nvSpPr>
        <p:spPr>
          <a:xfrm>
            <a:off x="3515396" y="355222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descr="Kundenbewertung">
            <a:extLst>
              <a:ext uri="{FF2B5EF4-FFF2-40B4-BE49-F238E27FC236}">
                <a16:creationId xmlns:a16="http://schemas.microsoft.com/office/drawing/2014/main" id="{EFC795C8-150C-4F9D-A8BF-DBF4C8447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5396" y="3645574"/>
            <a:ext cx="540000" cy="540000"/>
          </a:xfrm>
          <a:prstGeom prst="rect">
            <a:avLst/>
          </a:prstGeom>
        </p:spPr>
      </p:pic>
      <p:sp>
        <p:nvSpPr>
          <p:cNvPr id="43" name="Ellipse 42">
            <a:extLst>
              <a:ext uri="{FF2B5EF4-FFF2-40B4-BE49-F238E27FC236}">
                <a16:creationId xmlns:a16="http://schemas.microsoft.com/office/drawing/2014/main" id="{15AADEC5-DEF7-4BCC-ADE6-111DEC93D4BE}"/>
              </a:ext>
            </a:extLst>
          </p:cNvPr>
          <p:cNvSpPr/>
          <p:nvPr/>
        </p:nvSpPr>
        <p:spPr>
          <a:xfrm>
            <a:off x="3534890" y="5436550"/>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9BB0D78-8838-4559-82E7-F63F24D379BC}"/>
              </a:ext>
            </a:extLst>
          </p:cNvPr>
          <p:cNvSpPr/>
          <p:nvPr/>
        </p:nvSpPr>
        <p:spPr>
          <a:xfrm>
            <a:off x="4079216" y="449438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6" name="Grafik 35" descr="Händedruck">
            <a:extLst>
              <a:ext uri="{FF2B5EF4-FFF2-40B4-BE49-F238E27FC236}">
                <a16:creationId xmlns:a16="http://schemas.microsoft.com/office/drawing/2014/main" id="{3DC31DA7-A1CD-4381-979B-738BD4E7BC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9195" y="5530493"/>
            <a:ext cx="540000" cy="540000"/>
          </a:xfrm>
          <a:prstGeom prst="rect">
            <a:avLst/>
          </a:prstGeom>
        </p:spPr>
      </p:pic>
      <p:pic>
        <p:nvPicPr>
          <p:cNvPr id="38" name="Grafik 37" descr="Prozessor">
            <a:extLst>
              <a:ext uri="{FF2B5EF4-FFF2-40B4-BE49-F238E27FC236}">
                <a16:creationId xmlns:a16="http://schemas.microsoft.com/office/drawing/2014/main" id="{A4C34C2A-54E2-431D-B90D-215050642B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4555" y="4590635"/>
            <a:ext cx="540000" cy="540000"/>
          </a:xfrm>
          <a:prstGeom prst="rect">
            <a:avLst/>
          </a:prstGeom>
        </p:spPr>
      </p:pic>
      <p:sp>
        <p:nvSpPr>
          <p:cNvPr id="44" name="Ellipse 43">
            <a:extLst>
              <a:ext uri="{FF2B5EF4-FFF2-40B4-BE49-F238E27FC236}">
                <a16:creationId xmlns:a16="http://schemas.microsoft.com/office/drawing/2014/main" id="{84B3D3EC-CB03-4629-93E4-25DFEA7B59B9}"/>
              </a:ext>
            </a:extLst>
          </p:cNvPr>
          <p:cNvSpPr/>
          <p:nvPr/>
        </p:nvSpPr>
        <p:spPr>
          <a:xfrm>
            <a:off x="4059722" y="2610055"/>
            <a:ext cx="720000" cy="720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8" name="Picture 2" descr="5,398,500+ Technology Icons Stock Illustrations, Royalty-Free Vector  Graphics &amp; Clip Art - iStock | Computer icon, Technology icons icon set,  Technology">
            <a:extLst>
              <a:ext uri="{FF2B5EF4-FFF2-40B4-BE49-F238E27FC236}">
                <a16:creationId xmlns:a16="http://schemas.microsoft.com/office/drawing/2014/main" id="{30DF985F-7291-41C0-A146-B050A24451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321" t="22385" r="13562" b="25000"/>
          <a:stretch/>
        </p:blipFill>
        <p:spPr bwMode="auto">
          <a:xfrm>
            <a:off x="4150925" y="2771919"/>
            <a:ext cx="540000" cy="411065"/>
          </a:xfrm>
          <a:prstGeom prst="rect">
            <a:avLst/>
          </a:prstGeom>
          <a:noFill/>
          <a:extLst>
            <a:ext uri="{909E8E84-426E-40DD-AFC4-6F175D3DCCD1}">
              <a14:hiddenFill xmlns:a14="http://schemas.microsoft.com/office/drawing/2010/main">
                <a:solidFill>
                  <a:srgbClr val="FFFFFF"/>
                </a:solidFill>
              </a14:hiddenFill>
            </a:ext>
          </a:extLst>
        </p:spPr>
      </p:pic>
      <p:sp>
        <p:nvSpPr>
          <p:cNvPr id="49" name="Rechteck 48">
            <a:extLst>
              <a:ext uri="{FF2B5EF4-FFF2-40B4-BE49-F238E27FC236}">
                <a16:creationId xmlns:a16="http://schemas.microsoft.com/office/drawing/2014/main" id="{AD2931AE-7089-4D2D-9088-501CEE06E2CB}"/>
              </a:ext>
            </a:extLst>
          </p:cNvPr>
          <p:cNvSpPr/>
          <p:nvPr/>
        </p:nvSpPr>
        <p:spPr>
          <a:xfrm rot="688579">
            <a:off x="3564944" y="1377541"/>
            <a:ext cx="1371637" cy="2064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96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7" name="Textfeld 6">
            <a:extLst>
              <a:ext uri="{FF2B5EF4-FFF2-40B4-BE49-F238E27FC236}">
                <a16:creationId xmlns:a16="http://schemas.microsoft.com/office/drawing/2014/main" id="{8EA7F152-0F97-4BC5-8D8E-7A0BF458FFF5}"/>
              </a:ext>
            </a:extLst>
          </p:cNvPr>
          <p:cNvSpPr txBox="1"/>
          <p:nvPr/>
        </p:nvSpPr>
        <p:spPr>
          <a:xfrm>
            <a:off x="550716" y="432681"/>
            <a:ext cx="5221427" cy="369332"/>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Vielen Dank für Ihre Workshop-Teilnahme!</a:t>
            </a:r>
          </a:p>
        </p:txBody>
      </p:sp>
      <p:sp>
        <p:nvSpPr>
          <p:cNvPr id="36" name="Rechteck 35">
            <a:extLst>
              <a:ext uri="{FF2B5EF4-FFF2-40B4-BE49-F238E27FC236}">
                <a16:creationId xmlns:a16="http://schemas.microsoft.com/office/drawing/2014/main" id="{B2ED9139-C951-4D52-8102-BF8F6F9271CC}"/>
              </a:ext>
            </a:extLst>
          </p:cNvPr>
          <p:cNvSpPr/>
          <p:nvPr/>
        </p:nvSpPr>
        <p:spPr>
          <a:xfrm>
            <a:off x="8749299" y="2153366"/>
            <a:ext cx="2747604" cy="861774"/>
          </a:xfrm>
          <a:prstGeom prst="rect">
            <a:avLst/>
          </a:prstGeom>
        </p:spPr>
        <p:txBody>
          <a:bodyPr wrap="square" lIns="0" tIns="0" rIns="0" bIns="0">
            <a:spAutoFit/>
          </a:bodyPr>
          <a:lstStyle/>
          <a:p>
            <a:pPr defTabSz="742628">
              <a:defRPr/>
            </a:pPr>
            <a:r>
              <a:rPr lang="de-DE" sz="1400" dirty="0">
                <a:solidFill>
                  <a:srgbClr val="000000"/>
                </a:solidFill>
                <a:latin typeface="Roboto Condensed Light" panose="02000000000000000000" pitchFamily="2" charset="0"/>
                <a:ea typeface="Roboto Condensed Light" panose="02000000000000000000" pitchFamily="2" charset="0"/>
              </a:rPr>
              <a:t>Kontaktieren Sie uns gerne, damit wir gemeinsam das geeignete Format für Ihr Anliegen entwickeln (z. B. Workshop oder studentisches Projekt).</a:t>
            </a:r>
          </a:p>
        </p:txBody>
      </p:sp>
      <p:cxnSp>
        <p:nvCxnSpPr>
          <p:cNvPr id="37" name="Gerader Verbinder 36">
            <a:extLst>
              <a:ext uri="{FF2B5EF4-FFF2-40B4-BE49-F238E27FC236}">
                <a16:creationId xmlns:a16="http://schemas.microsoft.com/office/drawing/2014/main" id="{5FEFFD0C-45E8-4908-B1FA-FAF7B1D6F228}"/>
              </a:ext>
            </a:extLst>
          </p:cNvPr>
          <p:cNvCxnSpPr>
            <a:cxnSpLocks/>
          </p:cNvCxnSpPr>
          <p:nvPr/>
        </p:nvCxnSpPr>
        <p:spPr>
          <a:xfrm>
            <a:off x="6105525" y="1085616"/>
            <a:ext cx="0" cy="533624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echteck 37">
            <a:extLst>
              <a:ext uri="{FF2B5EF4-FFF2-40B4-BE49-F238E27FC236}">
                <a16:creationId xmlns:a16="http://schemas.microsoft.com/office/drawing/2014/main" id="{5B2D18D1-83E9-4147-BD2E-304FDE55B3A7}"/>
              </a:ext>
            </a:extLst>
          </p:cNvPr>
          <p:cNvSpPr/>
          <p:nvPr/>
        </p:nvSpPr>
        <p:spPr>
          <a:xfrm>
            <a:off x="6382278" y="1085616"/>
            <a:ext cx="5108682" cy="249299"/>
          </a:xfrm>
          <a:prstGeom prst="rect">
            <a:avLst/>
          </a:prstGeom>
        </p:spPr>
        <p:txBody>
          <a:bodyPr wrap="square" lIns="0" tIns="0" rIns="0" bIns="0">
            <a:spAutoFit/>
          </a:bodyPr>
          <a:lstStyle/>
          <a:p>
            <a:pPr defTabSz="742628">
              <a:defRPr/>
            </a:pPr>
            <a:r>
              <a:rPr lang="de-DE" sz="1620" b="1" dirty="0">
                <a:solidFill>
                  <a:srgbClr val="000000"/>
                </a:solidFill>
                <a:latin typeface="Roboto Condensed Light" panose="02000000000000000000" pitchFamily="2" charset="0"/>
                <a:ea typeface="Roboto Condensed Light" panose="02000000000000000000" pitchFamily="2" charset="0"/>
              </a:rPr>
              <a:t>Benötigen Sie weitere Unterstützung bei der Einführung einer TI? </a:t>
            </a:r>
            <a:endParaRPr lang="de-DE" sz="1620" dirty="0">
              <a:solidFill>
                <a:srgbClr val="000000"/>
              </a:solidFill>
              <a:latin typeface="Roboto Condensed Light" panose="02000000000000000000" pitchFamily="2" charset="0"/>
              <a:ea typeface="Roboto Condensed Light" panose="02000000000000000000" pitchFamily="2" charset="0"/>
            </a:endParaRPr>
          </a:p>
        </p:txBody>
      </p:sp>
      <p:pic>
        <p:nvPicPr>
          <p:cNvPr id="93186" name="Picture 2" descr="Picture of Dafina Bulliqi">
            <a:extLst>
              <a:ext uri="{FF2B5EF4-FFF2-40B4-BE49-F238E27FC236}">
                <a16:creationId xmlns:a16="http://schemas.microsoft.com/office/drawing/2014/main" id="{BF29B4AD-B226-45E7-AFC4-F491822763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9800" y="4057024"/>
            <a:ext cx="1080000" cy="1080000"/>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3188" name="Picture 4" descr="Picture of Markus Dusdal">
            <a:extLst>
              <a:ext uri="{FF2B5EF4-FFF2-40B4-BE49-F238E27FC236}">
                <a16:creationId xmlns:a16="http://schemas.microsoft.com/office/drawing/2014/main" id="{6242EE7D-EEEF-4594-8ADE-A6741946B8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1683" y="4057024"/>
            <a:ext cx="1080000" cy="1080000"/>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0" name="Rechteck 39">
            <a:extLst>
              <a:ext uri="{FF2B5EF4-FFF2-40B4-BE49-F238E27FC236}">
                <a16:creationId xmlns:a16="http://schemas.microsoft.com/office/drawing/2014/main" id="{F51FB4EE-DBBC-4ED1-AEFA-B554758C9186}"/>
              </a:ext>
            </a:extLst>
          </p:cNvPr>
          <p:cNvSpPr/>
          <p:nvPr/>
        </p:nvSpPr>
        <p:spPr>
          <a:xfrm>
            <a:off x="6810300" y="5280233"/>
            <a:ext cx="1970533" cy="646331"/>
          </a:xfrm>
          <a:prstGeom prst="rect">
            <a:avLst/>
          </a:prstGeom>
        </p:spPr>
        <p:txBody>
          <a:bodyPr wrap="square" lIns="0" tIns="0" rIns="0" bIns="0">
            <a:spAutoFit/>
          </a:bodyPr>
          <a:lstStyle/>
          <a:p>
            <a:pPr algn="ctr" defTabSz="742628">
              <a:defRPr/>
            </a:pPr>
            <a:r>
              <a:rPr lang="de-DE" sz="1400" b="1" dirty="0">
                <a:solidFill>
                  <a:srgbClr val="000000"/>
                </a:solidFill>
                <a:latin typeface="Roboto Condensed Light" panose="02000000000000000000" pitchFamily="2" charset="0"/>
                <a:ea typeface="Roboto Condensed Light" panose="02000000000000000000" pitchFamily="2" charset="0"/>
              </a:rPr>
              <a:t>Dafina Bulliqi</a:t>
            </a:r>
          </a:p>
          <a:p>
            <a:pPr algn="ctr" defTabSz="742628">
              <a:defRPr/>
            </a:pPr>
            <a:r>
              <a:rPr lang="de-DE" sz="1400" dirty="0">
                <a:solidFill>
                  <a:srgbClr val="000000"/>
                </a:solidFill>
                <a:latin typeface="Roboto Condensed Light" panose="02000000000000000000" pitchFamily="2" charset="0"/>
                <a:ea typeface="Roboto Condensed Light" panose="02000000000000000000" pitchFamily="2" charset="0"/>
                <a:hlinkClick r:id="rId11"/>
              </a:rPr>
              <a:t>dafina.bulliqi@th-koeln.de</a:t>
            </a:r>
            <a:endParaRPr lang="de-DE" sz="1400" dirty="0">
              <a:solidFill>
                <a:srgbClr val="000000"/>
              </a:solidFill>
              <a:latin typeface="Roboto Condensed Light" panose="02000000000000000000" pitchFamily="2" charset="0"/>
              <a:ea typeface="Roboto Condensed Light" panose="02000000000000000000" pitchFamily="2" charset="0"/>
            </a:endParaRPr>
          </a:p>
          <a:p>
            <a:pPr algn="ctr" defTabSz="742628">
              <a:defRPr/>
            </a:pPr>
            <a:r>
              <a:rPr lang="de-DE" sz="1400" dirty="0">
                <a:solidFill>
                  <a:srgbClr val="000000"/>
                </a:solidFill>
                <a:latin typeface="Roboto Condensed Light" panose="02000000000000000000" pitchFamily="2" charset="0"/>
                <a:ea typeface="Roboto Condensed Light" panose="02000000000000000000" pitchFamily="2" charset="0"/>
              </a:rPr>
              <a:t>+49 2261-8196-6457</a:t>
            </a:r>
          </a:p>
        </p:txBody>
      </p:sp>
      <p:sp>
        <p:nvSpPr>
          <p:cNvPr id="41" name="Rechteck 40">
            <a:extLst>
              <a:ext uri="{FF2B5EF4-FFF2-40B4-BE49-F238E27FC236}">
                <a16:creationId xmlns:a16="http://schemas.microsoft.com/office/drawing/2014/main" id="{C472799C-377C-499D-BCEA-810025101964}"/>
              </a:ext>
            </a:extLst>
          </p:cNvPr>
          <p:cNvSpPr/>
          <p:nvPr/>
        </p:nvSpPr>
        <p:spPr>
          <a:xfrm>
            <a:off x="9271330" y="5298693"/>
            <a:ext cx="2225573" cy="646331"/>
          </a:xfrm>
          <a:prstGeom prst="rect">
            <a:avLst/>
          </a:prstGeom>
        </p:spPr>
        <p:txBody>
          <a:bodyPr wrap="square" lIns="0" tIns="0" rIns="0" bIns="0">
            <a:spAutoFit/>
          </a:bodyPr>
          <a:lstStyle/>
          <a:p>
            <a:pPr algn="ctr" defTabSz="742628">
              <a:defRPr/>
            </a:pPr>
            <a:r>
              <a:rPr lang="de-DE" sz="1400" b="1" dirty="0">
                <a:solidFill>
                  <a:srgbClr val="000000"/>
                </a:solidFill>
                <a:latin typeface="Roboto Condensed Light" panose="02000000000000000000" pitchFamily="2" charset="0"/>
                <a:ea typeface="Roboto Condensed Light" panose="02000000000000000000" pitchFamily="2" charset="0"/>
              </a:rPr>
              <a:t>Markus Dusdal</a:t>
            </a:r>
          </a:p>
          <a:p>
            <a:pPr algn="ctr" defTabSz="742628">
              <a:defRPr/>
            </a:pPr>
            <a:r>
              <a:rPr lang="de-DE" sz="1400" dirty="0">
                <a:solidFill>
                  <a:srgbClr val="000000"/>
                </a:solidFill>
                <a:latin typeface="Roboto Condensed Light" panose="02000000000000000000" pitchFamily="2" charset="0"/>
                <a:ea typeface="Roboto Condensed Light" panose="02000000000000000000" pitchFamily="2" charset="0"/>
                <a:hlinkClick r:id="rId12"/>
              </a:rPr>
              <a:t>markus.dusdal@th-koeln.de</a:t>
            </a:r>
            <a:endParaRPr lang="de-DE" sz="1400" dirty="0">
              <a:solidFill>
                <a:srgbClr val="000000"/>
              </a:solidFill>
              <a:latin typeface="Roboto Condensed Light" panose="02000000000000000000" pitchFamily="2" charset="0"/>
              <a:ea typeface="Roboto Condensed Light" panose="02000000000000000000" pitchFamily="2" charset="0"/>
            </a:endParaRPr>
          </a:p>
          <a:p>
            <a:pPr algn="ctr" defTabSz="742628">
              <a:defRPr/>
            </a:pPr>
            <a:r>
              <a:rPr lang="de-DE" sz="1400" dirty="0">
                <a:solidFill>
                  <a:srgbClr val="000000"/>
                </a:solidFill>
                <a:latin typeface="Roboto Condensed Light" panose="02000000000000000000" pitchFamily="2" charset="0"/>
                <a:ea typeface="Roboto Condensed Light" panose="02000000000000000000" pitchFamily="2" charset="0"/>
              </a:rPr>
              <a:t>+49 2261-8196-6457</a:t>
            </a:r>
          </a:p>
        </p:txBody>
      </p:sp>
      <p:pic>
        <p:nvPicPr>
          <p:cNvPr id="4" name="Grafik 3">
            <a:extLst>
              <a:ext uri="{FF2B5EF4-FFF2-40B4-BE49-F238E27FC236}">
                <a16:creationId xmlns:a16="http://schemas.microsoft.com/office/drawing/2014/main" id="{AF9C2106-D83F-4430-807A-D79F9C75B66C}"/>
              </a:ext>
            </a:extLst>
          </p:cNvPr>
          <p:cNvPicPr>
            <a:picLocks noChangeAspect="1"/>
          </p:cNvPicPr>
          <p:nvPr/>
        </p:nvPicPr>
        <p:blipFill>
          <a:blip r:embed="rId13"/>
          <a:stretch>
            <a:fillRect/>
          </a:stretch>
        </p:blipFill>
        <p:spPr>
          <a:xfrm>
            <a:off x="616193" y="2855846"/>
            <a:ext cx="2917420" cy="1642508"/>
          </a:xfrm>
          <a:prstGeom prst="rect">
            <a:avLst/>
          </a:prstGeom>
        </p:spPr>
      </p:pic>
      <p:pic>
        <p:nvPicPr>
          <p:cNvPr id="6" name="Grafik 5" descr="Gruppenbrainstorming">
            <a:extLst>
              <a:ext uri="{FF2B5EF4-FFF2-40B4-BE49-F238E27FC236}">
                <a16:creationId xmlns:a16="http://schemas.microsoft.com/office/drawing/2014/main" id="{1C14BEC5-D24E-486A-9FB5-E34C82387AE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20428" y="1736285"/>
            <a:ext cx="1620189" cy="1620189"/>
          </a:xfrm>
          <a:prstGeom prst="rect">
            <a:avLst/>
          </a:prstGeom>
        </p:spPr>
      </p:pic>
      <p:sp>
        <p:nvSpPr>
          <p:cNvPr id="46" name="Rechteck 45">
            <a:extLst>
              <a:ext uri="{FF2B5EF4-FFF2-40B4-BE49-F238E27FC236}">
                <a16:creationId xmlns:a16="http://schemas.microsoft.com/office/drawing/2014/main" id="{47ED2DFF-9F8F-476B-89E1-A12B019C2ED5}"/>
              </a:ext>
            </a:extLst>
          </p:cNvPr>
          <p:cNvSpPr/>
          <p:nvPr/>
        </p:nvSpPr>
        <p:spPr>
          <a:xfrm>
            <a:off x="550716" y="1505764"/>
            <a:ext cx="1733620" cy="646331"/>
          </a:xfrm>
          <a:prstGeom prst="rect">
            <a:avLst/>
          </a:prstGeom>
        </p:spPr>
        <p:txBody>
          <a:bodyPr wrap="square">
            <a:spAutoFit/>
          </a:bodyPr>
          <a:lstStyle/>
          <a:p>
            <a:pPr algn="ctr" defTabSz="742628">
              <a:defRPr/>
            </a:pPr>
            <a:r>
              <a:rPr lang="de-DE" b="1" dirty="0">
                <a:solidFill>
                  <a:srgbClr val="000000"/>
                </a:solidFill>
                <a:latin typeface="Roboto Condensed Light" panose="02000000000000000000" pitchFamily="2" charset="0"/>
                <a:ea typeface="Roboto Condensed Light" panose="02000000000000000000" pitchFamily="2" charset="0"/>
              </a:rPr>
              <a:t>Theoretische TI-Grundlagen</a:t>
            </a:r>
          </a:p>
        </p:txBody>
      </p:sp>
      <p:sp>
        <p:nvSpPr>
          <p:cNvPr id="47" name="Rechteck 46">
            <a:extLst>
              <a:ext uri="{FF2B5EF4-FFF2-40B4-BE49-F238E27FC236}">
                <a16:creationId xmlns:a16="http://schemas.microsoft.com/office/drawing/2014/main" id="{20D6B4D8-A200-4967-AB16-58870E6E4CB6}"/>
              </a:ext>
            </a:extLst>
          </p:cNvPr>
          <p:cNvSpPr/>
          <p:nvPr/>
        </p:nvSpPr>
        <p:spPr>
          <a:xfrm>
            <a:off x="3533613" y="3373233"/>
            <a:ext cx="2280284" cy="646331"/>
          </a:xfrm>
          <a:prstGeom prst="rect">
            <a:avLst/>
          </a:prstGeom>
        </p:spPr>
        <p:txBody>
          <a:bodyPr wrap="square">
            <a:spAutoFit/>
          </a:bodyPr>
          <a:lstStyle/>
          <a:p>
            <a:pPr algn="ctr" defTabSz="742628">
              <a:defRPr/>
            </a:pPr>
            <a:r>
              <a:rPr lang="de-DE" b="1" dirty="0">
                <a:solidFill>
                  <a:srgbClr val="000000"/>
                </a:solidFill>
                <a:latin typeface="Roboto Condensed Light" panose="02000000000000000000" pitchFamily="2" charset="0"/>
                <a:ea typeface="Roboto Condensed Light" panose="02000000000000000000" pitchFamily="2" charset="0"/>
              </a:rPr>
              <a:t>Entwicklung einer Technologiedatenbank</a:t>
            </a:r>
          </a:p>
        </p:txBody>
      </p:sp>
      <p:sp>
        <p:nvSpPr>
          <p:cNvPr id="50" name="Rechteck 49">
            <a:extLst>
              <a:ext uri="{FF2B5EF4-FFF2-40B4-BE49-F238E27FC236}">
                <a16:creationId xmlns:a16="http://schemas.microsoft.com/office/drawing/2014/main" id="{68F88A4D-DD48-41A7-B91F-3E6ABE129ADA}"/>
              </a:ext>
            </a:extLst>
          </p:cNvPr>
          <p:cNvSpPr/>
          <p:nvPr/>
        </p:nvSpPr>
        <p:spPr>
          <a:xfrm>
            <a:off x="880899" y="5158185"/>
            <a:ext cx="1144865" cy="369332"/>
          </a:xfrm>
          <a:prstGeom prst="rect">
            <a:avLst/>
          </a:prstGeom>
        </p:spPr>
        <p:txBody>
          <a:bodyPr wrap="none">
            <a:spAutoFit/>
          </a:bodyPr>
          <a:lstStyle/>
          <a:p>
            <a:pPr algn="ctr" defTabSz="742628">
              <a:defRPr/>
            </a:pPr>
            <a:r>
              <a:rPr lang="de-DE" b="1" dirty="0">
                <a:solidFill>
                  <a:srgbClr val="000000"/>
                </a:solidFill>
                <a:latin typeface="Roboto Condensed Light" panose="02000000000000000000" pitchFamily="2" charset="0"/>
                <a:ea typeface="Roboto Condensed Light" panose="02000000000000000000" pitchFamily="2" charset="0"/>
              </a:rPr>
              <a:t>KI in der TI</a:t>
            </a:r>
          </a:p>
        </p:txBody>
      </p:sp>
      <p:pic>
        <p:nvPicPr>
          <p:cNvPr id="3" name="Grafik 2">
            <a:extLst>
              <a:ext uri="{FF2B5EF4-FFF2-40B4-BE49-F238E27FC236}">
                <a16:creationId xmlns:a16="http://schemas.microsoft.com/office/drawing/2014/main" id="{25276DFF-94EC-49FC-9BC6-902956CEDA89}"/>
              </a:ext>
            </a:extLst>
          </p:cNvPr>
          <p:cNvPicPr>
            <a:picLocks noChangeAspect="1"/>
          </p:cNvPicPr>
          <p:nvPr/>
        </p:nvPicPr>
        <p:blipFill>
          <a:blip r:embed="rId16"/>
          <a:stretch>
            <a:fillRect/>
          </a:stretch>
        </p:blipFill>
        <p:spPr>
          <a:xfrm>
            <a:off x="2224262" y="1357689"/>
            <a:ext cx="3488239" cy="1233441"/>
          </a:xfrm>
          <a:prstGeom prst="rect">
            <a:avLst/>
          </a:prstGeom>
        </p:spPr>
      </p:pic>
      <p:pic>
        <p:nvPicPr>
          <p:cNvPr id="43" name="Grafik 42">
            <a:extLst>
              <a:ext uri="{FF2B5EF4-FFF2-40B4-BE49-F238E27FC236}">
                <a16:creationId xmlns:a16="http://schemas.microsoft.com/office/drawing/2014/main" id="{CB0C4096-FB05-44A3-8C87-8D9E34EB796F}"/>
              </a:ext>
            </a:extLst>
          </p:cNvPr>
          <p:cNvPicPr>
            <a:picLocks noChangeAspect="1"/>
          </p:cNvPicPr>
          <p:nvPr/>
        </p:nvPicPr>
        <p:blipFill rotWithShape="1">
          <a:blip r:embed="rId17"/>
          <a:srcRect l="2660" t="5577" r="2283" b="1164"/>
          <a:stretch/>
        </p:blipFill>
        <p:spPr>
          <a:xfrm>
            <a:off x="2239273" y="4729889"/>
            <a:ext cx="3477483" cy="1451836"/>
          </a:xfrm>
          <a:prstGeom prst="roundRect">
            <a:avLst>
              <a:gd name="adj" fmla="val 4577"/>
            </a:avLst>
          </a:prstGeom>
          <a:ln>
            <a:solidFill>
              <a:schemeClr val="bg1">
                <a:lumMod val="85000"/>
              </a:schemeClr>
            </a:solidFill>
          </a:ln>
        </p:spPr>
      </p:pic>
      <p:cxnSp>
        <p:nvCxnSpPr>
          <p:cNvPr id="45" name="Gerader Verbinder 44">
            <a:extLst>
              <a:ext uri="{FF2B5EF4-FFF2-40B4-BE49-F238E27FC236}">
                <a16:creationId xmlns:a16="http://schemas.microsoft.com/office/drawing/2014/main" id="{76D84D25-8817-4D7E-8F80-96D527242352}"/>
              </a:ext>
            </a:extLst>
          </p:cNvPr>
          <p:cNvCxnSpPr>
            <a:cxnSpLocks/>
          </p:cNvCxnSpPr>
          <p:nvPr/>
        </p:nvCxnSpPr>
        <p:spPr>
          <a:xfrm>
            <a:off x="6067425" y="1085616"/>
            <a:ext cx="0" cy="533624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703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93186"/>
                                        </p:tgtEl>
                                        <p:attrNameLst>
                                          <p:attrName>style.visibility</p:attrName>
                                        </p:attrNameLst>
                                      </p:cBhvr>
                                      <p:to>
                                        <p:strVal val="visible"/>
                                      </p:to>
                                    </p:set>
                                    <p:animEffect transition="in" filter="fade">
                                      <p:cBhvr>
                                        <p:cTn id="16" dur="500"/>
                                        <p:tgtEl>
                                          <p:spTgt spid="93186"/>
                                        </p:tgtEl>
                                      </p:cBhvr>
                                    </p:animEffect>
                                  </p:childTnLst>
                                </p:cTn>
                              </p:par>
                              <p:par>
                                <p:cTn id="17" presetID="10" presetClass="entr" presetSubtype="0" fill="hold" nodeType="withEffect">
                                  <p:stCondLst>
                                    <p:cond delay="0"/>
                                  </p:stCondLst>
                                  <p:childTnLst>
                                    <p:set>
                                      <p:cBhvr>
                                        <p:cTn id="18" dur="1" fill="hold">
                                          <p:stCondLst>
                                            <p:cond delay="0"/>
                                          </p:stCondLst>
                                        </p:cTn>
                                        <p:tgtEl>
                                          <p:spTgt spid="93188"/>
                                        </p:tgtEl>
                                        <p:attrNameLst>
                                          <p:attrName>style.visibility</p:attrName>
                                        </p:attrNameLst>
                                      </p:cBhvr>
                                      <p:to>
                                        <p:strVal val="visible"/>
                                      </p:to>
                                    </p:set>
                                    <p:animEffect transition="in" filter="fade">
                                      <p:cBhvr>
                                        <p:cTn id="19" dur="500"/>
                                        <p:tgtEl>
                                          <p:spTgt spid="931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369332"/>
          </a:xfrm>
          <a:prstGeom prst="rect">
            <a:avLst/>
          </a:prstGeom>
          <a:noFill/>
        </p:spPr>
        <p:txBody>
          <a:bodyPr wrap="square" rtlCol="0">
            <a:spAutoFit/>
          </a:bodyPr>
          <a:lstStyle/>
          <a:p>
            <a:r>
              <a:rPr lang="de-DE" b="1">
                <a:latin typeface="Roboto Condensed" panose="02000000000000000000" pitchFamily="2" charset="0"/>
                <a:ea typeface="Roboto Condensed" panose="02000000000000000000" pitchFamily="2" charset="0"/>
              </a:rPr>
              <a:t>Literaturverzeichnis</a:t>
            </a:r>
            <a:endParaRPr lang="de-DE" b="1" dirty="0">
              <a:latin typeface="Roboto Condensed" panose="02000000000000000000" pitchFamily="2" charset="0"/>
              <a:ea typeface="Roboto Condensed" panose="02000000000000000000" pitchFamily="2" charset="0"/>
            </a:endParaRPr>
          </a:p>
        </p:txBody>
      </p:sp>
      <p:cxnSp>
        <p:nvCxnSpPr>
          <p:cNvPr id="50" name="Gerade Verbindung 29">
            <a:extLst>
              <a:ext uri="{FF2B5EF4-FFF2-40B4-BE49-F238E27FC236}">
                <a16:creationId xmlns:a16="http://schemas.microsoft.com/office/drawing/2014/main" id="{214BD16F-2C0D-4BD1-9C0B-CF01E6CCCF9D}"/>
              </a:ext>
            </a:extLst>
          </p:cNvPr>
          <p:cNvCxnSpPr>
            <a:cxnSpLocks/>
          </p:cNvCxnSpPr>
          <p:nvPr/>
        </p:nvCxnSpPr>
        <p:spPr>
          <a:xfrm flipH="1">
            <a:off x="700152" y="6189606"/>
            <a:ext cx="10616400"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 name="Rechteck 3">
            <a:extLst>
              <a:ext uri="{FF2B5EF4-FFF2-40B4-BE49-F238E27FC236}">
                <a16:creationId xmlns:a16="http://schemas.microsoft.com/office/drawing/2014/main" id="{5E9A0AFA-A764-47B9-8700-53EB6C1DC72F}"/>
              </a:ext>
            </a:extLst>
          </p:cNvPr>
          <p:cNvSpPr/>
          <p:nvPr/>
        </p:nvSpPr>
        <p:spPr>
          <a:xfrm>
            <a:off x="629130" y="1311576"/>
            <a:ext cx="10687422" cy="4524315"/>
          </a:xfrm>
          <a:prstGeom prst="rect">
            <a:avLst/>
          </a:prstGeom>
        </p:spPr>
        <p:txBody>
          <a:bodyPr wrap="square">
            <a:spAutoFit/>
          </a:bodyPr>
          <a:lstStyle/>
          <a:p>
            <a:r>
              <a:rPr lang="de-DE" sz="1200" dirty="0">
                <a:latin typeface="Roboto Condensed Light" panose="02000000000000000000" pitchFamily="2" charset="0"/>
                <a:ea typeface="Roboto Condensed Light" panose="02000000000000000000" pitchFamily="2" charset="0"/>
              </a:rPr>
              <a:t>DHL (2026): </a:t>
            </a:r>
            <a:r>
              <a:rPr lang="en-US" sz="1200" dirty="0">
                <a:latin typeface="Roboto Condensed Light" panose="02000000000000000000" pitchFamily="2" charset="0"/>
                <a:ea typeface="Roboto Condensed Light" panose="02000000000000000000" pitchFamily="2" charset="0"/>
              </a:rPr>
              <a:t>Logistics Trend Radar. Insights. Shaping Tomorrow. Online </a:t>
            </a:r>
            <a:r>
              <a:rPr lang="en-US" sz="1200" dirty="0" err="1">
                <a:latin typeface="Roboto Condensed Light" panose="02000000000000000000" pitchFamily="2" charset="0"/>
                <a:ea typeface="Roboto Condensed Light" panose="02000000000000000000" pitchFamily="2" charset="0"/>
              </a:rPr>
              <a:t>verfügbar</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unter</a:t>
            </a:r>
            <a:r>
              <a:rPr lang="en-US" sz="1200" dirty="0">
                <a:latin typeface="Roboto Condensed Light" panose="02000000000000000000" pitchFamily="2" charset="0"/>
                <a:ea typeface="Roboto Condensed Light" panose="02000000000000000000" pitchFamily="2" charset="0"/>
              </a:rPr>
              <a:t>: </a:t>
            </a:r>
            <a:r>
              <a:rPr lang="de-DE" sz="1200" dirty="0">
                <a:latin typeface="Roboto Condensed Light" panose="02000000000000000000" pitchFamily="2" charset="0"/>
                <a:ea typeface="Roboto Condensed Light" panose="02000000000000000000" pitchFamily="2" charset="0"/>
              </a:rPr>
              <a:t>https://www.dhl.com/de-en/home/innovation-in-logistics/logistics-trend-radar.html </a:t>
            </a:r>
          </a:p>
          <a:p>
            <a:endParaRPr lang="en-US" sz="1200" dirty="0">
              <a:latin typeface="Roboto Condensed Light" panose="02000000000000000000" pitchFamily="2" charset="0"/>
              <a:ea typeface="Roboto Condensed Light" panose="02000000000000000000" pitchFamily="2" charset="0"/>
            </a:endParaRPr>
          </a:p>
          <a:p>
            <a:r>
              <a:rPr lang="en-US" sz="1200" dirty="0" err="1">
                <a:latin typeface="Roboto Condensed Light" panose="02000000000000000000" pitchFamily="2" charset="0"/>
                <a:ea typeface="Roboto Condensed Light" panose="02000000000000000000" pitchFamily="2" charset="0"/>
              </a:rPr>
              <a:t>Ellermann</a:t>
            </a:r>
            <a:r>
              <a:rPr lang="en-US" sz="1200" dirty="0">
                <a:latin typeface="Roboto Condensed Light" panose="02000000000000000000" pitchFamily="2" charset="0"/>
                <a:ea typeface="Roboto Condensed Light" panose="02000000000000000000" pitchFamily="2" charset="0"/>
              </a:rPr>
              <a:t>, K., Martini, M., &amp; John, M. (2024). Use cases for AI in technology foresight: A systematic literature review. Paper presented at the R&amp;D Management Conference 2024, Stockholm, Sweden.</a:t>
            </a:r>
            <a:endParaRPr lang="de-DE" sz="1200" dirty="0">
              <a:latin typeface="Roboto Condensed Light" panose="02000000000000000000" pitchFamily="2" charset="0"/>
              <a:ea typeface="Roboto Condensed Light" panose="02000000000000000000" pitchFamily="2" charset="0"/>
            </a:endParaRPr>
          </a:p>
          <a:p>
            <a:endParaRPr lang="de-DE" sz="1200" dirty="0">
              <a:latin typeface="Roboto Condensed Light" panose="02000000000000000000" pitchFamily="2" charset="0"/>
              <a:ea typeface="Roboto Condensed Light" panose="02000000000000000000" pitchFamily="2" charset="0"/>
            </a:endParaRPr>
          </a:p>
          <a:p>
            <a:r>
              <a:rPr lang="de-DE" sz="1200" dirty="0">
                <a:latin typeface="Roboto Condensed Light" panose="02000000000000000000" pitchFamily="2" charset="0"/>
                <a:ea typeface="Roboto Condensed Light" panose="02000000000000000000" pitchFamily="2" charset="0"/>
              </a:rPr>
              <a:t>Ellermann, K., Seidenberg, T., </a:t>
            </a:r>
            <a:r>
              <a:rPr lang="de-DE" sz="1200" dirty="0" err="1">
                <a:latin typeface="Roboto Condensed Light" panose="02000000000000000000" pitchFamily="2" charset="0"/>
                <a:ea typeface="Roboto Condensed Light" panose="02000000000000000000" pitchFamily="2" charset="0"/>
              </a:rPr>
              <a:t>Asmar</a:t>
            </a:r>
            <a:r>
              <a:rPr lang="de-DE" sz="1200" dirty="0">
                <a:latin typeface="Roboto Condensed Light" panose="02000000000000000000" pitchFamily="2" charset="0"/>
                <a:ea typeface="Roboto Condensed Light" panose="02000000000000000000" pitchFamily="2" charset="0"/>
              </a:rPr>
              <a:t>, L., </a:t>
            </a:r>
            <a:r>
              <a:rPr lang="de-DE" sz="1200" dirty="0" err="1">
                <a:latin typeface="Roboto Condensed Light" panose="02000000000000000000" pitchFamily="2" charset="0"/>
                <a:ea typeface="Roboto Condensed Light" panose="02000000000000000000" pitchFamily="2" charset="0"/>
              </a:rPr>
              <a:t>Knepler</a:t>
            </a:r>
            <a:r>
              <a:rPr lang="de-DE" sz="1200" dirty="0">
                <a:latin typeface="Roboto Condensed Light" panose="02000000000000000000" pitchFamily="2" charset="0"/>
                <a:ea typeface="Roboto Condensed Light" panose="02000000000000000000" pitchFamily="2" charset="0"/>
              </a:rPr>
              <a:t>, J., &amp; Dumitrescu, R. (2025). </a:t>
            </a:r>
            <a:r>
              <a:rPr lang="de-DE" sz="1200" i="1" dirty="0" err="1">
                <a:latin typeface="Roboto Condensed Light" panose="02000000000000000000" pitchFamily="2" charset="0"/>
                <a:ea typeface="Roboto Condensed Light" panose="02000000000000000000" pitchFamily="2" charset="0"/>
              </a:rPr>
              <a:t>Leveraging</a:t>
            </a:r>
            <a:r>
              <a:rPr lang="de-DE" sz="1200" i="1" dirty="0">
                <a:latin typeface="Roboto Condensed Light" panose="02000000000000000000" pitchFamily="2" charset="0"/>
                <a:ea typeface="Roboto Condensed Light" panose="02000000000000000000" pitchFamily="2" charset="0"/>
              </a:rPr>
              <a:t> </a:t>
            </a:r>
            <a:r>
              <a:rPr lang="de-DE" sz="1200" i="1" dirty="0" err="1">
                <a:latin typeface="Roboto Condensed Light" panose="02000000000000000000" pitchFamily="2" charset="0"/>
                <a:ea typeface="Roboto Condensed Light" panose="02000000000000000000" pitchFamily="2" charset="0"/>
              </a:rPr>
              <a:t>GenAI</a:t>
            </a:r>
            <a:r>
              <a:rPr lang="de-DE" sz="1200" i="1" dirty="0">
                <a:latin typeface="Roboto Condensed Light" panose="02000000000000000000" pitchFamily="2" charset="0"/>
                <a:ea typeface="Roboto Condensed Light" panose="02000000000000000000" pitchFamily="2" charset="0"/>
              </a:rPr>
              <a:t> </a:t>
            </a:r>
            <a:r>
              <a:rPr lang="de-DE" sz="1200" i="1" dirty="0" err="1">
                <a:latin typeface="Roboto Condensed Light" panose="02000000000000000000" pitchFamily="2" charset="0"/>
                <a:ea typeface="Roboto Condensed Light" panose="02000000000000000000" pitchFamily="2" charset="0"/>
              </a:rPr>
              <a:t>for</a:t>
            </a:r>
            <a:r>
              <a:rPr lang="de-DE" sz="1200" i="1" dirty="0">
                <a:latin typeface="Roboto Condensed Light" panose="02000000000000000000" pitchFamily="2" charset="0"/>
                <a:ea typeface="Roboto Condensed Light" panose="02000000000000000000" pitchFamily="2" charset="0"/>
              </a:rPr>
              <a:t> </a:t>
            </a:r>
            <a:r>
              <a:rPr lang="de-DE" sz="1200" i="1" dirty="0" err="1">
                <a:latin typeface="Roboto Condensed Light" panose="02000000000000000000" pitchFamily="2" charset="0"/>
                <a:ea typeface="Roboto Condensed Light" panose="02000000000000000000" pitchFamily="2" charset="0"/>
              </a:rPr>
              <a:t>technology</a:t>
            </a:r>
            <a:r>
              <a:rPr lang="de-DE" sz="1200" i="1" dirty="0">
                <a:latin typeface="Roboto Condensed Light" panose="02000000000000000000" pitchFamily="2" charset="0"/>
                <a:ea typeface="Roboto Condensed Light" panose="02000000000000000000" pitchFamily="2" charset="0"/>
              </a:rPr>
              <a:t> </a:t>
            </a:r>
            <a:r>
              <a:rPr lang="de-DE" sz="1200" i="1" dirty="0" err="1">
                <a:latin typeface="Roboto Condensed Light" panose="02000000000000000000" pitchFamily="2" charset="0"/>
                <a:ea typeface="Roboto Condensed Light" panose="02000000000000000000" pitchFamily="2" charset="0"/>
              </a:rPr>
              <a:t>foresight</a:t>
            </a:r>
            <a:r>
              <a:rPr lang="de-DE" sz="1200" dirty="0">
                <a:latin typeface="Roboto Condensed Light" panose="02000000000000000000" pitchFamily="2" charset="0"/>
                <a:ea typeface="Roboto Condensed Light" panose="02000000000000000000" pitchFamily="2" charset="0"/>
              </a:rPr>
              <a:t>. Proceedings </a:t>
            </a:r>
            <a:r>
              <a:rPr lang="de-DE" sz="1200" dirty="0" err="1">
                <a:latin typeface="Roboto Condensed Light" panose="02000000000000000000" pitchFamily="2" charset="0"/>
                <a:ea typeface="Roboto Condensed Light" panose="02000000000000000000" pitchFamily="2" charset="0"/>
              </a:rPr>
              <a:t>of</a:t>
            </a:r>
            <a:r>
              <a:rPr lang="de-DE" sz="1200" dirty="0">
                <a:latin typeface="Roboto Condensed Light" panose="02000000000000000000" pitchFamily="2" charset="0"/>
                <a:ea typeface="Roboto Condensed Light" panose="02000000000000000000" pitchFamily="2" charset="0"/>
              </a:rPr>
              <a:t> </a:t>
            </a:r>
            <a:r>
              <a:rPr lang="de-DE" sz="1200" dirty="0" err="1">
                <a:latin typeface="Roboto Condensed Light" panose="02000000000000000000" pitchFamily="2" charset="0"/>
                <a:ea typeface="Roboto Condensed Light" panose="02000000000000000000" pitchFamily="2" charset="0"/>
              </a:rPr>
              <a:t>the</a:t>
            </a:r>
            <a:r>
              <a:rPr lang="de-DE" sz="1200" dirty="0">
                <a:latin typeface="Roboto Condensed Light" panose="02000000000000000000" pitchFamily="2" charset="0"/>
                <a:ea typeface="Roboto Condensed Light" panose="02000000000000000000" pitchFamily="2" charset="0"/>
              </a:rPr>
              <a:t> Design Society, 5 (ICED25), 2221–2230. </a:t>
            </a:r>
            <a:r>
              <a:rPr lang="de-DE" sz="1200" dirty="0">
                <a:latin typeface="Roboto Condensed Light" panose="02000000000000000000" pitchFamily="2" charset="0"/>
                <a:ea typeface="Roboto Condensed Light" panose="02000000000000000000" pitchFamily="2" charset="0"/>
                <a:hlinkClick r:id="rId9"/>
              </a:rPr>
              <a:t>https://doi.org/10.1017/pds.2025.10236</a:t>
            </a:r>
            <a:endParaRPr lang="de-DE" sz="1200" dirty="0">
              <a:latin typeface="Roboto Condensed Light" panose="02000000000000000000" pitchFamily="2" charset="0"/>
              <a:ea typeface="Roboto Condensed Light" panose="02000000000000000000" pitchFamily="2" charset="0"/>
            </a:endParaRPr>
          </a:p>
          <a:p>
            <a:endParaRPr lang="de-DE" sz="1200" dirty="0">
              <a:latin typeface="Roboto Condensed Light" panose="02000000000000000000" pitchFamily="2" charset="0"/>
              <a:ea typeface="Roboto Condensed Light" panose="02000000000000000000" pitchFamily="2" charset="0"/>
            </a:endParaRPr>
          </a:p>
          <a:p>
            <a:r>
              <a:rPr lang="de-DE" sz="1200" dirty="0" err="1">
                <a:latin typeface="Roboto Condensed Light" panose="02000000000000000000" pitchFamily="2" charset="0"/>
                <a:ea typeface="Roboto Condensed Light" panose="02000000000000000000" pitchFamily="2" charset="0"/>
              </a:rPr>
              <a:t>Hutschek</a:t>
            </a:r>
            <a:r>
              <a:rPr lang="de-DE" sz="1200" dirty="0">
                <a:latin typeface="Roboto Condensed Light" panose="02000000000000000000" pitchFamily="2" charset="0"/>
                <a:ea typeface="Roboto Condensed Light" panose="02000000000000000000" pitchFamily="2" charset="0"/>
              </a:rPr>
              <a:t>, U., Ellermann, K., &amp; Haarmann, L. (2022). Künstliche Intelligenz im Technologie- und Innovationsmanagement (Software-Studie). Fraunhofer-Institut für Entwurfstechnik Mechatronik IEM &amp; TIM Consulting.</a:t>
            </a:r>
          </a:p>
          <a:p>
            <a:endParaRPr lang="de-DE" sz="1200" dirty="0">
              <a:latin typeface="Roboto Condensed Light" panose="02000000000000000000" pitchFamily="2" charset="0"/>
              <a:ea typeface="Roboto Condensed Light" panose="02000000000000000000" pitchFamily="2" charset="0"/>
            </a:endParaRPr>
          </a:p>
          <a:p>
            <a:r>
              <a:rPr lang="de-DE" sz="1200" dirty="0" err="1">
                <a:latin typeface="Roboto Condensed Light" panose="02000000000000000000" pitchFamily="2" charset="0"/>
                <a:ea typeface="Roboto Condensed Light" panose="02000000000000000000" pitchFamily="2" charset="0"/>
              </a:rPr>
              <a:t>Keicher</a:t>
            </a:r>
            <a:r>
              <a:rPr lang="de-DE" sz="1200" dirty="0">
                <a:latin typeface="Roboto Condensed Light" panose="02000000000000000000" pitchFamily="2" charset="0"/>
                <a:ea typeface="Roboto Condensed Light" panose="02000000000000000000" pitchFamily="2" charset="0"/>
              </a:rPr>
              <a:t>, L., </a:t>
            </a:r>
            <a:r>
              <a:rPr lang="de-DE" sz="1200" dirty="0" err="1">
                <a:latin typeface="Roboto Condensed Light" panose="02000000000000000000" pitchFamily="2" charset="0"/>
                <a:ea typeface="Roboto Condensed Light" panose="02000000000000000000" pitchFamily="2" charset="0"/>
              </a:rPr>
              <a:t>Ardilio</a:t>
            </a:r>
            <a:r>
              <a:rPr lang="de-DE" sz="1200" dirty="0">
                <a:latin typeface="Roboto Condensed Light" panose="02000000000000000000" pitchFamily="2" charset="0"/>
                <a:ea typeface="Roboto Condensed Light" panose="02000000000000000000" pitchFamily="2" charset="0"/>
              </a:rPr>
              <a:t>, A., Schmitz, M., &amp; </a:t>
            </a:r>
            <a:r>
              <a:rPr lang="de-DE" sz="1200" dirty="0" err="1">
                <a:latin typeface="Roboto Condensed Light" panose="02000000000000000000" pitchFamily="2" charset="0"/>
                <a:ea typeface="Roboto Condensed Light" panose="02000000000000000000" pitchFamily="2" charset="0"/>
              </a:rPr>
              <a:t>Schloen</a:t>
            </a:r>
            <a:r>
              <a:rPr lang="de-DE" sz="1200" dirty="0">
                <a:latin typeface="Roboto Condensed Light" panose="02000000000000000000" pitchFamily="2" charset="0"/>
                <a:ea typeface="Roboto Condensed Light" panose="02000000000000000000" pitchFamily="2" charset="0"/>
              </a:rPr>
              <a:t>, T. (o. J.). </a:t>
            </a:r>
            <a:r>
              <a:rPr lang="de-DE" sz="1200" i="1" dirty="0">
                <a:latin typeface="Roboto Condensed Light" panose="02000000000000000000" pitchFamily="2" charset="0"/>
                <a:ea typeface="Roboto Condensed Light" panose="02000000000000000000" pitchFamily="2" charset="0"/>
              </a:rPr>
              <a:t>Ein hybrider KI-Ansatz zur Identifikation von technologischen Kompetenzen im Rahmen der Technologiefrühaufklärung – Kombination von symbolischer und subsymbolischer KI</a:t>
            </a:r>
            <a:r>
              <a:rPr lang="de-DE" sz="1200" dirty="0">
                <a:latin typeface="Roboto Condensed Light" panose="02000000000000000000" pitchFamily="2" charset="0"/>
                <a:ea typeface="Roboto Condensed Light" panose="02000000000000000000" pitchFamily="2" charset="0"/>
              </a:rPr>
              <a:t>.</a:t>
            </a:r>
          </a:p>
          <a:p>
            <a:endParaRPr lang="de-DE" sz="1200" dirty="0">
              <a:latin typeface="Roboto Condensed Light" panose="02000000000000000000" pitchFamily="2" charset="0"/>
              <a:ea typeface="Roboto Condensed Light" panose="02000000000000000000" pitchFamily="2" charset="0"/>
            </a:endParaRPr>
          </a:p>
          <a:p>
            <a:r>
              <a:rPr lang="de-DE" sz="1200" dirty="0">
                <a:latin typeface="Roboto Condensed Light" panose="02000000000000000000" pitchFamily="2" charset="0"/>
                <a:ea typeface="Roboto Condensed Light" panose="02000000000000000000" pitchFamily="2" charset="0"/>
              </a:rPr>
              <a:t>Schuh, G., Cassel, L., </a:t>
            </a:r>
            <a:r>
              <a:rPr lang="de-DE" sz="1200" dirty="0" err="1">
                <a:latin typeface="Roboto Condensed Light" panose="02000000000000000000" pitchFamily="2" charset="0"/>
                <a:ea typeface="Roboto Condensed Light" panose="02000000000000000000" pitchFamily="2" charset="0"/>
              </a:rPr>
              <a:t>Thanhäuser</a:t>
            </a:r>
            <a:r>
              <a:rPr lang="de-DE" sz="1200" dirty="0">
                <a:latin typeface="Roboto Condensed Light" panose="02000000000000000000" pitchFamily="2" charset="0"/>
                <a:ea typeface="Roboto Condensed Light" panose="02000000000000000000" pitchFamily="2" charset="0"/>
              </a:rPr>
              <a:t>, B., &amp; Scheuer, T. (2024). </a:t>
            </a:r>
            <a:r>
              <a:rPr lang="de-DE" sz="1200" i="1" dirty="0">
                <a:latin typeface="Roboto Condensed Light" panose="02000000000000000000" pitchFamily="2" charset="0"/>
                <a:ea typeface="Roboto Condensed Light" panose="02000000000000000000" pitchFamily="2" charset="0"/>
              </a:rPr>
              <a:t>Künstliche Intelligenz auf dem Weg ins industrielle Technologiemanagement</a:t>
            </a:r>
            <a:r>
              <a:rPr lang="de-DE" sz="1200" dirty="0">
                <a:latin typeface="Roboto Condensed Light" panose="02000000000000000000" pitchFamily="2" charset="0"/>
                <a:ea typeface="Roboto Condensed Light" panose="02000000000000000000" pitchFamily="2" charset="0"/>
              </a:rPr>
              <a:t>. DOI: 10.30844/I4SD.24.3.6</a:t>
            </a:r>
          </a:p>
          <a:p>
            <a:endParaRPr lang="de-DE" sz="1200" dirty="0">
              <a:latin typeface="Roboto Condensed Light" panose="02000000000000000000" pitchFamily="2" charset="0"/>
              <a:ea typeface="Roboto Condensed Light" panose="02000000000000000000" pitchFamily="2" charset="0"/>
            </a:endParaRPr>
          </a:p>
          <a:p>
            <a:r>
              <a:rPr lang="en-US" sz="1200" dirty="0">
                <a:latin typeface="Roboto Condensed Light" panose="02000000000000000000" pitchFamily="2" charset="0"/>
                <a:ea typeface="Roboto Condensed Light" panose="02000000000000000000" pitchFamily="2" charset="0"/>
              </a:rPr>
              <a:t>Schuh, G., </a:t>
            </a:r>
            <a:r>
              <a:rPr lang="en-US" sz="1200" dirty="0" err="1">
                <a:latin typeface="Roboto Condensed Light" panose="02000000000000000000" pitchFamily="2" charset="0"/>
                <a:ea typeface="Roboto Condensed Light" panose="02000000000000000000" pitchFamily="2" charset="0"/>
              </a:rPr>
              <a:t>Hicking</a:t>
            </a:r>
            <a:r>
              <a:rPr lang="en-US" sz="1200" dirty="0">
                <a:latin typeface="Roboto Condensed Light" panose="02000000000000000000" pitchFamily="2" charset="0"/>
                <a:ea typeface="Roboto Condensed Light" panose="02000000000000000000" pitchFamily="2" charset="0"/>
              </a:rPr>
              <a:t>, J., Stroh, M.-F., &amp; Benning, J. (2020). Using AI to facilitate technology management – Designing an automated technology radar. Procedia CIRP, 93, 419–424. </a:t>
            </a:r>
            <a:r>
              <a:rPr lang="en-US" sz="1200" dirty="0">
                <a:latin typeface="Roboto Condensed Light" panose="02000000000000000000" pitchFamily="2" charset="0"/>
                <a:ea typeface="Roboto Condensed Light" panose="02000000000000000000" pitchFamily="2" charset="0"/>
                <a:hlinkClick r:id="rId10"/>
              </a:rPr>
              <a:t>https://doi.org/10.1016/j.procir.2020.04.089</a:t>
            </a:r>
            <a:endParaRPr lang="en-US" sz="1200" dirty="0">
              <a:latin typeface="Roboto Condensed Light" panose="02000000000000000000" pitchFamily="2" charset="0"/>
              <a:ea typeface="Roboto Condensed Light" panose="02000000000000000000" pitchFamily="2" charset="0"/>
            </a:endParaRPr>
          </a:p>
          <a:p>
            <a:endParaRPr lang="de-DE" sz="1200" dirty="0">
              <a:latin typeface="Roboto Condensed Light" panose="02000000000000000000" pitchFamily="2" charset="0"/>
              <a:ea typeface="Roboto Condensed Light" panose="02000000000000000000" pitchFamily="2" charset="0"/>
            </a:endParaRPr>
          </a:p>
          <a:p>
            <a:r>
              <a:rPr lang="de-DE" sz="1200" dirty="0">
                <a:latin typeface="Roboto Condensed Light" panose="02000000000000000000" pitchFamily="2" charset="0"/>
                <a:ea typeface="Roboto Condensed Light" panose="02000000000000000000" pitchFamily="2" charset="0"/>
              </a:rPr>
              <a:t>Schuh, G. &amp; Klappert, S. (2011): Technologiemanagement. Handbuch Produktion und Management 2</a:t>
            </a:r>
          </a:p>
          <a:p>
            <a:endParaRPr lang="en-US" sz="1200" dirty="0">
              <a:latin typeface="Roboto Condensed Light" panose="02000000000000000000" pitchFamily="2" charset="0"/>
              <a:ea typeface="Roboto Condensed Light" panose="02000000000000000000" pitchFamily="2" charset="0"/>
            </a:endParaRPr>
          </a:p>
          <a:p>
            <a:r>
              <a:rPr lang="de-DE" sz="1200" dirty="0" err="1">
                <a:latin typeface="Roboto Condensed Light" panose="02000000000000000000" pitchFamily="2" charset="0"/>
                <a:ea typeface="Roboto Condensed Light" panose="02000000000000000000" pitchFamily="2" charset="0"/>
              </a:rPr>
              <a:t>Thiagarajan</a:t>
            </a:r>
            <a:r>
              <a:rPr lang="de-DE" sz="1200" dirty="0">
                <a:latin typeface="Roboto Condensed Light" panose="02000000000000000000" pitchFamily="2" charset="0"/>
                <a:ea typeface="Roboto Condensed Light" panose="02000000000000000000" pitchFamily="2" charset="0"/>
              </a:rPr>
              <a:t>, R. (2024). Technology and Innovation Management: A </a:t>
            </a:r>
            <a:r>
              <a:rPr lang="de-DE" sz="1200" dirty="0" err="1">
                <a:latin typeface="Roboto Condensed Light" panose="02000000000000000000" pitchFamily="2" charset="0"/>
                <a:ea typeface="Roboto Condensed Light" panose="02000000000000000000" pitchFamily="2" charset="0"/>
              </a:rPr>
              <a:t>Practical</a:t>
            </a:r>
            <a:r>
              <a:rPr lang="de-DE" sz="1200" dirty="0">
                <a:latin typeface="Roboto Condensed Light" panose="02000000000000000000" pitchFamily="2" charset="0"/>
                <a:ea typeface="Roboto Condensed Light" panose="02000000000000000000" pitchFamily="2" charset="0"/>
              </a:rPr>
              <a:t> Guide: </a:t>
            </a:r>
            <a:r>
              <a:rPr lang="de-DE" sz="1200" dirty="0" err="1">
                <a:latin typeface="Roboto Condensed Light" panose="02000000000000000000" pitchFamily="2" charset="0"/>
                <a:ea typeface="Roboto Condensed Light" panose="02000000000000000000" pitchFamily="2" charset="0"/>
              </a:rPr>
              <a:t>Strategies</a:t>
            </a:r>
            <a:r>
              <a:rPr lang="de-DE" sz="1200" dirty="0">
                <a:latin typeface="Roboto Condensed Light" panose="02000000000000000000" pitchFamily="2" charset="0"/>
                <a:ea typeface="Roboto Condensed Light" panose="02000000000000000000" pitchFamily="2" charset="0"/>
              </a:rPr>
              <a:t>, Tools, and </a:t>
            </a:r>
            <a:r>
              <a:rPr lang="de-DE" sz="1200" dirty="0" err="1">
                <a:latin typeface="Roboto Condensed Light" panose="02000000000000000000" pitchFamily="2" charset="0"/>
                <a:ea typeface="Roboto Condensed Light" panose="02000000000000000000" pitchFamily="2" charset="0"/>
              </a:rPr>
              <a:t>Techniques</a:t>
            </a:r>
            <a:r>
              <a:rPr lang="de-DE" sz="1200" dirty="0">
                <a:latin typeface="Roboto Condensed Light" panose="02000000000000000000" pitchFamily="2" charset="0"/>
                <a:ea typeface="Roboto Condensed Light" panose="02000000000000000000" pitchFamily="2" charset="0"/>
              </a:rPr>
              <a:t> </a:t>
            </a:r>
            <a:r>
              <a:rPr lang="de-DE" sz="1200" dirty="0" err="1">
                <a:latin typeface="Roboto Condensed Light" panose="02000000000000000000" pitchFamily="2" charset="0"/>
                <a:ea typeface="Roboto Condensed Light" panose="02000000000000000000" pitchFamily="2" charset="0"/>
              </a:rPr>
              <a:t>for</a:t>
            </a:r>
            <a:r>
              <a:rPr lang="de-DE" sz="1200" dirty="0">
                <a:latin typeface="Roboto Condensed Light" panose="02000000000000000000" pitchFamily="2" charset="0"/>
                <a:ea typeface="Roboto Condensed Light" panose="02000000000000000000" pitchFamily="2" charset="0"/>
              </a:rPr>
              <a:t> Value </a:t>
            </a:r>
            <a:r>
              <a:rPr lang="de-DE" sz="1200" dirty="0" err="1">
                <a:latin typeface="Roboto Condensed Light" panose="02000000000000000000" pitchFamily="2" charset="0"/>
                <a:ea typeface="Roboto Condensed Light" panose="02000000000000000000" pitchFamily="2" charset="0"/>
              </a:rPr>
              <a:t>Creation</a:t>
            </a:r>
            <a:r>
              <a:rPr lang="de-DE" sz="1200" dirty="0">
                <a:latin typeface="Roboto Condensed Light" panose="02000000000000000000" pitchFamily="2" charset="0"/>
                <a:ea typeface="Roboto Condensed Light" panose="02000000000000000000" pitchFamily="2" charset="0"/>
              </a:rPr>
              <a:t> and Growth. Notion Press</a:t>
            </a:r>
          </a:p>
          <a:p>
            <a:endParaRPr lang="de-DE" sz="1200" dirty="0">
              <a:latin typeface="Roboto Condensed Light" panose="02000000000000000000" pitchFamily="2" charset="0"/>
              <a:ea typeface="Roboto Condensed Light" panose="02000000000000000000" pitchFamily="2" charset="0"/>
            </a:endParaRPr>
          </a:p>
          <a:p>
            <a:r>
              <a:rPr lang="de-DE" sz="1200" dirty="0">
                <a:latin typeface="Roboto Condensed Light" panose="02000000000000000000" pitchFamily="2" charset="0"/>
                <a:ea typeface="Roboto Condensed Light" panose="02000000000000000000" pitchFamily="2" charset="0"/>
              </a:rPr>
              <a:t>Zahn, E. (1995): </a:t>
            </a:r>
            <a:r>
              <a:rPr lang="de-DE" sz="1200">
                <a:latin typeface="Roboto Condensed Light" panose="02000000000000000000" pitchFamily="2" charset="0"/>
                <a:ea typeface="Roboto Condensed Light" panose="02000000000000000000" pitchFamily="2" charset="0"/>
              </a:rPr>
              <a:t>Handbuch Technologiemanagement</a:t>
            </a:r>
            <a:endParaRPr lang="de-DE" sz="12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97491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485434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Definition und Einordnung</a:t>
            </a:r>
          </a:p>
        </p:txBody>
      </p:sp>
      <p:sp>
        <p:nvSpPr>
          <p:cNvPr id="19" name="Rechteck 18">
            <a:extLst>
              <a:ext uri="{FF2B5EF4-FFF2-40B4-BE49-F238E27FC236}">
                <a16:creationId xmlns:a16="http://schemas.microsoft.com/office/drawing/2014/main" id="{749C9618-FAD6-40F2-AD1E-295983069503}"/>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a:extLst>
              <a:ext uri="{FF2B5EF4-FFF2-40B4-BE49-F238E27FC236}">
                <a16:creationId xmlns:a16="http://schemas.microsoft.com/office/drawing/2014/main" id="{343C0C4C-A7B6-4E80-B087-E7CBB42A427D}"/>
              </a:ext>
            </a:extLst>
          </p:cNvPr>
          <p:cNvSpPr/>
          <p:nvPr/>
        </p:nvSpPr>
        <p:spPr>
          <a:xfrm>
            <a:off x="882547" y="1402786"/>
            <a:ext cx="207003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Definition: Was heißt TI überhaupt?</a:t>
            </a:r>
          </a:p>
        </p:txBody>
      </p:sp>
      <p:sp>
        <p:nvSpPr>
          <p:cNvPr id="28" name="Rechteck 27">
            <a:extLst>
              <a:ext uri="{FF2B5EF4-FFF2-40B4-BE49-F238E27FC236}">
                <a16:creationId xmlns:a16="http://schemas.microsoft.com/office/drawing/2014/main" id="{05FBBD0E-FC1C-41F8-85D4-9C95355D04CC}"/>
              </a:ext>
            </a:extLst>
          </p:cNvPr>
          <p:cNvSpPr/>
          <p:nvPr/>
        </p:nvSpPr>
        <p:spPr>
          <a:xfrm>
            <a:off x="1292468" y="3633961"/>
            <a:ext cx="7955217" cy="861774"/>
          </a:xfrm>
          <a:prstGeom prst="rect">
            <a:avLst/>
          </a:prstGeom>
        </p:spPr>
        <p:txBody>
          <a:bodyPr wrap="square" lIns="0" tIns="0" rIns="0" bIns="0">
            <a:spAutoFit/>
          </a:bodyPr>
          <a:lstStyle/>
          <a:p>
            <a:pPr marL="285750" indent="-285750">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Ziel: 			</a:t>
            </a:r>
            <a:r>
              <a:rPr lang="de-DE" sz="1400" b="1" dirty="0">
                <a:latin typeface="Roboto Condensed Light" panose="02000000000000000000" pitchFamily="2" charset="0"/>
                <a:ea typeface="Roboto Condensed Light" panose="02000000000000000000" pitchFamily="2" charset="0"/>
              </a:rPr>
              <a:t>Entscheidungsfähigkeit</a:t>
            </a:r>
          </a:p>
          <a:p>
            <a:pPr marL="285750" indent="-285750">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Ausrichtung: 		</a:t>
            </a:r>
            <a:r>
              <a:rPr lang="de-DE" sz="1400" b="1" dirty="0">
                <a:latin typeface="Roboto Condensed Light" panose="02000000000000000000" pitchFamily="2" charset="0"/>
                <a:ea typeface="Roboto Condensed Light" panose="02000000000000000000" pitchFamily="2" charset="0"/>
              </a:rPr>
              <a:t>Organisationsbezug</a:t>
            </a:r>
            <a:endParaRPr lang="de-DE" sz="1050" b="1" dirty="0">
              <a:latin typeface="Roboto Condensed Light" panose="02000000000000000000" pitchFamily="2" charset="0"/>
              <a:ea typeface="Roboto Condensed Light" panose="02000000000000000000" pitchFamily="2" charset="0"/>
            </a:endParaRPr>
          </a:p>
          <a:p>
            <a:pPr marL="285750" indent="-285750">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Zeithorizont: 		</a:t>
            </a:r>
            <a:r>
              <a:rPr lang="de-DE" sz="1400" b="1" dirty="0">
                <a:latin typeface="Roboto Condensed Light" panose="02000000000000000000" pitchFamily="2" charset="0"/>
                <a:ea typeface="Roboto Condensed Light" panose="02000000000000000000" pitchFamily="2" charset="0"/>
              </a:rPr>
              <a:t>Zukunft</a:t>
            </a:r>
          </a:p>
          <a:p>
            <a:pPr marL="285750" indent="-285750">
              <a:buFont typeface="Wingdings" panose="05000000000000000000" pitchFamily="2" charset="2"/>
              <a:buChar char="Ø"/>
            </a:pPr>
            <a:r>
              <a:rPr lang="de-DE" sz="1400" dirty="0">
                <a:latin typeface="Roboto Condensed Light" panose="02000000000000000000" pitchFamily="2" charset="0"/>
                <a:ea typeface="Roboto Condensed Light" panose="02000000000000000000" pitchFamily="2" charset="0"/>
              </a:rPr>
              <a:t>Prozesscharakter: 	</a:t>
            </a:r>
            <a:r>
              <a:rPr lang="de-DE" sz="1400" b="1" dirty="0">
                <a:latin typeface="Roboto Condensed Light" panose="02000000000000000000" pitchFamily="2" charset="0"/>
                <a:ea typeface="Roboto Condensed Light" panose="02000000000000000000" pitchFamily="2" charset="0"/>
              </a:rPr>
              <a:t>Sammlung, Analyse, Verbreitung (Weitergabe)</a:t>
            </a:r>
          </a:p>
        </p:txBody>
      </p:sp>
      <p:sp>
        <p:nvSpPr>
          <p:cNvPr id="29" name="Rechteck 28">
            <a:extLst>
              <a:ext uri="{FF2B5EF4-FFF2-40B4-BE49-F238E27FC236}">
                <a16:creationId xmlns:a16="http://schemas.microsoft.com/office/drawing/2014/main" id="{5723B4EE-FD24-42E8-9CED-056646673FD7}"/>
              </a:ext>
            </a:extLst>
          </p:cNvPr>
          <p:cNvSpPr/>
          <p:nvPr/>
        </p:nvSpPr>
        <p:spPr>
          <a:xfrm>
            <a:off x="875448" y="2045607"/>
            <a:ext cx="10240227" cy="984885"/>
          </a:xfrm>
          <a:prstGeom prst="rect">
            <a:avLst/>
          </a:prstGeom>
        </p:spPr>
        <p:txBody>
          <a:bodyPr wrap="square" lIns="0" tIns="0" rIns="0" bIns="0">
            <a:spAutoFit/>
          </a:bodyPr>
          <a:lstStyle/>
          <a:p>
            <a:pPr algn="ctr"/>
            <a:r>
              <a:rPr lang="de-DE" sz="1600" dirty="0">
                <a:latin typeface="Roboto Condensed Light" panose="02000000000000000000" pitchFamily="2" charset="0"/>
                <a:ea typeface="Roboto Condensed Light" panose="02000000000000000000" pitchFamily="2" charset="0"/>
              </a:rPr>
              <a:t>„Technology </a:t>
            </a:r>
            <a:r>
              <a:rPr lang="de-DE" sz="1600" dirty="0" err="1">
                <a:latin typeface="Roboto Condensed Light" panose="02000000000000000000" pitchFamily="2" charset="0"/>
                <a:ea typeface="Roboto Condensed Light" panose="02000000000000000000" pitchFamily="2" charset="0"/>
              </a:rPr>
              <a:t>Intelligence</a:t>
            </a:r>
            <a:r>
              <a:rPr lang="de-DE" sz="1600" dirty="0">
                <a:latin typeface="Roboto Condensed Light" panose="02000000000000000000" pitchFamily="2" charset="0"/>
                <a:ea typeface="Roboto Condensed Light" panose="02000000000000000000" pitchFamily="2" charset="0"/>
              </a:rPr>
              <a:t> (TI; deutsch: „Technologiefrüherkennung“) umfasst die systematische Sammlung, Analyse und Verbreitung von Wissen (…) über technologische Entwicklungen, Innovationen und Trends. Sie dient als Grundlage für Organisationen, um Einblicke in die dynamische Technologielandschaft zu gewinnen, zukünftige Trends zu antizipieren und fundierte Entscheidungen zu treffen (…).“</a:t>
            </a:r>
          </a:p>
        </p:txBody>
      </p:sp>
      <p:sp>
        <p:nvSpPr>
          <p:cNvPr id="12" name="Rechteck 11">
            <a:extLst>
              <a:ext uri="{FF2B5EF4-FFF2-40B4-BE49-F238E27FC236}">
                <a16:creationId xmlns:a16="http://schemas.microsoft.com/office/drawing/2014/main" id="{092CE274-7830-4AAF-8FD3-6BF49BD2FD92}"/>
              </a:ext>
            </a:extLst>
          </p:cNvPr>
          <p:cNvSpPr/>
          <p:nvPr/>
        </p:nvSpPr>
        <p:spPr>
          <a:xfrm>
            <a:off x="5038417" y="6475807"/>
            <a:ext cx="1891865" cy="307777"/>
          </a:xfrm>
          <a:prstGeom prst="rect">
            <a:avLst/>
          </a:prstGeom>
        </p:spPr>
        <p:txBody>
          <a:bodyPr wrap="none">
            <a:spAutoFit/>
          </a:bodyPr>
          <a:lstStyle/>
          <a:p>
            <a:r>
              <a:rPr lang="de-DE" sz="1400" dirty="0" err="1">
                <a:latin typeface="Roboto Condensed Light" panose="02000000000000000000" pitchFamily="2" charset="0"/>
                <a:ea typeface="Roboto Condensed Light" panose="02000000000000000000" pitchFamily="2" charset="0"/>
                <a:sym typeface="Helvetica Light" charset="0"/>
              </a:rPr>
              <a:t>i.A.a</a:t>
            </a:r>
            <a:r>
              <a:rPr lang="de-DE" sz="1400" dirty="0">
                <a:latin typeface="Roboto Condensed Light" panose="02000000000000000000" pitchFamily="2" charset="0"/>
                <a:ea typeface="Roboto Condensed Light" panose="02000000000000000000" pitchFamily="2" charset="0"/>
                <a:sym typeface="Helvetica Light" charset="0"/>
              </a:rPr>
              <a:t>. </a:t>
            </a:r>
            <a:r>
              <a:rPr lang="de-DE" sz="1400" dirty="0" err="1">
                <a:latin typeface="Roboto Condensed Light" panose="02000000000000000000" pitchFamily="2" charset="0"/>
                <a:ea typeface="Roboto Condensed Light" panose="02000000000000000000" pitchFamily="2" charset="0"/>
                <a:sym typeface="Helvetica Light" charset="0"/>
              </a:rPr>
              <a:t>Thiagarajan</a:t>
            </a:r>
            <a:r>
              <a:rPr lang="de-DE" sz="1400" dirty="0">
                <a:latin typeface="Roboto Condensed Light" panose="02000000000000000000" pitchFamily="2" charset="0"/>
                <a:ea typeface="Roboto Condensed Light" panose="02000000000000000000" pitchFamily="2" charset="0"/>
                <a:sym typeface="Helvetica Light" charset="0"/>
              </a:rPr>
              <a:t> (2024)</a:t>
            </a:r>
          </a:p>
        </p:txBody>
      </p:sp>
    </p:spTree>
    <p:extLst>
      <p:ext uri="{BB962C8B-B14F-4D97-AF65-F5344CB8AC3E}">
        <p14:creationId xmlns:p14="http://schemas.microsoft.com/office/powerpoint/2010/main" val="562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Definition und Einordnung</a:t>
            </a:r>
          </a:p>
        </p:txBody>
      </p:sp>
      <p:cxnSp>
        <p:nvCxnSpPr>
          <p:cNvPr id="38" name="Gerader Verbinder 37">
            <a:extLst>
              <a:ext uri="{FF2B5EF4-FFF2-40B4-BE49-F238E27FC236}">
                <a16:creationId xmlns:a16="http://schemas.microsoft.com/office/drawing/2014/main" id="{346BF905-F4B1-4F0A-89E5-6A0E5364E136}"/>
              </a:ext>
            </a:extLst>
          </p:cNvPr>
          <p:cNvCxnSpPr>
            <a:cxnSpLocks/>
          </p:cNvCxnSpPr>
          <p:nvPr/>
        </p:nvCxnSpPr>
        <p:spPr>
          <a:xfrm>
            <a:off x="713209" y="3749310"/>
            <a:ext cx="10603343"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3" name="Rechteck 2">
            <a:extLst>
              <a:ext uri="{FF2B5EF4-FFF2-40B4-BE49-F238E27FC236}">
                <a16:creationId xmlns:a16="http://schemas.microsoft.com/office/drawing/2014/main" id="{81437DB3-2534-405C-AC6B-D20D80C1ADE4}"/>
              </a:ext>
            </a:extLst>
          </p:cNvPr>
          <p:cNvSpPr/>
          <p:nvPr/>
        </p:nvSpPr>
        <p:spPr>
          <a:xfrm>
            <a:off x="3410788" y="5468008"/>
            <a:ext cx="1891815" cy="307777"/>
          </a:xfrm>
          <a:prstGeom prst="rect">
            <a:avLst/>
          </a:prstGeom>
        </p:spPr>
        <p:txBody>
          <a:bodyPr wrap="square">
            <a:spAutoFit/>
          </a:bodyPr>
          <a:lstStyle/>
          <a:p>
            <a:r>
              <a:rPr lang="de-DE" sz="1400" b="1" i="1" dirty="0">
                <a:solidFill>
                  <a:srgbClr val="0070C0"/>
                </a:solidFill>
                <a:latin typeface="Roboto Condensed Light" panose="02000000000000000000" pitchFamily="2" charset="0"/>
                <a:ea typeface="Roboto Condensed Light" panose="02000000000000000000" pitchFamily="2" charset="0"/>
              </a:rPr>
              <a:t>Technology </a:t>
            </a:r>
            <a:r>
              <a:rPr lang="de-DE" sz="1400" b="1" i="1" dirty="0" err="1">
                <a:solidFill>
                  <a:srgbClr val="0070C0"/>
                </a:solidFill>
                <a:latin typeface="Roboto Condensed Light" panose="02000000000000000000" pitchFamily="2" charset="0"/>
                <a:ea typeface="Roboto Condensed Light" panose="02000000000000000000" pitchFamily="2" charset="0"/>
              </a:rPr>
              <a:t>Intelligence</a:t>
            </a:r>
            <a:endParaRPr lang="de-DE" sz="1400" b="1" i="1" dirty="0">
              <a:solidFill>
                <a:srgbClr val="0070C0"/>
              </a:solidFill>
              <a:latin typeface="Roboto Condensed Light" panose="02000000000000000000" pitchFamily="2" charset="0"/>
              <a:ea typeface="Roboto Condensed Light" panose="02000000000000000000" pitchFamily="2" charset="0"/>
            </a:endParaRPr>
          </a:p>
        </p:txBody>
      </p:sp>
      <p:sp>
        <p:nvSpPr>
          <p:cNvPr id="19" name="Rechteck 18">
            <a:extLst>
              <a:ext uri="{FF2B5EF4-FFF2-40B4-BE49-F238E27FC236}">
                <a16:creationId xmlns:a16="http://schemas.microsoft.com/office/drawing/2014/main" id="{749C9618-FAD6-40F2-AD1E-295983069503}"/>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a:extLst>
              <a:ext uri="{FF2B5EF4-FFF2-40B4-BE49-F238E27FC236}">
                <a16:creationId xmlns:a16="http://schemas.microsoft.com/office/drawing/2014/main" id="{343C0C4C-A7B6-4E80-B087-E7CBB42A427D}"/>
              </a:ext>
            </a:extLst>
          </p:cNvPr>
          <p:cNvSpPr/>
          <p:nvPr/>
        </p:nvSpPr>
        <p:spPr>
          <a:xfrm>
            <a:off x="882547" y="1402786"/>
            <a:ext cx="207003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Definition: Was heißt TI überhaupt?</a:t>
            </a:r>
          </a:p>
        </p:txBody>
      </p:sp>
      <p:sp>
        <p:nvSpPr>
          <p:cNvPr id="24" name="Rechteck 23">
            <a:extLst>
              <a:ext uri="{FF2B5EF4-FFF2-40B4-BE49-F238E27FC236}">
                <a16:creationId xmlns:a16="http://schemas.microsoft.com/office/drawing/2014/main" id="{EE8E8C9D-8183-45ED-A6FF-C4960B67C31F}"/>
              </a:ext>
            </a:extLst>
          </p:cNvPr>
          <p:cNvSpPr/>
          <p:nvPr/>
        </p:nvSpPr>
        <p:spPr>
          <a:xfrm>
            <a:off x="882546" y="3620137"/>
            <a:ext cx="2340000"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Einordnung in die „Dynamic </a:t>
            </a:r>
            <a:r>
              <a:rPr lang="de-DE" sz="1100" b="1" dirty="0" err="1">
                <a:latin typeface="Roboto Condensed Light" panose="02000000000000000000" pitchFamily="2" charset="0"/>
                <a:ea typeface="Roboto Condensed Light" panose="02000000000000000000" pitchFamily="2" charset="0"/>
              </a:rPr>
              <a:t>Capabilities</a:t>
            </a:r>
            <a:r>
              <a:rPr lang="de-DE" sz="1100" b="1" dirty="0">
                <a:latin typeface="Roboto Condensed Light" panose="02000000000000000000" pitchFamily="2" charset="0"/>
                <a:ea typeface="Roboto Condensed Light" panose="02000000000000000000" pitchFamily="2" charset="0"/>
              </a:rPr>
              <a:t>“</a:t>
            </a:r>
          </a:p>
        </p:txBody>
      </p:sp>
      <p:sp>
        <p:nvSpPr>
          <p:cNvPr id="21" name="Rechteck 20">
            <a:extLst>
              <a:ext uri="{FF2B5EF4-FFF2-40B4-BE49-F238E27FC236}">
                <a16:creationId xmlns:a16="http://schemas.microsoft.com/office/drawing/2014/main" id="{6CE4CC91-3A59-4F83-B440-3F9C70971768}"/>
              </a:ext>
            </a:extLst>
          </p:cNvPr>
          <p:cNvSpPr/>
          <p:nvPr/>
        </p:nvSpPr>
        <p:spPr>
          <a:xfrm>
            <a:off x="1524868" y="4213296"/>
            <a:ext cx="2422930" cy="119336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Sense</a:t>
            </a:r>
          </a:p>
          <a:p>
            <a:pPr algn="ctr"/>
            <a:endParaRPr lang="de-DE" sz="1600" b="1"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endParaRPr>
          </a:p>
          <a:p>
            <a:pPr algn="ctr"/>
            <a:r>
              <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Erkennen von </a:t>
            </a:r>
          </a:p>
          <a:p>
            <a:pPr algn="ctr"/>
            <a:r>
              <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Chancen und Risiken </a:t>
            </a:r>
          </a:p>
        </p:txBody>
      </p:sp>
      <p:sp>
        <p:nvSpPr>
          <p:cNvPr id="22" name="Rechteck 21">
            <a:extLst>
              <a:ext uri="{FF2B5EF4-FFF2-40B4-BE49-F238E27FC236}">
                <a16:creationId xmlns:a16="http://schemas.microsoft.com/office/drawing/2014/main" id="{0944E40B-0087-4CAF-A5FC-D4E4E08AF541}"/>
              </a:ext>
            </a:extLst>
          </p:cNvPr>
          <p:cNvSpPr/>
          <p:nvPr/>
        </p:nvSpPr>
        <p:spPr>
          <a:xfrm>
            <a:off x="4765598" y="4213296"/>
            <a:ext cx="2422930" cy="119336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err="1">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Seize</a:t>
            </a:r>
            <a:endParaRPr lang="de-DE" sz="1600" b="1"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endParaRPr>
          </a:p>
          <a:p>
            <a:pPr algn="ctr"/>
            <a:endPar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endParaRPr>
          </a:p>
          <a:p>
            <a:pPr algn="ctr"/>
            <a:r>
              <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Ergreifen von Chancen und Reduzieren von Risiken</a:t>
            </a:r>
          </a:p>
        </p:txBody>
      </p:sp>
      <p:sp>
        <p:nvSpPr>
          <p:cNvPr id="23" name="Rechteck 22">
            <a:extLst>
              <a:ext uri="{FF2B5EF4-FFF2-40B4-BE49-F238E27FC236}">
                <a16:creationId xmlns:a16="http://schemas.microsoft.com/office/drawing/2014/main" id="{71CAE009-131D-4731-AB9D-6A2BB0A08419}"/>
              </a:ext>
            </a:extLst>
          </p:cNvPr>
          <p:cNvSpPr/>
          <p:nvPr/>
        </p:nvSpPr>
        <p:spPr>
          <a:xfrm>
            <a:off x="8006327" y="4213296"/>
            <a:ext cx="2422930" cy="119336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Transform</a:t>
            </a:r>
          </a:p>
          <a:p>
            <a:pPr algn="ctr"/>
            <a:endPar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endParaRPr>
          </a:p>
          <a:p>
            <a:pPr algn="ctr"/>
            <a:r>
              <a:rPr lang="de-DE" sz="1400" dirty="0">
                <a:solidFill>
                  <a:schemeClr val="tx1"/>
                </a:solidFill>
                <a:latin typeface="Roboto Condensed Light" panose="02000000000000000000" pitchFamily="2" charset="0"/>
                <a:ea typeface="Roboto Condensed Light" panose="02000000000000000000" pitchFamily="2" charset="0"/>
                <a:cs typeface="Helvetica" panose="020B0604020202020204" pitchFamily="34" charset="0"/>
              </a:rPr>
              <a:t>Rekonfiguration und Erweiterung von Ressourcen </a:t>
            </a:r>
          </a:p>
        </p:txBody>
      </p:sp>
      <p:cxnSp>
        <p:nvCxnSpPr>
          <p:cNvPr id="25" name="Gerade Verbindung mit Pfeil 24">
            <a:extLst>
              <a:ext uri="{FF2B5EF4-FFF2-40B4-BE49-F238E27FC236}">
                <a16:creationId xmlns:a16="http://schemas.microsoft.com/office/drawing/2014/main" id="{590D2C9E-C132-4468-A6D3-23D50D7BB8D2}"/>
              </a:ext>
            </a:extLst>
          </p:cNvPr>
          <p:cNvCxnSpPr>
            <a:cxnSpLocks/>
          </p:cNvCxnSpPr>
          <p:nvPr/>
        </p:nvCxnSpPr>
        <p:spPr>
          <a:xfrm flipV="1">
            <a:off x="4096638" y="4789623"/>
            <a:ext cx="520117" cy="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1CDC3C66-27A3-4EBC-B847-649CB92A4E1F}"/>
              </a:ext>
            </a:extLst>
          </p:cNvPr>
          <p:cNvCxnSpPr>
            <a:cxnSpLocks/>
          </p:cNvCxnSpPr>
          <p:nvPr/>
        </p:nvCxnSpPr>
        <p:spPr>
          <a:xfrm flipV="1">
            <a:off x="7337368" y="4789622"/>
            <a:ext cx="520117" cy="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Ellipse 3">
            <a:extLst>
              <a:ext uri="{FF2B5EF4-FFF2-40B4-BE49-F238E27FC236}">
                <a16:creationId xmlns:a16="http://schemas.microsoft.com/office/drawing/2014/main" id="{0C88CAA7-0A12-461D-84AB-76956FFFCD7D}"/>
              </a:ext>
            </a:extLst>
          </p:cNvPr>
          <p:cNvSpPr/>
          <p:nvPr/>
        </p:nvSpPr>
        <p:spPr>
          <a:xfrm>
            <a:off x="3544389" y="4809978"/>
            <a:ext cx="217714" cy="229837"/>
          </a:xfrm>
          <a:prstGeom prst="ellipse">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731F8AD5-93BA-4C4C-A5F9-D2B3A86DBA4A}"/>
              </a:ext>
            </a:extLst>
          </p:cNvPr>
          <p:cNvSpPr/>
          <p:nvPr/>
        </p:nvSpPr>
        <p:spPr>
          <a:xfrm>
            <a:off x="3920091" y="4908522"/>
            <a:ext cx="55413" cy="142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 name="Verbinder: gekrümmt 5">
            <a:extLst>
              <a:ext uri="{FF2B5EF4-FFF2-40B4-BE49-F238E27FC236}">
                <a16:creationId xmlns:a16="http://schemas.microsoft.com/office/drawing/2014/main" id="{740FD961-B2DC-4AB2-8DC3-C8CF456906B5}"/>
              </a:ext>
            </a:extLst>
          </p:cNvPr>
          <p:cNvCxnSpPr>
            <a:cxnSpLocks/>
          </p:cNvCxnSpPr>
          <p:nvPr/>
        </p:nvCxnSpPr>
        <p:spPr>
          <a:xfrm rot="16200000" flipV="1">
            <a:off x="3820404" y="4958468"/>
            <a:ext cx="476445" cy="482220"/>
          </a:xfrm>
          <a:prstGeom prst="curvedConnector2">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hteck 26">
            <a:extLst>
              <a:ext uri="{FF2B5EF4-FFF2-40B4-BE49-F238E27FC236}">
                <a16:creationId xmlns:a16="http://schemas.microsoft.com/office/drawing/2014/main" id="{BC054575-3B6A-44F9-A98B-F0F302A02B77}"/>
              </a:ext>
            </a:extLst>
          </p:cNvPr>
          <p:cNvSpPr/>
          <p:nvPr/>
        </p:nvSpPr>
        <p:spPr>
          <a:xfrm>
            <a:off x="5038417" y="6475807"/>
            <a:ext cx="1891865" cy="307777"/>
          </a:xfrm>
          <a:prstGeom prst="rect">
            <a:avLst/>
          </a:prstGeom>
        </p:spPr>
        <p:txBody>
          <a:bodyPr wrap="none">
            <a:spAutoFit/>
          </a:bodyPr>
          <a:lstStyle/>
          <a:p>
            <a:r>
              <a:rPr lang="de-DE" sz="1400" dirty="0" err="1">
                <a:latin typeface="Roboto Condensed Light" panose="02000000000000000000" pitchFamily="2" charset="0"/>
                <a:ea typeface="Roboto Condensed Light" panose="02000000000000000000" pitchFamily="2" charset="0"/>
                <a:sym typeface="Helvetica Light" charset="0"/>
              </a:rPr>
              <a:t>i.A.a</a:t>
            </a:r>
            <a:r>
              <a:rPr lang="de-DE" sz="1400" dirty="0">
                <a:latin typeface="Roboto Condensed Light" panose="02000000000000000000" pitchFamily="2" charset="0"/>
                <a:ea typeface="Roboto Condensed Light" panose="02000000000000000000" pitchFamily="2" charset="0"/>
                <a:sym typeface="Helvetica Light" charset="0"/>
              </a:rPr>
              <a:t>. </a:t>
            </a:r>
            <a:r>
              <a:rPr lang="de-DE" sz="1400" dirty="0" err="1">
                <a:latin typeface="Roboto Condensed Light" panose="02000000000000000000" pitchFamily="2" charset="0"/>
                <a:ea typeface="Roboto Condensed Light" panose="02000000000000000000" pitchFamily="2" charset="0"/>
                <a:sym typeface="Helvetica Light" charset="0"/>
              </a:rPr>
              <a:t>Thiagarajan</a:t>
            </a:r>
            <a:r>
              <a:rPr lang="de-DE" sz="1400" dirty="0">
                <a:latin typeface="Roboto Condensed Light" panose="02000000000000000000" pitchFamily="2" charset="0"/>
                <a:ea typeface="Roboto Condensed Light" panose="02000000000000000000" pitchFamily="2" charset="0"/>
                <a:sym typeface="Helvetica Light" charset="0"/>
              </a:rPr>
              <a:t> (2024)</a:t>
            </a:r>
          </a:p>
        </p:txBody>
      </p:sp>
      <p:sp>
        <p:nvSpPr>
          <p:cNvPr id="28" name="Rechteck 27">
            <a:extLst>
              <a:ext uri="{FF2B5EF4-FFF2-40B4-BE49-F238E27FC236}">
                <a16:creationId xmlns:a16="http://schemas.microsoft.com/office/drawing/2014/main" id="{78BC8DF4-AD06-4201-8D9F-E57961443E1E}"/>
              </a:ext>
            </a:extLst>
          </p:cNvPr>
          <p:cNvSpPr/>
          <p:nvPr/>
        </p:nvSpPr>
        <p:spPr>
          <a:xfrm>
            <a:off x="875448" y="2045607"/>
            <a:ext cx="10240227" cy="984885"/>
          </a:xfrm>
          <a:prstGeom prst="rect">
            <a:avLst/>
          </a:prstGeom>
        </p:spPr>
        <p:txBody>
          <a:bodyPr wrap="square" lIns="0" tIns="0" rIns="0" bIns="0">
            <a:spAutoFit/>
          </a:bodyPr>
          <a:lstStyle/>
          <a:p>
            <a:pPr algn="ctr"/>
            <a:r>
              <a:rPr lang="de-DE" sz="1600" dirty="0">
                <a:latin typeface="Roboto Condensed Light" panose="02000000000000000000" pitchFamily="2" charset="0"/>
                <a:ea typeface="Roboto Condensed Light" panose="02000000000000000000" pitchFamily="2" charset="0"/>
              </a:rPr>
              <a:t>„Technology </a:t>
            </a:r>
            <a:r>
              <a:rPr lang="de-DE" sz="1600" dirty="0" err="1">
                <a:latin typeface="Roboto Condensed Light" panose="02000000000000000000" pitchFamily="2" charset="0"/>
                <a:ea typeface="Roboto Condensed Light" panose="02000000000000000000" pitchFamily="2" charset="0"/>
              </a:rPr>
              <a:t>Intelligence</a:t>
            </a:r>
            <a:r>
              <a:rPr lang="de-DE" sz="1600" dirty="0">
                <a:latin typeface="Roboto Condensed Light" panose="02000000000000000000" pitchFamily="2" charset="0"/>
                <a:ea typeface="Roboto Condensed Light" panose="02000000000000000000" pitchFamily="2" charset="0"/>
              </a:rPr>
              <a:t> (TI; deutsch: „Technologiefrüherkennung“) umfasst die systematische Sammlung, Analyse und Verbreitung von Wissen (…) über technologische Entwicklungen, Innovationen und Trends. Sie dient als Grundlage für Organisationen, um Einblicke in die dynamische Technologielandschaft zu gewinnen, zukünftige Trends zu antizipieren und fundierte Entscheidungen zu treffen (…).“</a:t>
            </a:r>
          </a:p>
        </p:txBody>
      </p:sp>
    </p:spTree>
    <p:extLst>
      <p:ext uri="{BB962C8B-B14F-4D97-AF65-F5344CB8AC3E}">
        <p14:creationId xmlns:p14="http://schemas.microsoft.com/office/powerpoint/2010/main" val="195643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998438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rapezoid 14">
            <a:extLst>
              <a:ext uri="{FF2B5EF4-FFF2-40B4-BE49-F238E27FC236}">
                <a16:creationId xmlns:a16="http://schemas.microsoft.com/office/drawing/2014/main" id="{10AF65D5-CCB2-4551-8B12-829EFD68006B}"/>
              </a:ext>
            </a:extLst>
          </p:cNvPr>
          <p:cNvSpPr/>
          <p:nvPr/>
        </p:nvSpPr>
        <p:spPr>
          <a:xfrm rot="16200000">
            <a:off x="509037" y="2725012"/>
            <a:ext cx="3218400" cy="1804224"/>
          </a:xfrm>
          <a:prstGeom prst="trapezoid">
            <a:avLst>
              <a:gd name="adj" fmla="val 50582"/>
            </a:avLst>
          </a:prstGeom>
          <a:solidFill>
            <a:srgbClr val="88C6EE">
              <a:alpha val="1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Impulsvortrag: 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TI im Kontext des Technologie- und Innovationsmanagements</a:t>
            </a:r>
          </a:p>
        </p:txBody>
      </p:sp>
      <p:sp>
        <p:nvSpPr>
          <p:cNvPr id="123" name="Rectangle 4">
            <a:extLst>
              <a:ext uri="{FF2B5EF4-FFF2-40B4-BE49-F238E27FC236}">
                <a16:creationId xmlns:a16="http://schemas.microsoft.com/office/drawing/2014/main" id="{81E3D19A-80A7-4B07-B542-EEA1B3BCB3DA}"/>
              </a:ext>
            </a:extLst>
          </p:cNvPr>
          <p:cNvSpPr>
            <a:spLocks/>
          </p:cNvSpPr>
          <p:nvPr/>
        </p:nvSpPr>
        <p:spPr bwMode="auto">
          <a:xfrm>
            <a:off x="3034628" y="2030842"/>
            <a:ext cx="2849421" cy="3176599"/>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solidFill>
                <a:srgbClr val="FFFFFF"/>
              </a:solidFill>
            </a:endParaRPr>
          </a:p>
        </p:txBody>
      </p:sp>
      <p:sp>
        <p:nvSpPr>
          <p:cNvPr id="126" name="Rectangle 7">
            <a:extLst>
              <a:ext uri="{FF2B5EF4-FFF2-40B4-BE49-F238E27FC236}">
                <a16:creationId xmlns:a16="http://schemas.microsoft.com/office/drawing/2014/main" id="{DE4A2AA5-53F0-4974-A8D9-FF24C0E53063}"/>
              </a:ext>
            </a:extLst>
          </p:cNvPr>
          <p:cNvSpPr>
            <a:spLocks/>
          </p:cNvSpPr>
          <p:nvPr/>
        </p:nvSpPr>
        <p:spPr bwMode="auto">
          <a:xfrm>
            <a:off x="3698360" y="2592744"/>
            <a:ext cx="7066415" cy="2052795"/>
          </a:xfrm>
          <a:prstGeom prst="rect">
            <a:avLst/>
          </a:prstGeom>
          <a:solidFill>
            <a:srgbClr val="FFFFFF">
              <a:alpha val="8470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de-DE" altLang="de-DE" sz="1400"/>
          </a:p>
        </p:txBody>
      </p:sp>
      <p:sp>
        <p:nvSpPr>
          <p:cNvPr id="128" name="Text Box 10">
            <a:extLst>
              <a:ext uri="{FF2B5EF4-FFF2-40B4-BE49-F238E27FC236}">
                <a16:creationId xmlns:a16="http://schemas.microsoft.com/office/drawing/2014/main" id="{C1D0EE45-D898-4A63-9DB7-8697A5DCDA12}"/>
              </a:ext>
            </a:extLst>
          </p:cNvPr>
          <p:cNvSpPr txBox="1">
            <a:spLocks/>
          </p:cNvSpPr>
          <p:nvPr/>
        </p:nvSpPr>
        <p:spPr bwMode="auto">
          <a:xfrm>
            <a:off x="3157786" y="2019432"/>
            <a:ext cx="2707899"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Externer Erwerb anwendungsbezogenen Wissens</a:t>
            </a:r>
          </a:p>
        </p:txBody>
      </p:sp>
      <p:sp>
        <p:nvSpPr>
          <p:cNvPr id="129" name="Text Box 11">
            <a:extLst>
              <a:ext uri="{FF2B5EF4-FFF2-40B4-BE49-F238E27FC236}">
                <a16:creationId xmlns:a16="http://schemas.microsoft.com/office/drawing/2014/main" id="{561140DE-F687-40D8-8FBD-33B6757F1417}"/>
              </a:ext>
            </a:extLst>
          </p:cNvPr>
          <p:cNvSpPr txBox="1">
            <a:spLocks/>
          </p:cNvSpPr>
          <p:nvPr/>
        </p:nvSpPr>
        <p:spPr bwMode="auto">
          <a:xfrm>
            <a:off x="3133341" y="4644380"/>
            <a:ext cx="2732345"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Externe Verwertung anwendungsbezogenen Wissens</a:t>
            </a:r>
          </a:p>
        </p:txBody>
      </p:sp>
      <p:sp>
        <p:nvSpPr>
          <p:cNvPr id="130" name="Text Box 12">
            <a:extLst>
              <a:ext uri="{FF2B5EF4-FFF2-40B4-BE49-F238E27FC236}">
                <a16:creationId xmlns:a16="http://schemas.microsoft.com/office/drawing/2014/main" id="{EA9E6EBB-C067-44BC-8C5B-6E0CEEF8802E}"/>
              </a:ext>
            </a:extLst>
          </p:cNvPr>
          <p:cNvSpPr txBox="1">
            <a:spLocks/>
          </p:cNvSpPr>
          <p:nvPr/>
        </p:nvSpPr>
        <p:spPr bwMode="auto">
          <a:xfrm rot="16200000">
            <a:off x="2235591" y="3439287"/>
            <a:ext cx="2231889"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b="1">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Technologiemanagement</a:t>
            </a:r>
          </a:p>
        </p:txBody>
      </p:sp>
      <p:sp>
        <p:nvSpPr>
          <p:cNvPr id="132" name="Text Box 14">
            <a:extLst>
              <a:ext uri="{FF2B5EF4-FFF2-40B4-BE49-F238E27FC236}">
                <a16:creationId xmlns:a16="http://schemas.microsoft.com/office/drawing/2014/main" id="{2A8D8384-0F1F-4BFD-9553-119C9CF883D0}"/>
              </a:ext>
            </a:extLst>
          </p:cNvPr>
          <p:cNvSpPr txBox="1">
            <a:spLocks/>
          </p:cNvSpPr>
          <p:nvPr/>
        </p:nvSpPr>
        <p:spPr bwMode="auto">
          <a:xfrm>
            <a:off x="6446288" y="4270861"/>
            <a:ext cx="3799766"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b="1" dirty="0">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Innovationsmanagement im engeren Sinne</a:t>
            </a:r>
          </a:p>
        </p:txBody>
      </p:sp>
      <p:sp>
        <p:nvSpPr>
          <p:cNvPr id="133" name="Text Box 15">
            <a:extLst>
              <a:ext uri="{FF2B5EF4-FFF2-40B4-BE49-F238E27FC236}">
                <a16:creationId xmlns:a16="http://schemas.microsoft.com/office/drawing/2014/main" id="{9F1D30B4-7836-4F8C-AC93-27A5A0D13C2D}"/>
              </a:ext>
            </a:extLst>
          </p:cNvPr>
          <p:cNvSpPr txBox="1">
            <a:spLocks/>
          </p:cNvSpPr>
          <p:nvPr/>
        </p:nvSpPr>
        <p:spPr bwMode="auto">
          <a:xfrm>
            <a:off x="3677961" y="4270861"/>
            <a:ext cx="2220367"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b="1">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F&amp;E-Management</a:t>
            </a:r>
          </a:p>
        </p:txBody>
      </p:sp>
      <p:sp>
        <p:nvSpPr>
          <p:cNvPr id="134" name="Text Box 16">
            <a:extLst>
              <a:ext uri="{FF2B5EF4-FFF2-40B4-BE49-F238E27FC236}">
                <a16:creationId xmlns:a16="http://schemas.microsoft.com/office/drawing/2014/main" id="{ABD59EE1-0606-44EF-AE72-2DB0EEA7CF00}"/>
              </a:ext>
            </a:extLst>
          </p:cNvPr>
          <p:cNvSpPr txBox="1">
            <a:spLocks/>
          </p:cNvSpPr>
          <p:nvPr/>
        </p:nvSpPr>
        <p:spPr bwMode="auto">
          <a:xfrm>
            <a:off x="3698361" y="3223500"/>
            <a:ext cx="2167324"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Interner Erwerb anwendungsbezogenen Wissens</a:t>
            </a:r>
          </a:p>
        </p:txBody>
      </p:sp>
      <p:sp>
        <p:nvSpPr>
          <p:cNvPr id="135" name="Text Box 17">
            <a:extLst>
              <a:ext uri="{FF2B5EF4-FFF2-40B4-BE49-F238E27FC236}">
                <a16:creationId xmlns:a16="http://schemas.microsoft.com/office/drawing/2014/main" id="{8CE6F18F-B43B-44AF-9E90-A139645CA63A}"/>
              </a:ext>
            </a:extLst>
          </p:cNvPr>
          <p:cNvSpPr txBox="1">
            <a:spLocks/>
          </p:cNvSpPr>
          <p:nvPr/>
        </p:nvSpPr>
        <p:spPr bwMode="auto">
          <a:xfrm>
            <a:off x="5937090" y="3455918"/>
            <a:ext cx="2368620"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Einführung einer technischen Neuerung innerhalb der eigenen Wertschöpfung</a:t>
            </a:r>
          </a:p>
        </p:txBody>
      </p:sp>
      <p:sp>
        <p:nvSpPr>
          <p:cNvPr id="136" name="Text Box 18">
            <a:extLst>
              <a:ext uri="{FF2B5EF4-FFF2-40B4-BE49-F238E27FC236}">
                <a16:creationId xmlns:a16="http://schemas.microsoft.com/office/drawing/2014/main" id="{42F9DEA3-B0AC-40C3-B7A3-6916E8513CBE}"/>
              </a:ext>
            </a:extLst>
          </p:cNvPr>
          <p:cNvSpPr txBox="1">
            <a:spLocks/>
          </p:cNvSpPr>
          <p:nvPr/>
        </p:nvSpPr>
        <p:spPr bwMode="auto">
          <a:xfrm>
            <a:off x="8344473" y="3455918"/>
            <a:ext cx="2368609"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Diffusion (Einführung und Verbreitung) der technischen Neuerung im Markt</a:t>
            </a:r>
          </a:p>
        </p:txBody>
      </p:sp>
      <p:sp>
        <p:nvSpPr>
          <p:cNvPr id="137" name="Line 19">
            <a:extLst>
              <a:ext uri="{FF2B5EF4-FFF2-40B4-BE49-F238E27FC236}">
                <a16:creationId xmlns:a16="http://schemas.microsoft.com/office/drawing/2014/main" id="{2FFEA4FE-6D60-4530-8B7F-44989D04AB7D}"/>
              </a:ext>
            </a:extLst>
          </p:cNvPr>
          <p:cNvSpPr>
            <a:spLocks noChangeShapeType="1"/>
          </p:cNvSpPr>
          <p:nvPr/>
        </p:nvSpPr>
        <p:spPr bwMode="auto">
          <a:xfrm flipV="1">
            <a:off x="8360814" y="3589406"/>
            <a:ext cx="0" cy="573524"/>
          </a:xfrm>
          <a:prstGeom prst="line">
            <a:avLst/>
          </a:prstGeom>
          <a:noFill/>
          <a:ln w="19050">
            <a:solidFill>
              <a:srgbClr val="424242">
                <a:alpha val="79999"/>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p>
            <a:endParaRPr lang="de-DE" sz="1400"/>
          </a:p>
        </p:txBody>
      </p:sp>
      <p:sp>
        <p:nvSpPr>
          <p:cNvPr id="138" name="Text Box 20">
            <a:extLst>
              <a:ext uri="{FF2B5EF4-FFF2-40B4-BE49-F238E27FC236}">
                <a16:creationId xmlns:a16="http://schemas.microsoft.com/office/drawing/2014/main" id="{055F0E9C-7CF2-44B8-A432-8B11CA663E94}"/>
              </a:ext>
            </a:extLst>
          </p:cNvPr>
          <p:cNvSpPr txBox="1">
            <a:spLocks/>
          </p:cNvSpPr>
          <p:nvPr/>
        </p:nvSpPr>
        <p:spPr bwMode="auto">
          <a:xfrm>
            <a:off x="6755186" y="2868004"/>
            <a:ext cx="3181971"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Interne Verwertung des erworbenen anwendungsbezogenen Wissens</a:t>
            </a:r>
          </a:p>
        </p:txBody>
      </p:sp>
      <p:sp>
        <p:nvSpPr>
          <p:cNvPr id="139" name="Text Box 24">
            <a:extLst>
              <a:ext uri="{FF2B5EF4-FFF2-40B4-BE49-F238E27FC236}">
                <a16:creationId xmlns:a16="http://schemas.microsoft.com/office/drawing/2014/main" id="{794D9DC2-780F-4871-B31D-9DDBDC97D7FF}"/>
              </a:ext>
            </a:extLst>
          </p:cNvPr>
          <p:cNvSpPr txBox="1">
            <a:spLocks/>
          </p:cNvSpPr>
          <p:nvPr/>
        </p:nvSpPr>
        <p:spPr bwMode="auto">
          <a:xfrm>
            <a:off x="1227557" y="3323986"/>
            <a:ext cx="1799592" cy="7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dirty="0">
                <a:solidFill>
                  <a:srgbClr val="424242"/>
                </a:solidFill>
                <a:latin typeface="Roboto Condensed Light" panose="02000000000000000000" pitchFamily="2" charset="0"/>
                <a:ea typeface="Roboto Condensed Light" panose="02000000000000000000" pitchFamily="2" charset="0"/>
              </a:rPr>
              <a:t>Welches Wissen ist für unsere Organisation (zukünftig) relevant?</a:t>
            </a:r>
          </a:p>
        </p:txBody>
      </p:sp>
      <p:sp>
        <p:nvSpPr>
          <p:cNvPr id="143" name="Text Box 23">
            <a:extLst>
              <a:ext uri="{FF2B5EF4-FFF2-40B4-BE49-F238E27FC236}">
                <a16:creationId xmlns:a16="http://schemas.microsoft.com/office/drawing/2014/main" id="{B70F32E6-486C-4DF1-8636-0785F5D925B0}"/>
              </a:ext>
            </a:extLst>
          </p:cNvPr>
          <p:cNvSpPr txBox="1">
            <a:spLocks/>
          </p:cNvSpPr>
          <p:nvPr/>
        </p:nvSpPr>
        <p:spPr bwMode="auto">
          <a:xfrm>
            <a:off x="1269293" y="2766496"/>
            <a:ext cx="1605418" cy="57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b="1" dirty="0">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Technology</a:t>
            </a:r>
          </a:p>
          <a:p>
            <a:pPr algn="ctr" eaLnBrk="1"/>
            <a:r>
              <a:rPr lang="de-DE" altLang="de-DE" sz="1400" b="1" dirty="0" err="1">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Intelligence</a:t>
            </a:r>
            <a:endParaRPr lang="de-DE" altLang="de-DE" sz="1400" b="1" dirty="0">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endParaRPr>
          </a:p>
        </p:txBody>
      </p:sp>
      <p:sp>
        <p:nvSpPr>
          <p:cNvPr id="37" name="Rechteck 36">
            <a:extLst>
              <a:ext uri="{FF2B5EF4-FFF2-40B4-BE49-F238E27FC236}">
                <a16:creationId xmlns:a16="http://schemas.microsoft.com/office/drawing/2014/main" id="{09555DA3-6344-4B8B-B05F-E98B42EEB5A4}"/>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8" name="Rechteck 37">
            <a:extLst>
              <a:ext uri="{FF2B5EF4-FFF2-40B4-BE49-F238E27FC236}">
                <a16:creationId xmlns:a16="http://schemas.microsoft.com/office/drawing/2014/main" id="{B97FB27C-34A0-4C1D-8F13-8BBBB7B6C26D}"/>
              </a:ext>
            </a:extLst>
          </p:cNvPr>
          <p:cNvSpPr/>
          <p:nvPr/>
        </p:nvSpPr>
        <p:spPr>
          <a:xfrm>
            <a:off x="882547" y="1402786"/>
            <a:ext cx="7694186"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TI: Erarbeitung und Aufbereitung technologieorientierter Informationen zur Vorbereitung von Entscheidungsgrundlagen für das Management</a:t>
            </a:r>
          </a:p>
        </p:txBody>
      </p:sp>
      <p:sp>
        <p:nvSpPr>
          <p:cNvPr id="2" name="Rechteck 1">
            <a:extLst>
              <a:ext uri="{FF2B5EF4-FFF2-40B4-BE49-F238E27FC236}">
                <a16:creationId xmlns:a16="http://schemas.microsoft.com/office/drawing/2014/main" id="{0E6A23CE-A2BA-4A62-8003-E378DB086C52}"/>
              </a:ext>
            </a:extLst>
          </p:cNvPr>
          <p:cNvSpPr/>
          <p:nvPr/>
        </p:nvSpPr>
        <p:spPr>
          <a:xfrm>
            <a:off x="3677961" y="2589070"/>
            <a:ext cx="7086814" cy="20415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776B45AC-8903-45D0-BF8A-B1CD68E693DC}"/>
              </a:ext>
            </a:extLst>
          </p:cNvPr>
          <p:cNvSpPr/>
          <p:nvPr/>
        </p:nvSpPr>
        <p:spPr>
          <a:xfrm>
            <a:off x="3021280" y="2017098"/>
            <a:ext cx="2844405" cy="32192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A27B2985-2D3C-4A15-B393-90249C9B8D27}"/>
              </a:ext>
            </a:extLst>
          </p:cNvPr>
          <p:cNvSpPr/>
          <p:nvPr/>
        </p:nvSpPr>
        <p:spPr>
          <a:xfrm>
            <a:off x="5775239" y="2608125"/>
            <a:ext cx="161850" cy="2007371"/>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1" name="Text Box 13">
            <a:extLst>
              <a:ext uri="{FF2B5EF4-FFF2-40B4-BE49-F238E27FC236}">
                <a16:creationId xmlns:a16="http://schemas.microsoft.com/office/drawing/2014/main" id="{115CB811-144C-4947-98AF-82305E7F7A1A}"/>
              </a:ext>
            </a:extLst>
          </p:cNvPr>
          <p:cNvSpPr txBox="1">
            <a:spLocks/>
          </p:cNvSpPr>
          <p:nvPr/>
        </p:nvSpPr>
        <p:spPr bwMode="auto">
          <a:xfrm>
            <a:off x="4485360" y="2589070"/>
            <a:ext cx="4301754" cy="35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7" tIns="71437" rIns="71437" bIns="71437"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0738"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de-DE" altLang="de-DE" sz="1400" b="1" dirty="0">
                <a:solidFill>
                  <a:srgbClr val="424242"/>
                </a:solidFill>
                <a:latin typeface="Roboto Condensed Light" panose="02000000000000000000" pitchFamily="2" charset="0"/>
                <a:ea typeface="Roboto Condensed Light" panose="02000000000000000000" pitchFamily="2" charset="0"/>
                <a:cs typeface="Helvetica" panose="020B0604020202020204" pitchFamily="34" charset="0"/>
                <a:sym typeface="Helvetica" panose="020B0604020202020204" pitchFamily="34" charset="0"/>
              </a:rPr>
              <a:t>Innovationsmanagement im weiteren Sinne</a:t>
            </a:r>
          </a:p>
        </p:txBody>
      </p:sp>
      <p:sp>
        <p:nvSpPr>
          <p:cNvPr id="14" name="Rechteck 13">
            <a:extLst>
              <a:ext uri="{FF2B5EF4-FFF2-40B4-BE49-F238E27FC236}">
                <a16:creationId xmlns:a16="http://schemas.microsoft.com/office/drawing/2014/main" id="{107DC0B7-1016-42E7-8EC9-879B7A0240A0}"/>
              </a:ext>
            </a:extLst>
          </p:cNvPr>
          <p:cNvSpPr/>
          <p:nvPr/>
        </p:nvSpPr>
        <p:spPr>
          <a:xfrm>
            <a:off x="5136674" y="6475807"/>
            <a:ext cx="1750800" cy="307777"/>
          </a:xfrm>
          <a:prstGeom prst="rect">
            <a:avLst/>
          </a:prstGeom>
        </p:spPr>
        <p:txBody>
          <a:bodyPr wrap="none">
            <a:spAutoFit/>
          </a:bodyPr>
          <a:lstStyle/>
          <a:p>
            <a:r>
              <a:rPr lang="de-DE" sz="1400" dirty="0" err="1">
                <a:solidFill>
                  <a:srgbClr val="424242"/>
                </a:solidFill>
                <a:latin typeface="Roboto Condensed Light" panose="02000000000000000000" pitchFamily="2" charset="0"/>
                <a:ea typeface="Roboto Condensed Light" panose="02000000000000000000" pitchFamily="2" charset="0"/>
              </a:rPr>
              <a:t>i.</a:t>
            </a:r>
            <a:r>
              <a:rPr lang="de-DE" sz="1400" dirty="0" err="1">
                <a:solidFill>
                  <a:srgbClr val="424242"/>
                </a:solidFill>
                <a:latin typeface="Roboto Condensed Light" panose="02000000000000000000" pitchFamily="2" charset="0"/>
                <a:ea typeface="Roboto Condensed Light" panose="02000000000000000000" pitchFamily="2" charset="0"/>
                <a:sym typeface="Helvetica Light" charset="0"/>
              </a:rPr>
              <a:t>A.a</a:t>
            </a:r>
            <a:r>
              <a:rPr lang="de-DE" sz="1400" dirty="0">
                <a:solidFill>
                  <a:srgbClr val="424242"/>
                </a:solidFill>
                <a:latin typeface="Roboto Condensed Light" panose="02000000000000000000" pitchFamily="2" charset="0"/>
                <a:ea typeface="Roboto Condensed Light" panose="02000000000000000000" pitchFamily="2" charset="0"/>
                <a:sym typeface="Helvetica Light" charset="0"/>
              </a:rPr>
              <a:t>. Brockhoff (1999)</a:t>
            </a:r>
          </a:p>
        </p:txBody>
      </p:sp>
    </p:spTree>
    <p:extLst>
      <p:ext uri="{BB962C8B-B14F-4D97-AF65-F5344CB8AC3E}">
        <p14:creationId xmlns:p14="http://schemas.microsoft.com/office/powerpoint/2010/main" val="40503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9" grpId="0"/>
      <p:bldP spid="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Folie" r:id="rId6" imgW="347" imgH="348" progId="TCLayout.ActiveDocument.1">
                  <p:embed/>
                </p:oleObj>
              </mc:Choice>
              <mc:Fallback>
                <p:oleObj name="think-cell Folie" r:id="rId6" imgW="347" imgH="348"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de-DE" b="1">
              <a:latin typeface="Arial" panose="020B0604020202020204" pitchFamily="34" charset="0"/>
              <a:ea typeface="+mj-ea"/>
              <a:cs typeface="+mj-cs"/>
              <a:sym typeface="Arial" panose="020B0604020202020204" pitchFamily="34" charset="0"/>
            </a:endParaRPr>
          </a:p>
        </p:txBody>
      </p:sp>
      <p:pic>
        <p:nvPicPr>
          <p:cNvPr id="42" name="Grafik 41">
            <a:extLst>
              <a:ext uri="{FF2B5EF4-FFF2-40B4-BE49-F238E27FC236}">
                <a16:creationId xmlns:a16="http://schemas.microsoft.com/office/drawing/2014/main" id="{22484272-1254-4046-939A-73066A9295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98135" y="395365"/>
            <a:ext cx="1377248" cy="581150"/>
          </a:xfrm>
          <a:prstGeom prst="rect">
            <a:avLst/>
          </a:prstGeom>
        </p:spPr>
      </p:pic>
      <p:sp>
        <p:nvSpPr>
          <p:cNvPr id="45" name="Textplatzhalter 2">
            <a:extLst>
              <a:ext uri="{FF2B5EF4-FFF2-40B4-BE49-F238E27FC236}">
                <a16:creationId xmlns:a16="http://schemas.microsoft.com/office/drawing/2014/main" id="{B6124B1F-F26C-4E71-865B-2A4C04CA36A6}"/>
              </a:ext>
            </a:extLst>
          </p:cNvPr>
          <p:cNvSpPr>
            <a:spLocks noGrp="1"/>
          </p:cNvSpPr>
          <p:nvPr>
            <p:ph type="body" idx="10"/>
          </p:nvPr>
        </p:nvSpPr>
        <p:spPr>
          <a:xfrm>
            <a:off x="5760357" y="150129"/>
            <a:ext cx="6276137" cy="118697"/>
          </a:xfrm>
        </p:spPr>
        <p:txBody>
          <a:bodyPr/>
          <a:lstStyle/>
          <a:p>
            <a:pPr algn="r"/>
            <a:r>
              <a:rPr lang="de-DE" sz="1000" b="0">
                <a:solidFill>
                  <a:schemeClr val="tx1">
                    <a:lumMod val="65000"/>
                    <a:lumOff val="35000"/>
                  </a:schemeClr>
                </a:solidFill>
                <a:latin typeface="Roboto Condensed" panose="02000000000000000000" pitchFamily="2" charset="0"/>
                <a:ea typeface="Roboto Condensed" panose="02000000000000000000" pitchFamily="2" charset="0"/>
              </a:rPr>
              <a:t>Transformationsnetzwerk für die Fahrzeug- und Zulieferindustrie in der Region Aachen-Bonn-Köln-Gummersbach</a:t>
            </a:r>
          </a:p>
        </p:txBody>
      </p:sp>
      <p:sp>
        <p:nvSpPr>
          <p:cNvPr id="35" name="Textfeld 34">
            <a:extLst>
              <a:ext uri="{FF2B5EF4-FFF2-40B4-BE49-F238E27FC236}">
                <a16:creationId xmlns:a16="http://schemas.microsoft.com/office/drawing/2014/main" id="{D923A55C-EE60-4D28-BFF2-A999BD874380}"/>
              </a:ext>
            </a:extLst>
          </p:cNvPr>
          <p:cNvSpPr txBox="1"/>
          <p:nvPr/>
        </p:nvSpPr>
        <p:spPr>
          <a:xfrm>
            <a:off x="629130" y="576221"/>
            <a:ext cx="9752000" cy="646331"/>
          </a:xfrm>
          <a:prstGeom prst="rect">
            <a:avLst/>
          </a:prstGeom>
          <a:noFill/>
        </p:spPr>
        <p:txBody>
          <a:bodyPr wrap="square" rtlCol="0">
            <a:spAutoFit/>
          </a:bodyPr>
          <a:lstStyle/>
          <a:p>
            <a:r>
              <a:rPr lang="de-DE" b="1" dirty="0">
                <a:latin typeface="Roboto Condensed" panose="02000000000000000000" pitchFamily="2" charset="0"/>
                <a:ea typeface="Roboto Condensed" panose="02000000000000000000" pitchFamily="2" charset="0"/>
              </a:rPr>
              <a:t>Relevanz und Grundlagen der Technology </a:t>
            </a:r>
            <a:r>
              <a:rPr lang="de-DE" b="1" dirty="0" err="1">
                <a:latin typeface="Roboto Condensed" panose="02000000000000000000" pitchFamily="2" charset="0"/>
                <a:ea typeface="Roboto Condensed" panose="02000000000000000000" pitchFamily="2" charset="0"/>
              </a:rPr>
              <a:t>Intelligence</a:t>
            </a:r>
            <a:r>
              <a:rPr lang="de-DE" b="1" dirty="0">
                <a:latin typeface="Roboto Condensed" panose="02000000000000000000" pitchFamily="2" charset="0"/>
                <a:ea typeface="Roboto Condensed" panose="02000000000000000000" pitchFamily="2" charset="0"/>
              </a:rPr>
              <a:t> (TI)</a:t>
            </a:r>
          </a:p>
          <a:p>
            <a:r>
              <a:rPr lang="de-DE" dirty="0">
                <a:latin typeface="Roboto Condensed Light" panose="02000000000000000000" pitchFamily="2" charset="0"/>
                <a:ea typeface="Roboto Condensed Light" panose="02000000000000000000" pitchFamily="2" charset="0"/>
              </a:rPr>
              <a:t>Relevanz der TI in der Automobilindustrie</a:t>
            </a:r>
          </a:p>
        </p:txBody>
      </p:sp>
      <p:sp>
        <p:nvSpPr>
          <p:cNvPr id="2" name="Rechteck 1">
            <a:extLst>
              <a:ext uri="{FF2B5EF4-FFF2-40B4-BE49-F238E27FC236}">
                <a16:creationId xmlns:a16="http://schemas.microsoft.com/office/drawing/2014/main" id="{52C5154C-BC03-470C-9568-D279F7A848DF}"/>
              </a:ext>
            </a:extLst>
          </p:cNvPr>
          <p:cNvSpPr/>
          <p:nvPr/>
        </p:nvSpPr>
        <p:spPr>
          <a:xfrm>
            <a:off x="700152" y="6258402"/>
            <a:ext cx="8443848" cy="307777"/>
          </a:xfrm>
          <a:prstGeom prst="rect">
            <a:avLst/>
          </a:prstGeom>
        </p:spPr>
        <p:txBody>
          <a:bodyPr wrap="square">
            <a:spAutoFit/>
          </a:bodyPr>
          <a:lstStyle/>
          <a:p>
            <a:r>
              <a:rPr lang="de-DE" sz="700" dirty="0"/>
              <a:t>Bilder: </a:t>
            </a:r>
            <a:r>
              <a:rPr lang="de-DE" sz="700" dirty="0">
                <a:hlinkClick r:id="rId9"/>
              </a:rPr>
              <a:t>Elektromobilität: Wo E-Auto-Fahrer im Südwesten am einfachsten laden | DIE ZEIT</a:t>
            </a:r>
            <a:r>
              <a:rPr lang="de-DE" sz="700" dirty="0"/>
              <a:t>; </a:t>
            </a:r>
            <a:r>
              <a:rPr lang="de-DE" sz="700" dirty="0">
                <a:hlinkClick r:id="rId10"/>
              </a:rPr>
              <a:t>BMV - Förderrichtlinie „Autonomes und vernetztes Fahren in öffentlichen Verkehren“</a:t>
            </a:r>
            <a:r>
              <a:rPr lang="de-DE" sz="700" dirty="0"/>
              <a:t>; </a:t>
            </a:r>
            <a:r>
              <a:rPr lang="de-DE" sz="700" dirty="0">
                <a:hlinkClick r:id="rId11"/>
              </a:rPr>
              <a:t>Künstliche Intelligenz | VDI/VDE Innovation + Technik GmbH: Projektträger und Dienstleister für Innovationen</a:t>
            </a:r>
            <a:r>
              <a:rPr lang="de-DE" sz="700" dirty="0"/>
              <a:t>; </a:t>
            </a:r>
            <a:r>
              <a:rPr lang="de-DE" sz="700" dirty="0" err="1">
                <a:hlinkClick r:id="rId12"/>
              </a:rPr>
              <a:t>Megacasting</a:t>
            </a:r>
            <a:r>
              <a:rPr lang="de-DE" sz="700" dirty="0">
                <a:hlinkClick r:id="rId12"/>
              </a:rPr>
              <a:t> | Bühler Die Casting</a:t>
            </a:r>
            <a:r>
              <a:rPr lang="de-DE" sz="700" dirty="0"/>
              <a:t>; </a:t>
            </a:r>
            <a:r>
              <a:rPr lang="de-DE" sz="700" dirty="0">
                <a:hlinkClick r:id="rId13"/>
              </a:rPr>
              <a:t>3D Druck – CNC24</a:t>
            </a:r>
            <a:r>
              <a:rPr lang="de-DE" sz="700" dirty="0"/>
              <a:t>; </a:t>
            </a:r>
          </a:p>
        </p:txBody>
      </p:sp>
      <p:pic>
        <p:nvPicPr>
          <p:cNvPr id="65567" name="Picture 31" descr="Elektromobilität: In Heilbronn kommen auf einen Ladepunkt rechnerisch 4,8 E-Autos - bundesweiter Spitzenwert.(Symbolbild)">
            <a:extLst>
              <a:ext uri="{FF2B5EF4-FFF2-40B4-BE49-F238E27FC236}">
                <a16:creationId xmlns:a16="http://schemas.microsoft.com/office/drawing/2014/main" id="{1FE705A4-1456-4058-87AC-EC7D79B16A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51144" y="2029707"/>
            <a:ext cx="2124000" cy="1193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5569" name="Picture 33" descr="BMV - Förderrichtlinie „Autonomes und vernetztes Fahren in öffentlichen  Verkehren“">
            <a:extLst>
              <a:ext uri="{FF2B5EF4-FFF2-40B4-BE49-F238E27FC236}">
                <a16:creationId xmlns:a16="http://schemas.microsoft.com/office/drawing/2014/main" id="{7510E3E8-047C-4F44-8E81-FEEA70C486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2640" y="2029707"/>
            <a:ext cx="2124000" cy="1193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5571" name="Picture 35" descr="Künstliche Intelligenz | VDI/VDE Innovation + Technik GmbH: Projektträger  und Dienstleister für Innovationen">
            <a:extLst>
              <a:ext uri="{FF2B5EF4-FFF2-40B4-BE49-F238E27FC236}">
                <a16:creationId xmlns:a16="http://schemas.microsoft.com/office/drawing/2014/main" id="{51DDA674-EE3A-4EC9-976B-315510B9B05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2528"/>
          <a:stretch/>
        </p:blipFill>
        <p:spPr bwMode="auto">
          <a:xfrm>
            <a:off x="8574135" y="2021593"/>
            <a:ext cx="2124000" cy="1193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5573" name="Picture 37" descr="Megacasting | Bühler Die Casting">
            <a:extLst>
              <a:ext uri="{FF2B5EF4-FFF2-40B4-BE49-F238E27FC236}">
                <a16:creationId xmlns:a16="http://schemas.microsoft.com/office/drawing/2014/main" id="{CFEE2C77-3935-43DF-B90F-98F499B3A1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1892" y="4174687"/>
            <a:ext cx="2124000" cy="119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5575" name="Picture 39" descr="3D Druck – CNC24">
            <a:extLst>
              <a:ext uri="{FF2B5EF4-FFF2-40B4-BE49-F238E27FC236}">
                <a16:creationId xmlns:a16="http://schemas.microsoft.com/office/drawing/2014/main" id="{A910F441-45A5-44BC-92C4-4C1A3CB66FA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10006"/>
          <a:stretch/>
        </p:blipFill>
        <p:spPr bwMode="auto">
          <a:xfrm>
            <a:off x="6793388" y="4174685"/>
            <a:ext cx="2124000" cy="1202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749C9618-FAD6-40F2-AD1E-295983069503}"/>
              </a:ext>
            </a:extLst>
          </p:cNvPr>
          <p:cNvSpPr/>
          <p:nvPr/>
        </p:nvSpPr>
        <p:spPr>
          <a:xfrm>
            <a:off x="700152" y="1529948"/>
            <a:ext cx="10616400" cy="4438724"/>
          </a:xfrm>
          <a:prstGeom prst="rect">
            <a:avLst/>
          </a:prstGeom>
          <a:noFill/>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4" name="Rechteck 23">
            <a:extLst>
              <a:ext uri="{FF2B5EF4-FFF2-40B4-BE49-F238E27FC236}">
                <a16:creationId xmlns:a16="http://schemas.microsoft.com/office/drawing/2014/main" id="{EE8E8C9D-8183-45ED-A6FF-C4960B67C31F}"/>
              </a:ext>
            </a:extLst>
          </p:cNvPr>
          <p:cNvSpPr/>
          <p:nvPr/>
        </p:nvSpPr>
        <p:spPr>
          <a:xfrm>
            <a:off x="882546" y="1402786"/>
            <a:ext cx="3291521" cy="261610"/>
          </a:xfrm>
          <a:prstGeom prst="rect">
            <a:avLst/>
          </a:prstGeom>
          <a:solidFill>
            <a:schemeClr val="bg1"/>
          </a:solidFill>
        </p:spPr>
        <p:txBody>
          <a:bodyPr wrap="square">
            <a:spAutoFit/>
          </a:bodyPr>
          <a:lstStyle/>
          <a:p>
            <a:r>
              <a:rPr lang="de-DE" sz="1100" b="1" dirty="0">
                <a:latin typeface="Roboto Condensed Light" panose="02000000000000000000" pitchFamily="2" charset="0"/>
                <a:ea typeface="Roboto Condensed Light" panose="02000000000000000000" pitchFamily="2" charset="0"/>
              </a:rPr>
              <a:t>Relevanz der TI für Unternehmen der Automobil-Branche</a:t>
            </a:r>
          </a:p>
        </p:txBody>
      </p:sp>
      <p:sp>
        <p:nvSpPr>
          <p:cNvPr id="4" name="Rechteck 3">
            <a:extLst>
              <a:ext uri="{FF2B5EF4-FFF2-40B4-BE49-F238E27FC236}">
                <a16:creationId xmlns:a16="http://schemas.microsoft.com/office/drawing/2014/main" id="{AFCC30C0-07EA-4C78-AAE9-4F66BB2B58FC}"/>
              </a:ext>
            </a:extLst>
          </p:cNvPr>
          <p:cNvSpPr/>
          <p:nvPr/>
        </p:nvSpPr>
        <p:spPr>
          <a:xfrm>
            <a:off x="5012640" y="3350049"/>
            <a:ext cx="2146735" cy="584775"/>
          </a:xfrm>
          <a:prstGeom prst="rect">
            <a:avLst/>
          </a:prstGeom>
        </p:spPr>
        <p:txBody>
          <a:bodyPr wrap="square">
            <a:spAutoFit/>
          </a:bodyPr>
          <a:lstStyle/>
          <a:p>
            <a:pPr algn="ctr"/>
            <a:r>
              <a:rPr lang="de-DE" sz="1600" i="1" dirty="0">
                <a:solidFill>
                  <a:srgbClr val="0070C0"/>
                </a:solidFill>
                <a:latin typeface="Roboto Condensed Light" panose="02000000000000000000" pitchFamily="2" charset="0"/>
                <a:ea typeface="Roboto Condensed Light" panose="02000000000000000000" pitchFamily="2" charset="0"/>
              </a:rPr>
              <a:t>Vernetzte und autonome Fahrzeuge</a:t>
            </a:r>
          </a:p>
        </p:txBody>
      </p:sp>
      <p:sp>
        <p:nvSpPr>
          <p:cNvPr id="5" name="Rechteck 4">
            <a:extLst>
              <a:ext uri="{FF2B5EF4-FFF2-40B4-BE49-F238E27FC236}">
                <a16:creationId xmlns:a16="http://schemas.microsoft.com/office/drawing/2014/main" id="{ACD7F355-5295-4800-AE70-F76C17206885}"/>
              </a:ext>
            </a:extLst>
          </p:cNvPr>
          <p:cNvSpPr/>
          <p:nvPr/>
        </p:nvSpPr>
        <p:spPr>
          <a:xfrm>
            <a:off x="1543051" y="3350050"/>
            <a:ext cx="1847030" cy="584775"/>
          </a:xfrm>
          <a:prstGeom prst="rect">
            <a:avLst/>
          </a:prstGeom>
        </p:spPr>
        <p:txBody>
          <a:bodyPr wrap="square">
            <a:spAutoFit/>
          </a:bodyPr>
          <a:lstStyle/>
          <a:p>
            <a:pPr algn="ctr"/>
            <a:r>
              <a:rPr lang="de-DE" sz="1600" i="1" dirty="0">
                <a:solidFill>
                  <a:srgbClr val="0070C0"/>
                </a:solidFill>
                <a:latin typeface="Roboto Condensed Light" panose="02000000000000000000" pitchFamily="2" charset="0"/>
                <a:ea typeface="Roboto Condensed Light" panose="02000000000000000000" pitchFamily="2" charset="0"/>
              </a:rPr>
              <a:t>Wandel der Antriebstechnologien</a:t>
            </a:r>
          </a:p>
        </p:txBody>
      </p:sp>
      <p:sp>
        <p:nvSpPr>
          <p:cNvPr id="6" name="Rechteck 5">
            <a:extLst>
              <a:ext uri="{FF2B5EF4-FFF2-40B4-BE49-F238E27FC236}">
                <a16:creationId xmlns:a16="http://schemas.microsoft.com/office/drawing/2014/main" id="{D2956F7B-CCF8-462E-9421-36B341C0E96A}"/>
              </a:ext>
            </a:extLst>
          </p:cNvPr>
          <p:cNvSpPr/>
          <p:nvPr/>
        </p:nvSpPr>
        <p:spPr>
          <a:xfrm>
            <a:off x="8728230" y="3429000"/>
            <a:ext cx="1920719" cy="338554"/>
          </a:xfrm>
          <a:prstGeom prst="rect">
            <a:avLst/>
          </a:prstGeom>
        </p:spPr>
        <p:txBody>
          <a:bodyPr wrap="none">
            <a:spAutoFit/>
          </a:bodyPr>
          <a:lstStyle/>
          <a:p>
            <a:r>
              <a:rPr lang="de-DE" sz="1600" i="1" dirty="0">
                <a:solidFill>
                  <a:srgbClr val="0070C0"/>
                </a:solidFill>
                <a:latin typeface="Roboto Condensed Light" panose="02000000000000000000" pitchFamily="2" charset="0"/>
                <a:ea typeface="Roboto Condensed Light" panose="02000000000000000000" pitchFamily="2" charset="0"/>
              </a:rPr>
              <a:t>Integration von IT &amp; KI</a:t>
            </a:r>
          </a:p>
        </p:txBody>
      </p:sp>
      <p:sp>
        <p:nvSpPr>
          <p:cNvPr id="7" name="Rechteck 6">
            <a:extLst>
              <a:ext uri="{FF2B5EF4-FFF2-40B4-BE49-F238E27FC236}">
                <a16:creationId xmlns:a16="http://schemas.microsoft.com/office/drawing/2014/main" id="{C852C3AB-4C4E-4DA6-9F2B-2EBC5E2871DC}"/>
              </a:ext>
            </a:extLst>
          </p:cNvPr>
          <p:cNvSpPr/>
          <p:nvPr/>
        </p:nvSpPr>
        <p:spPr>
          <a:xfrm>
            <a:off x="4293892" y="5453105"/>
            <a:ext cx="3794142" cy="338554"/>
          </a:xfrm>
          <a:prstGeom prst="rect">
            <a:avLst/>
          </a:prstGeom>
        </p:spPr>
        <p:txBody>
          <a:bodyPr wrap="square">
            <a:spAutoFit/>
          </a:bodyPr>
          <a:lstStyle/>
          <a:p>
            <a:pPr algn="ctr"/>
            <a:r>
              <a:rPr lang="de-DE" sz="1600" i="1" dirty="0">
                <a:solidFill>
                  <a:srgbClr val="0070C0"/>
                </a:solidFill>
                <a:latin typeface="Roboto Condensed Light" panose="02000000000000000000" pitchFamily="2" charset="0"/>
                <a:ea typeface="Roboto Condensed Light" panose="02000000000000000000" pitchFamily="2" charset="0"/>
              </a:rPr>
              <a:t>Aufkommen neuer Produktionstechnologien</a:t>
            </a:r>
          </a:p>
        </p:txBody>
      </p:sp>
    </p:spTree>
    <p:extLst>
      <p:ext uri="{BB962C8B-B14F-4D97-AF65-F5344CB8AC3E}">
        <p14:creationId xmlns:p14="http://schemas.microsoft.com/office/powerpoint/2010/main" val="7684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7ef6c0f2-e392-4805-b96e-d44a097608da"/>
  <p:tag name="THINKCELLUNDODONOTDELETE" val="0"/>
  <p:tag name="THINKCELLPRESENTATIONDONOTDELETE" val="&lt;?xml version=&quot;1.0&quot; encoding=&quot;UTF-16&quot; standalone=&quot;yes&quot;?&gt;&lt;root reqver=&quot;28224&quot;&gt;&lt;version val=&quot;358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xlyFM.9Cvp4egMdCHwHY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FyXYIPKg80Q8G8nnI2nkw"/>
</p:tagLst>
</file>

<file path=ppt/theme/theme1.xml><?xml version="1.0" encoding="utf-8"?>
<a:theme xmlns:a="http://schemas.openxmlformats.org/drawingml/2006/main" name="4_Textfolie mit Unterpunkten">
  <a:themeElements>
    <a:clrScheme name="TH-Köln-Einfaches Farbklima">
      <a:dk1>
        <a:srgbClr val="000000"/>
      </a:dk1>
      <a:lt1>
        <a:srgbClr val="FFFFFF"/>
      </a:lt1>
      <a:dk2>
        <a:srgbClr val="808080"/>
      </a:dk2>
      <a:lt2>
        <a:srgbClr val="BFBFBF"/>
      </a:lt2>
      <a:accent1>
        <a:srgbClr val="C00009"/>
      </a:accent1>
      <a:accent2>
        <a:srgbClr val="E24300"/>
      </a:accent2>
      <a:accent3>
        <a:srgbClr val="9D167A"/>
      </a:accent3>
      <a:accent4>
        <a:srgbClr val="A00008"/>
      </a:accent4>
      <a:accent5>
        <a:srgbClr val="BB3800"/>
      </a:accent5>
      <a:accent6>
        <a:srgbClr val="740B5C"/>
      </a:accent6>
      <a:hlink>
        <a:srgbClr val="005294"/>
      </a:hlink>
      <a:folHlink>
        <a:srgbClr val="6783B4"/>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pernutzung xmlns="b635c87f-4529-4a82-b238-723ad49a0f5e" xsi:nil="true"/>
    <lcf76f155ced4ddcb4097134ff3c332f xmlns="b635c87f-4529-4a82-b238-723ad49a0f5e">
      <Terms xmlns="http://schemas.microsoft.com/office/infopath/2007/PartnerControls"/>
    </lcf76f155ced4ddcb4097134ff3c332f>
    <TaxCatchAll xmlns="0380217c-fa16-4903-8f94-e82488b1c3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06A2E3E919A25409125015559E23649" ma:contentTypeVersion="17" ma:contentTypeDescription="Ein neues Dokument erstellen." ma:contentTypeScope="" ma:versionID="b52adca8ce90bf4ba379af3e07b7f49d">
  <xsd:schema xmlns:xsd="http://www.w3.org/2001/XMLSchema" xmlns:xs="http://www.w3.org/2001/XMLSchema" xmlns:p="http://schemas.microsoft.com/office/2006/metadata/properties" xmlns:ns2="b635c87f-4529-4a82-b238-723ad49a0f5e" xmlns:ns3="0380217c-fa16-4903-8f94-e82488b1c3d5" targetNamespace="http://schemas.microsoft.com/office/2006/metadata/properties" ma:root="true" ma:fieldsID="60bbedf66655a30b314332868db85b71" ns2:_="" ns3:_="">
    <xsd:import namespace="b635c87f-4529-4a82-b238-723ad49a0f5e"/>
    <xsd:import namespace="0380217c-fa16-4903-8f94-e82488b1c3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Papernutzung"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5c87f-4529-4a82-b238-723ad49a0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Papernutzung" ma:index="11" nillable="true" ma:displayName="Papernutzung" ma:format="Dropdown" ma:internalName="Papernutzung">
      <xsd:simpleType>
        <xsd:restriction base="dms:Choice">
          <xsd:enumeration value="Ja"/>
          <xsd:enumeration value="Nein"/>
          <xsd:enumeration value="Vielleicht"/>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4f4afa6-d477-4e7f-9106-51509c4efdc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80217c-fa16-4903-8f94-e82488b1c3d5"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7" nillable="true" ma:displayName="Taxonomy Catch All Column" ma:hidden="true" ma:list="{2ab00e93-66ec-4c26-be00-01c0f1a7da7a}" ma:internalName="TaxCatchAll" ma:showField="CatchAllData" ma:web="0380217c-fa16-4903-8f94-e82488b1c3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3B9C7-E78E-48FB-AFAA-91AB3F92EA70}">
  <ds:schemaRefs>
    <ds:schemaRef ds:uri="http://purl.org/dc/dcmitype/"/>
    <ds:schemaRef ds:uri="http://www.w3.org/XML/1998/namespace"/>
    <ds:schemaRef ds:uri="http://purl.org/dc/elements/1.1/"/>
    <ds:schemaRef ds:uri="0380217c-fa16-4903-8f94-e82488b1c3d5"/>
    <ds:schemaRef ds:uri="http://schemas.microsoft.com/office/2006/metadata/properties"/>
    <ds:schemaRef ds:uri="http://schemas.microsoft.com/office/2006/documentManagement/types"/>
    <ds:schemaRef ds:uri="http://purl.org/dc/terms/"/>
    <ds:schemaRef ds:uri="b635c87f-4529-4a82-b238-723ad49a0f5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860133E-9361-46D2-8A28-0512272AB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35c87f-4529-4a82-b238-723ad49a0f5e"/>
    <ds:schemaRef ds:uri="0380217c-fa16-4903-8f94-e82488b1c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F50602-AE16-4F9F-A941-FFC417E678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6132</Words>
  <Application>Microsoft Office PowerPoint</Application>
  <PresentationFormat>Breitbild</PresentationFormat>
  <Paragraphs>1050</Paragraphs>
  <Slides>58</Slides>
  <Notes>58</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71" baseType="lpstr">
      <vt:lpstr>ＭＳ Ｐゴシック</vt:lpstr>
      <vt:lpstr>Arial</vt:lpstr>
      <vt:lpstr>Calibri</vt:lpstr>
      <vt:lpstr>Helvetica</vt:lpstr>
      <vt:lpstr>Helvetica Light</vt:lpstr>
      <vt:lpstr>Lucida Grande</vt:lpstr>
      <vt:lpstr>Roboto Condensed</vt:lpstr>
      <vt:lpstr>Roboto Condensed Light</vt:lpstr>
      <vt:lpstr>Symbol</vt:lpstr>
      <vt:lpstr>Times New Roman</vt:lpstr>
      <vt:lpstr>Wingdings</vt:lpstr>
      <vt:lpstr>4_Textfolie mit Unterpunkten</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WZL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Kurzvorstellung TrendAuto m. AK_v3.pptx</dc:title>
  <dc:subject/>
  <dc:creator>Office 2004 Test Drive-Benutzer</dc:creator>
  <cp:keywords/>
  <dc:description/>
  <cp:lastModifiedBy>Dafina Bulliqi</cp:lastModifiedBy>
  <cp:revision>1248</cp:revision>
  <cp:lastPrinted>2026-03-17T15:01:45Z</cp:lastPrinted>
  <dcterms:created xsi:type="dcterms:W3CDTF">2015-08-16T11:38:41Z</dcterms:created>
  <dcterms:modified xsi:type="dcterms:W3CDTF">2026-04-28T10:32:17Z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0x010100006A2E3E919A25409125015559E23649</vt:lpwstr>
  </property>
  <property fmtid="{D5CDD505-2E9C-101B-9397-08002B2CF9AE}" pid="3" name="MediaServiceImageTags">
    <vt:lpwstr/>
  </property>
</Properties>
</file>